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boto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7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764" y="56"/>
      </p:cViewPr>
      <p:guideLst/>
    </p:cSldViewPr>
  </p:slideViewPr>
  <p:outlineViewPr>
    <p:cViewPr>
      <p:scale>
        <a:sx n="33" d="100"/>
        <a:sy n="33" d="100"/>
      </p:scale>
      <p:origin x="0" y="-617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a6d3bbe7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a6d3bbe7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9a6d3bbe79_0_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This is a Pear Deck Text Slide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To edit the type of question,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9a6d3bbe7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9a6d3bbe79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This is a Pear Deck Multiple Choice Slide. Your current options are: A: head, B: neck, C: elbows, D: ankles,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 To edit the type of question or choices,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9a6d3bbe79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This is a Pear Deck Multiple Choice Slide. Your current options are: A: simple and entire, B: compound and lobed, C: simple and lobed, D: compound and entire,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 To edit the type of question or choices,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This is a Pear Deck Text Slide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To edit the type of question,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a6d3bbe7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9a6d3bbe7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9a6d3bbe79_0_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This is a Pear Deck Text Slide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To edit the type of question,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9b0c9fd3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9b0c9fd3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9b0c9fd37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9a6d3bbe7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9a6d3bbe7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9a6d3bbe79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9a6d3bbe7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9a6d3bbe79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This is a Pear Deck Multiple Choice Slide. Your current options are: A: Hare, B: Chair, C: Corsair, D: Pear,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 To edit the type of question or choices,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9a6d3bbe79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This is a Pear Deck Multiple Choice Slide. Your current options are: A: simple and finely toothed - must be Birch, B: compound and finely toothed - must be Ash, C: Simple and lobed - must be Oak, D: Lobed and wavy - must be Avocado,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 To edit the type of question or choices,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This is a Pear Deck Text Slide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To edit the type of question,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9a6d3bbe7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9a6d3bbe7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9a6d3bbe79_0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43a0b9969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43a0b9969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43a0b9969c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9a6d3bbe7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9a6d3bbe7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This is a Pear Deck Multiple Choice Slide. Your current options are: A: Whorled means the same as a planet, B: Whorled means to spin, C: Whorled is what you do to prepare a pork hock to make bacon,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 To edit the type of question or choices,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9a6d3bbe7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b0c9fd37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b0c9fd37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9b0c9fd379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9a6d3bbe7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9a6d3bbe7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This is a Pear Deck Text Slide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To edit the type of question,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9a6d3bbe79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b0c9fd37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b0c9fd37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9b0c9fd379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This is a Pear Deck Multiple Choice Slide. Your current options are: A: Oak, B: Maple,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 To edit the type of question or choices,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This is a Pear Deck Text Slide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To edit the type of question,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This is a Pear Deck Multiple Choice Slide. Your current options are: A: My Very Earnest Mother Just Served Nine Pizzas, B: MADog, C: My Dog Always Sleeps,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🍐  To edit the type of question or choices,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dontchangethislink.peardeckmagic.zone?audioFileUrl=https:/s3.amazonaws.com/peardeck-production-presentation-artifacts/user/104770247808166562839/515522e1-ac8e-4d49-84a3-c148991863e3_1734e1a2-fa2a-4e73-8344-9e1b314d8adb.mp3&amp;pearId=magic-pear-audio-identifie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hyperlink" Target="http://dontchangethislink.peardeckmagic.zone?audioFileUrl=https:/s3.amazonaws.com/peardeck-production-presentation-artifacts/user/104770247808166562839/d2507e26-cf3d-4b50-a634-093a8266e470_a4449eda-f765-4148-92a9-55b9f34bccf6.mp3&amp;pearId=magic-pear-audio-identifier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hyperlink" Target="http://dontchangethislink.peardeckmagic.zone?audioFileUrl=https:/s3.amazonaws.com/peardeck-production-presentation-artifacts/user/104770247808166562839/d3b327e3-ecdb-4baa-adc9-5edff5dd9044_12f09167-d9cc-4379-9848-5f64fbfe6302.mp3&amp;pearId=magic-pear-audio-identifie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ontchangethislink.peardeckmagic.zone?eyJ0eXBlIjoiZ29vZ2xlLXNsaWRlcy1hZGRvbi1yZXNwb25zZS1mb290ZXIiLCJsYXN0RWRpdGVkQnkiOiIxMDQ3NzAyNDc4MDgxNjY1NjI4MzkiLCJwcmVzZW50YXRpb25JZCI6IjExaXNWajJEcGthVDJMN1RrbW9fNXVmWUxJbWQ5ZHN3aXNPaDgxbzV1MmE0IiwiY29udGVudElkIjoiY3VzdG9tLXJlc3BvbnNlLWZyZWVSZXNwb25zZS10ZXh0Iiwic2xpZGVJZCI6InA5IiwiY29udGVudEluc3RhbmNlSWQiOiIxMWlzVmoyRHBrYVQyTDdUa21vXzV1ZllMSW1kOWRzd2lzT2g4MW81dTJhNC8zN2VmYTk1ZC04Mjk2LTQ3ZDAtOTk0MC01NzYyNTFkNDAzMGIifQ==pearId=magic-pear-metadata-identifier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dontchangethislink.peardeckmagic.zone?audioFileUrl=https:/s3.amazonaws.com/peardeck-production-presentation-artifacts/user/104770247808166562839/aee9bcf5-1a4a-4a55-8df0-8748967db11f_a34f39f0-e98f-4626-90c1-5dcaa80bbd3f.mp3&amp;pearId=magic-pear-audio-identifier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://dontchangethislink.peardeckmagic.zone?eyJ0eXBlIjoiZ29vZ2xlLXNsaWRlcy1hZGRvbi1yZXNwb25zZS1mb290ZXIiLCJsYXN0RWRpdGVkQnkiOiIxMDQ3NzAyNDc4MDgxNjY1NjI4MzkiLCJwcmVzZW50YXRpb25JZCI6IjExaXNWajJEcGthVDJMN1RrbW9fNXVmWUxJbWQ5ZHN3aXNPaDgxbzV1MmE0IiwiY29udGVudElkIjoiY3VzdG9tLXJlc3BvbnNlLW11bHRpcGxlQ2hvaWNlIiwic2xpZGVJZCI6Imc5YTZkM2JiZTc5XzBfNDQiLCJjb250ZW50SW5zdGFuY2VJZCI6IjExaXNWajJEcGthVDJMN1RrbW9fNXVmWUxJbWQ5ZHN3aXNPaDgxbzV1MmE0LzA3ODYyOGI0LWEyZjAtNGM1NS04NzA1LTRhYjdjNTIwZDQxOSJ9pearId=magic-pear-metadata-identifier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hyperlink" Target="http://dontchangethislink.peardeckmagic.zone?eyJ0eXBlIjoibXVsdGlwbGVDaG9pY2UiLCJkcmFnZ2FibGVzIjpbeyJpZCI6ImRyYWdnYWJsZTAiLCJ0eXBlIjoiaWNvbiIsImljb24iOnsiaWQiOiJkZWZhdWx0LWNpcmNsZSJ9LCJjb2xvciI6IiNENTFEMjgifV0sImRyYWdnYWJsZVNpemUiOjEyLjU1LCJlbWJlZGRhYmxlVXJsIjoiaHR0cHM6Ly8iLCJhbnN3ZXJzIjpbImhlYWQiLCJuZWNrIiwiZWxib3dzIiwiYW5rbGVzIl19pearId=magic-pear-shape-identifier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2.png"/><Relationship Id="rId7" Type="http://schemas.openxmlformats.org/officeDocument/2006/relationships/hyperlink" Target="http://dontchangethislink.peardeckmagic.zone?audioFileUrl=https:/s3.amazonaws.com/peardeck-production-presentation-artifacts/user/104770247808166562839/e0bbf49f-5752-4a56-a7f2-629d940c77a4_81f115d6-082b-4223-8864-31b858efcf10.mp3&amp;pearId=magic-pear-audio-identifi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ontchangethislink.peardeckmagic.zone?eyJ0eXBlIjoiZ29vZ2xlLXNsaWRlcy1hZGRvbi1yZXNwb25zZS1mb290ZXIiLCJsYXN0RWRpdGVkQnkiOiIxMDQ3NzAyNDc4MDgxNjY1NjI4MzkiLCJwcmVzZW50YXRpb25JZCI6IjExaXNWajJEcGthVDJMN1RrbW9fNXVmWUxJbWQ5ZHN3aXNPaDgxbzV1MmE0IiwiY29udGVudElkIjoiY3VzdG9tLXJlc3BvbnNlLW11bHRpcGxlQ2hvaWNlIiwic2xpZGVJZCI6InAxMCIsImNvbnRlbnRJbnN0YW5jZUlkIjoiMTFpc1ZqMkRwa2FUMkw3VGttb181dWZZTEltZDlkc3dpc09oODFvNXUyYTQvMTE3ZmE2MTUtZmY0Ny00N2U1LWE5NDQtOGQ3N2FkZjYzMjRjIn0=pearId=magic-pear-metadata-identifier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://dontchangethislink.peardeckmagic.zone?eyJ0eXBlIjoibXVsdGlwbGVDaG9pY2UiLCJkcmFnZ2FibGVzIjpbeyJpZCI6ImRyYWdnYWJsZTAiLCJ0eXBlIjoiaWNvbiIsImljb24iOnsiaWQiOiJkZWZhdWx0LWNpcmNsZSJ9LCJjb2xvciI6IiNENTFEMjgifV0sImRyYWdnYWJsZVNpemUiOjEyLjU1LCJlbWJlZGRhYmxlVXJsIjoiaHR0cHM6Ly8iLCJhbnN3ZXJzIjpbInNpbXBsZSBhbmQgZW50aXJlIiwiY29tcG91bmQgYW5kIGxvYmVkIiwic2ltcGxlIGFuZCBsb2JlZCIsImNvbXBvdW5kIGFuZCBlbnRpcmUiXX0=pearId=magic-pear-shape-identifie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hyperlink" Target="http://dontchangethislink.peardeckmagic.zone?audioFileUrl=https:/s3.amazonaws.com/peardeck-production-presentation-artifacts/user/104770247808166562839/cacda4dc-0c0f-4985-b329-78c5c38801c1_c460c08a-cffe-42f9-a74a-2154f65dabc0.mp3&amp;pearId=magic-pear-audio-identifie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hyperlink" Target="http://dontchangethislink.peardeckmagic.zone?audioFileUrl=https:/s3.amazonaws.com/peardeck-production-presentation-artifacts/user/104770247808166562839/066017d5-b2b4-4a44-9d7a-578b3b6a5736_e8924f63-4200-40f8-9d53-2471591974a2.mp3&amp;pearId=magic-pear-audio-identifier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png"/><Relationship Id="rId7" Type="http://schemas.openxmlformats.org/officeDocument/2006/relationships/hyperlink" Target="http://dontchangethislink.peardeckmagic.zone?audioFileUrl=https:/s3.amazonaws.com/peardeck-production-presentation-artifacts/user/104770247808166562839/76cfb0a8-38d5-4d92-ae2e-9b8386342737_817ef87a-8fb7-4084-9936-89d775bc74e8.mp3&amp;pearId=magic-pear-audio-identifier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ontchangethislink.peardeckmagic.zone?eyJ0eXBlIjoiZ29vZ2xlLXNsaWRlcy1hZGRvbi1yZXNwb25zZS1mb290ZXIiLCJsYXN0RWRpdGVkQnkiOiIxMDQ3NzAyNDc4MDgxNjY1NjI4MzkiLCJwcmVzZW50YXRpb25JZCI6IjExaXNWajJEcGthVDJMN1RrbW9fNXVmWUxJbWQ5ZHN3aXNPaDgxbzV1MmE0IiwiY29udGVudElkIjoiY3VzdG9tLXJlc3BvbnNlLWZyZWVSZXNwb25zZS10ZXh0Iiwic2xpZGVJZCI6InAxMyIsImNvbnRlbnRJbnN0YW5jZUlkIjoiMTFpc1ZqMkRwa2FUMkw3VGttb181dWZZTEltZDlkc3dpc09oODFvNXUyYTQvM2FmZDYwN2ItNGY1YS00OTk3LTljYzktMDNkNTRjNzc3OGNlIn0=pearId=magic-pear-metadata-identifier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dontchangethislink.peardeckmagic.zone?audioFileUrl=https:/s3.amazonaws.com/peardeck-production-presentation-artifacts/user/104770247808166562839/f91b10af-7255-45af-bf6e-535707a72453_2ee1cfc3-9e75-4f93-a189-f3c5af54f2df.mp3&amp;pearId=magic-pear-audio-identifier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dontchangethislink.peardeckmagic.zone?audioFileUrl=https:/s3.amazonaws.com/peardeck-production-presentation-artifacts/user/104770247808166562839/79429a19-cda6-4dfd-90b8-5391c1c425d9_acb76056-81f6-4703-8fda-c9f7b6e97b41.mp3&amp;pearId=magic-pear-audio-identifier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://dontchangethislink.peardeckmagic.zone?eyJ0eXBlIjoiZ29vZ2xlLXNsaWRlcy1hZGRvbi1yZXNwb25zZS1mb290ZXIiLCJsYXN0RWRpdGVkQnkiOiIxMDQ3NzAyNDc4MDgxNjY1NjI4MzkiLCJwcmVzZW50YXRpb25JZCI6IjExaXNWajJEcGthVDJMN1RrbW9fNXVmWUxJbWQ5ZHN3aXNPaDgxbzV1MmE0IiwiY29udGVudElkIjoiY3VzdG9tLXJlc3BvbnNlLWZyZWVSZXNwb25zZS10ZXh0Iiwic2xpZGVJZCI6InAxNSIsImNvbnRlbnRJbnN0YW5jZUlkIjoiMTFpc1ZqMkRwa2FUMkw3VGttb181dWZZTEltZDlkc3dpc09oODFvNXUyYTQvNjVjNjE4OWEtYjcwYS00NzFjLWIzNTAtYzFjYmY1MzU1ZjIyIn0=pearId=magic-pear-metadata-identifier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hyperlink" Target="http://dontchangethislink.peardeckmagic.zone?audioFileUrl=https:/s3.amazonaws.com/peardeck-production-presentation-artifacts/user/104770247808166562839/72dec599-377a-4145-b509-30e995eaefe0_81c7edfe-cb3a-43a6-ac5f-59198bbe45c3.mp3&amp;pearId=magic-pear-audio-identifie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hyperlink" Target="http://dontchangethislink.peardeckmagic.zone?audioFileUrl=https:/s3.amazonaws.com/peardeck-production-presentation-artifacts/user/104770247808166562839/0de7b9a0-e0cc-466e-9a86-eaed1d2d34a1_a4ffe4eb-11e2-464e-bf5d-6a2759358b4b.mp3&amp;pearId=magic-pear-audio-identifier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hyperlink" Target="http://dontchangethislink.peardeckmagic.zone?audioFileUrl=https:/s3.amazonaws.com/peardeck-production-presentation-artifacts/user/104770247808166562839/6cff1218-2bdc-45a3-8e79-c70154144019_b0f743a8-22b7-45b9-a233-51d40ee43833.mp3&amp;pearId=magic-pear-audio-identifier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dontchangethislink.peardeckmagic.zone?audioFileUrl=https:/s3.amazonaws.com/peardeck-production-presentation-artifacts/user/104770247808166562839/dec46a56-b43e-4af3-b3bc-5e7dc45587d9_31fd8ddf-c5ed-4b60-9a67-b0a30b5c4b88.mp3&amp;pearId=magic-pear-audio-identifier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://dontchangethislink.peardeckmagic.zone?eyJ0eXBlIjoiZ29vZ2xlLXNsaWRlcy1hZGRvbi1yZXNwb25zZS1mb290ZXIiLCJsYXN0RWRpdGVkQnkiOiIxMDQ3NzAyNDc4MDgxNjY1NjI4MzkiLCJwcmVzZW50YXRpb25JZCI6IjExaXNWajJEcGthVDJMN1RrbW9fNXVmWUxJbWQ5ZHN3aXNPaDgxbzV1MmE0IiwiY29udGVudElkIjoiY3VzdG9tLXJlc3BvbnNlLW11bHRpcGxlQ2hvaWNlIiwic2xpZGVJZCI6Imc5YTZkM2JiZTc5XzBfODIiLCJjb250ZW50SW5zdGFuY2VJZCI6IjExaXNWajJEcGthVDJMN1RrbW9fNXVmWUxJbWQ5ZHN3aXNPaDgxbzV1MmE0L2IzMWQ5MTk0LWI2MDktNGY2My1hOTAzLWY4MTRjZmZiOTlhNyJ9pearId=magic-pear-metadata-identifier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hyperlink" Target="http://dontchangethislink.peardeckmagic.zone?eyJ0eXBlIjoibXVsdGlwbGVDaG9pY2UiLCJkcmFnZ2FibGVzIjpbeyJpZCI6ImRyYWdnYWJsZTAiLCJ0eXBlIjoiaWNvbiIsImljb24iOnsiaWQiOiJkZWZhdWx0LWNpcmNsZSJ9LCJjb2xvciI6IiNENTFEMjgifV0sImRyYWdnYWJsZVNpemUiOjEyLjU1LCJlbWJlZGRhYmxlVXJsIjoiaHR0cHM6Ly8iLCJhbnN3ZXJzIjpbIkhhcmUiLCJDaGFpciIsIkNvcnNhaXIiLCJQZWFyIl19pearId=magic-pear-shape-identifier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3.png"/><Relationship Id="rId7" Type="http://schemas.openxmlformats.org/officeDocument/2006/relationships/hyperlink" Target="http://dontchangethislink.peardeckmagic.zone?audioFileUrl=https:/s3.amazonaws.com/peardeck-production-presentation-artifacts/user/104770247808166562839/f5fc80fc-a087-41ed-90d0-08f5614cd7d4_d83ef868-1f26-4f0c-99a4-e009d078be7e.mp3&amp;pearId=magic-pear-audio-identifier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ontchangethislink.peardeckmagic.zone?eyJ0eXBlIjoiZ29vZ2xlLXNsaWRlcy1hZGRvbi1yZXNwb25zZS1mb290ZXIiLCJsYXN0RWRpdGVkQnkiOiIxMDQ3NzAyNDc4MDgxNjY1NjI4MzkiLCJwcmVzZW50YXRpb25JZCI6IjExaXNWajJEcGthVDJMN1RrbW9fNXVmWUxJbWQ5ZHN3aXNPaDgxbzV1MmE0IiwiY29udGVudElkIjoiY3VzdG9tLXJlc3BvbnNlLW11bHRpcGxlQ2hvaWNlIiwic2xpZGVJZCI6InAxNiIsImNvbnRlbnRJbnN0YW5jZUlkIjoiMTFpc1ZqMkRwa2FUMkw3VGttb181dWZZTEltZDlkc3dpc09oODFvNXUyYTQvZjI0MjQ2YjQtMWZhYi00ZDU3LWEwYWItOWQ5OGI3NTdiNjc0In0=pearId=magic-pear-metadata-identifier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://dontchangethislink.peardeckmagic.zone?eyJ0eXBlIjoibXVsdGlwbGVDaG9pY2UiLCJkcmFnZ2FibGVzIjpbeyJpZCI6ImRyYWdnYWJsZTAiLCJ0eXBlIjoiaWNvbiIsImljb24iOnsiaWQiOiJkZWZhdWx0LWNpcmNsZSJ9LCJjb2xvciI6IiNENTFEMjgifV0sImRyYWdnYWJsZVNpemUiOjEyLjU1LCJlbWJlZGRhYmxlVXJsIjoiaHR0cHM6Ly8iLCJhbnN3ZXJzIjpbInNpbXBsZSBhbmQgZmluZWx5IHRvb3RoZWQgLSBtdXN0IGJlIEJpcmNoIiwiY29tcG91bmQgYW5kIGZpbmVseSB0b290aGVkIC0gbXVzdCBiZSBBc2giLCJTaW1wbGUgYW5kIGxvYmVkIC0gbXVzdCBiZSBPYWsiLCJMb2JlZCBhbmQgd2F2eSAtIG11c3QgYmUgQXZvY2FkbyJdfQ==pearId=magic-pear-shape-identifier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dontchangethislink.peardeckmagic.zone?audioFileUrl=https:/s3.amazonaws.com/peardeck-production-presentation-artifacts/user/104770247808166562839/1f6b7c13-973d-439d-99d2-131f2c225009_eed85324-a5cd-46ff-82e9-1f6d0579c911.mp3&amp;pearId=magic-pear-audio-identifier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dontchangethislink.peardeckmagic.zone?eyJ0eXBlIjoiZ29vZ2xlLXNsaWRlcy1hZGRvbi1yZXNwb25zZS1mb290ZXIiLCJsYXN0RWRpdGVkQnkiOiIxMDQ3NzAyNDc4MDgxNjY1NjI4MzkiLCJwcmVzZW50YXRpb25JZCI6IjExaXNWajJEcGthVDJMN1RrbW9fNXVmWUxJbWQ5ZHN3aXNPaDgxbzV1MmE0IiwiY29udGVudElkIjoiY3VzdG9tLXJlc3BvbnNlLWZyZWVSZXNwb25zZS10ZXh0Iiwic2xpZGVJZCI6InAxNyIsImNvbnRlbnRJbnN0YW5jZUlkIjoiMTFpc1ZqMkRwa2FUMkw3VGttb181dWZZTEltZDlkc3dpc09oODFvNXUyYTQvMTE3MzI4NTUtYjkwMS00YmEwLTk1ZmMtMzA3Njk2ZTI0ODllIn0=pearId=magic-pear-metadata-identifier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dontchangethislink.peardeckmagic.zone?audioFileUrl=https:/s3.amazonaws.com/peardeck-production-presentation-artifacts/user/104770247808166562839/72cd85f3-7f49-4e9d-a483-972932270b5e_c8dc0331-466e-4777-b76a-f1656e1ca04a.mp3&amp;pearId=magic-pear-audio-identifie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hyperlink" Target="http://dontchangethislink.peardeckmagic.zone?audioFileUrl=https:/s3.amazonaws.com/peardeck-production-presentation-artifacts/user/104770247808166562839/408f054a-c934-4c03-bb7d-db34103b3008_94e2ec64-9d78-4125-b943-7cf28d7c0821.mp3&amp;pearId=magic-pear-audio-identifier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hyperlink" Target="http://dontchangethislink.peardeckmagic.zone?audioFileUrl=https:/s3.amazonaws.com/peardeck-production-presentation-artifacts/user/104770247808166562839/6a98ee9b-f9c9-42c7-b7ee-a4662d4e06bd_6e600426-f407-46d7-9832-79c4e379b2f8.mp3&amp;pearId=magic-pear-audio-identifi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dontchangethislink.peardeckmagic.zone?eyJ0eXBlIjoiZ29vZ2xlLXNsaWRlcy1hZGRvbi1yZXNwb25zZS1mb290ZXIiLCJsYXN0RWRpdGVkQnkiOiIxMDQ3NzAyNDc4MDgxNjY1NjI4MzkiLCJwcmVzZW50YXRpb25JZCI6IjExaXNWajJEcGthVDJMN1RrbW9fNXVmWUxJbWQ5ZHN3aXNPaDgxbzV1MmE0IiwiY29udGVudElkIjoiY3VzdG9tLXJlc3BvbnNlLW11bHRpcGxlQ2hvaWNlIiwic2xpZGVJZCI6Imc5YTZkM2JiZTc5XzBfMSIsImNvbnRlbnRJbnN0YW5jZUlkIjoiMTFpc1ZqMkRwa2FUMkw3VGttb181dWZZTEltZDlkc3dpc09oODFvNXUyYTQvZThlODZkNjQtZjY1Mi00MjkwLTgyZjctZDYxYmY5ZThiMTcyIn0=pearId=magic-pear-metadata-identifier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://dontchangethislink.peardeckmagic.zone?eyJ0eXBlIjoibXVsdGlwbGVDaG9pY2UiLCJkcmFnZ2FibGVzIjpbeyJpZCI6ImRyYWdnYWJsZTAiLCJ0eXBlIjoiaWNvbiIsImljb24iOnsiaWQiOiJkZWZhdWx0LWNpcmNsZSJ9LCJjb2xvciI6IiNENTFEMjgifV0sImRyYWdnYWJsZVNpemUiOjEyLjU1LCJlbWJlZGRhYmxlVXJsIjoiaHR0cHM6Ly8iLCJhbnN3ZXJzIjpbIldob3JsZWQgbWVhbnMgdGhlIHNhbWUgYXMgYSBwbGFuZXQiLCJXaG9ybGVkIG1lYW5zIHRvIHNwaW4iLCJXaG9ybGVkIGlzIHdoYXQgeW91IGRvIHRvIHByZXBhcmUgYSBwb3JrIGhvY2sgdG8gbWFrZSBiYWNvbiJdfQ==pearId=magic-pear-shape-identifie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hyperlink" Target="http://dontchangethislink.peardeckmagic.zone?audioFileUrl=https:/s3.amazonaws.com/peardeck-production-presentation-artifacts/user/104770247808166562839/7b4721ce-3ca8-41e9-98af-b2a5558284bb_55d476e1-3388-4794-8bc2-5c391614260a.mp3&amp;pearId=magic-pear-audio-identifie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dontchangethislink.peardeckmagic.zone?eyJ0eXBlIjoiZ29vZ2xlLXNsaWRlcy1hZGRvbi1yZXNwb25zZS1mb290ZXIiLCJsYXN0RWRpdGVkQnkiOiIxMDQ3NzAyNDc4MDgxNjY1NjI4MzkiLCJwcmVzZW50YXRpb25JZCI6IjExaXNWajJEcGthVDJMN1RrbW9fNXVmWUxJbWQ5ZHN3aXNPaDgxbzV1MmE0IiwiY29udGVudElkIjoiY3VzdG9tLXJlc3BvbnNlLWZyZWVSZXNwb25zZS10ZXh0Iiwic2xpZGVJZCI6Imc5YTZkM2JiZTc5XzBfMTUiLCJjb250ZW50SW5zdGFuY2VJZCI6IjExaXNWajJEcGthVDJMN1RrbW9fNXVmWUxJbWQ5ZHN3aXNPaDgxbzV1MmE0L2QzOGI5YmI2LTZhNmYtNDI4ZS05NzE0LTlkZWUwZjEzMDdjMyJ9pearId=magic-pear-metadata-identifier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ontchangethislink.peardeckmagic.zone?audioFileUrl=https:/s3.amazonaws.com/peardeck-production-presentation-artifacts/user/104770247808166562839/1eaa6e7b-e62a-4343-a754-11071e90f89d_27aed5d5-cbc8-4322-8405-6a83578707cb.mp3&amp;pearId=magic-pear-audio-identifier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://dontchangethislink.peardeckmagic.zone?eyJ0eXBlIjoiZ29vZ2xlLXNsaWRlcy1hZGRvbi1yZXNwb25zZS1mb290ZXIiLCJsYXN0RWRpdGVkQnkiOiIxMDQ3NzAyNDc4MDgxNjY1NjI4MzkiLCJwcmVzZW50YXRpb25JZCI6IjExaXNWajJEcGthVDJMN1RrbW9fNXVmWUxJbWQ5ZHN3aXNPaDgxbzV1MmE0IiwiY29udGVudElkIjoiY3VzdG9tLXJlc3BvbnNlLW11bHRpcGxlQ2hvaWNlIiwic2xpZGVJZCI6InA1IiwiY29udGVudEluc3RhbmNlSWQiOiIxMWlzVmoyRHBrYVQyTDdUa21vXzV1ZllMSW1kOWRzd2lzT2g4MW81dTJhNC8wMjRiY2FjNS04MzE0LTQxNjAtOGIzNC04Mjg1NTlhZDM5ZGQifQ==pearId=magic-pear-metadata-identifier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://dontchangethislink.peardeckmagic.zone?eyJ0eXBlIjoibXVsdGlwbGVDaG9pY2UiLCJkcmFnZ2FibGVzIjpbeyJpZCI6ImRyYWdnYWJsZTAiLCJ0eXBlIjoiaWNvbiIsImljb24iOnsiaWQiOiJkZWZhdWx0LWNpcmNsZSJ9LCJjb2xvciI6IiNENTFEMjgifV0sImRyYWdnYWJsZVNpemUiOjEyLjU1LCJlbWJlZGRhYmxlVXJsIjoiaHR0cHM6Ly8iLCJhbnN3ZXJzIjpbIk9hayIsIk1hcGxlIl19pearId=magic-pear-shape-identifier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hyperlink" Target="http://dontchangethislink.peardeckmagic.zone?audioFileUrl=https:/s3.amazonaws.com/peardeck-production-presentation-artifacts/user/104770247808166562839/2ce2b5e3-2edc-48f6-806d-d9a33b0fe81f_37a7baa3-0b80-4d57-b05e-61a04d1c8cc3.mp3&amp;pearId=magic-pear-audio-identifie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ontchangethislink.peardeckmagic.zone?eyJ0eXBlIjoiZ29vZ2xlLXNsaWRlcy1hZGRvbi1yZXNwb25zZS1mb290ZXIiLCJsYXN0RWRpdGVkQnkiOiIxMDQ3NzAyNDc4MDgxNjY1NjI4MzkiLCJwcmVzZW50YXRpb25JZCI6IjExaXNWajJEcGthVDJMN1RrbW9fNXVmWUxJbWQ5ZHN3aXNPaDgxbzV1MmE0IiwiY29udGVudElkIjoiY3VzdG9tLXJlc3BvbnNlLWZyZWVSZXNwb25zZS10ZXh0Iiwic2xpZGVJZCI6InA3IiwiY29udGVudEluc3RhbmNlSWQiOiIxMWlzVmoyRHBrYVQyTDdUa21vXzV1ZllMSW1kOWRzd2lzT2g4MW81dTJhNC81NjQ3YmJjYS1hM2Q3LTQ4YzEtOTk4Yy05OTgwZGEyOGYxZmQifQ==pearId=magic-pear-metadata-identifier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png"/><Relationship Id="rId7" Type="http://schemas.openxmlformats.org/officeDocument/2006/relationships/hyperlink" Target="http://dontchangethislink.peardeckmagic.zone?audioFileUrl=https:/s3.amazonaws.com/peardeck-production-presentation-artifacts/user/104770247808166562839/4196d4a5-bab0-4856-a67e-947b2f67f050_19b84f47-c400-4261-8ed6-09508ad1f152.mp3&amp;pearId=magic-pear-audio-identifie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ontchangethislink.peardeckmagic.zone?eyJ0eXBlIjoiZ29vZ2xlLXNsaWRlcy1hZGRvbi1yZXNwb25zZS1mb290ZXIiLCJsYXN0RWRpdGVkQnkiOiIxMDQ3NzAyNDc4MDgxNjY1NjI4MzkiLCJwcmVzZW50YXRpb25JZCI6IjExaXNWajJEcGthVDJMN1RrbW9fNXVmWUxJbWQ5ZHN3aXNPaDgxbzV1MmE0IiwiY29udGVudElkIjoiY3VzdG9tLXJlc3BvbnNlLW11bHRpcGxlQ2hvaWNlIiwic2xpZGVJZCI6InA4IiwiY29udGVudEluc3RhbmNlSWQiOiIxMWlzVmoyRHBrYVQyTDdUa21vXzV1ZllMSW1kOWRzd2lzT2g4MW81dTJhNC9mNzEwNDBhNy00NTZjLTQzMWMtYTUzOC1jMGE4NjY2MzYxYjAifQ==pearId=magic-pear-metadata-identifier" TargetMode="External"/><Relationship Id="rId5" Type="http://schemas.openxmlformats.org/officeDocument/2006/relationships/image" Target="../media/image5.png"/><Relationship Id="rId4" Type="http://schemas.openxmlformats.org/officeDocument/2006/relationships/hyperlink" Target="http://dontchangethislink.peardeckmagic.zone?eyJ0eXBlIjoibXVsdGlwbGVDaG9pY2UiLCJkcmFnZ2FibGVzIjpbeyJpZCI6ImRyYWdnYWJsZTAiLCJ0eXBlIjoiaWNvbiIsImljb24iOnsiaWQiOiJkZWZhdWx0LWNpcmNsZSJ9LCJjb2xvciI6IiNENTFEMjgifV0sImRyYWdnYWJsZVNpemUiOjEyLjU1LCJlbWJlZGRhYmxlVXJsIjoiaHR0cHM6Ly8iLCJhbnN3ZXJzIjpbIk15IFZlcnkgRWFybmVzdCBNb3RoZXIgSnVzdCBTZXJ2ZWQgTmluZSBQaXp6YXMiLCJNQURvZyIsIk15IERvZyBBbHdheXMgU2xlZXBzIl19pearId=magic-pear-shape-identifi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685800" y="88217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dirty="0"/>
              <a:t>Tree 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Leaf </a:t>
            </a:r>
            <a:r>
              <a:rPr lang="en-US" dirty="0"/>
              <a:t>Terminology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dirty="0"/>
              <a:t>Deciduous Tree id</a:t>
            </a:r>
            <a:endParaRPr dirty="0"/>
          </a:p>
        </p:txBody>
      </p:sp>
      <p:pic>
        <p:nvPicPr>
          <p:cNvPr id="89" name="Google Shape;89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5126" y="2490175"/>
            <a:ext cx="5393749" cy="42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 descr="link to audi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Basic leaf structure</a:t>
            </a:r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body" idx="1"/>
          </p:nvPr>
        </p:nvSpPr>
        <p:spPr>
          <a:xfrm>
            <a:off x="309175" y="1417650"/>
            <a:ext cx="2971800" cy="99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Simple</a:t>
            </a:r>
            <a:r>
              <a:rPr lang="en-US" b="0"/>
              <a:t>:</a:t>
            </a:r>
            <a:endParaRPr b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b="0"/>
              <a:t>blade is solid</a:t>
            </a:r>
            <a:endParaRPr b="0"/>
          </a:p>
        </p:txBody>
      </p:sp>
      <p:sp>
        <p:nvSpPr>
          <p:cNvPr id="194" name="Google Shape;194;p2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body" idx="3"/>
          </p:nvPr>
        </p:nvSpPr>
        <p:spPr>
          <a:xfrm>
            <a:off x="4645025" y="1417655"/>
            <a:ext cx="4041900" cy="91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Compound</a:t>
            </a:r>
            <a:r>
              <a:rPr lang="en-US" b="0"/>
              <a:t>: blade of leaf is composed of many leaflets</a:t>
            </a:r>
            <a:endParaRPr b="0"/>
          </a:p>
        </p:txBody>
      </p:sp>
      <p:sp>
        <p:nvSpPr>
          <p:cNvPr id="196" name="Google Shape;196;p22"/>
          <p:cNvSpPr txBox="1">
            <a:spLocks noGrp="1"/>
          </p:cNvSpPr>
          <p:nvPr>
            <p:ph type="body" idx="4"/>
          </p:nvPr>
        </p:nvSpPr>
        <p:spPr>
          <a:xfrm>
            <a:off x="4645025" y="2405050"/>
            <a:ext cx="4041900" cy="3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197" name="Google Shape;197;p22" descr="walnut lea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1927" y="2493827"/>
            <a:ext cx="4792550" cy="33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 descr="Gallery For &gt; Birch Tree Leaf Drawing | Leaf drawing, Ink illustrations, Birch  tree leave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975" y="2332650"/>
            <a:ext cx="2635007" cy="364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 descr="link to audio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>
            <a:spLocks noGrp="1"/>
          </p:cNvSpPr>
          <p:nvPr>
            <p:ph type="title"/>
          </p:nvPr>
        </p:nvSpPr>
        <p:spPr>
          <a:xfrm>
            <a:off x="457200" y="246772"/>
            <a:ext cx="82296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alternate and simple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23" descr="birch leave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95150" y="1161150"/>
            <a:ext cx="4553700" cy="45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3"/>
          <p:cNvSpPr txBox="1"/>
          <p:nvPr/>
        </p:nvSpPr>
        <p:spPr>
          <a:xfrm>
            <a:off x="389675" y="2195100"/>
            <a:ext cx="1792500" cy="34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guesses?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These are very common and right out by the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BHS main entrance!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23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3">
            <a:hlinkClick r:id="rId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" name="Google Shape;210;p23" descr="link to audio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leaf edge (of simple leaves)</a:t>
            </a:r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Entire:</a:t>
            </a:r>
            <a:endParaRPr b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b="0"/>
              <a:t>no breaks in the edge</a:t>
            </a:r>
            <a:endParaRPr b="0"/>
          </a:p>
        </p:txBody>
      </p:sp>
      <p:sp>
        <p:nvSpPr>
          <p:cNvPr id="218" name="Google Shape;218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19" name="Google Shape;219;p24"/>
          <p:cNvSpPr txBox="1">
            <a:spLocks noGrp="1"/>
          </p:cNvSpPr>
          <p:nvPr>
            <p:ph type="body" idx="3"/>
          </p:nvPr>
        </p:nvSpPr>
        <p:spPr>
          <a:xfrm>
            <a:off x="5208450" y="1535125"/>
            <a:ext cx="3478500" cy="63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Lobed:</a:t>
            </a:r>
            <a:r>
              <a:rPr lang="en-US" b="0"/>
              <a:t> edge is broken with sinuses</a:t>
            </a:r>
            <a:endParaRPr b="0"/>
          </a:p>
        </p:txBody>
      </p:sp>
      <p:pic>
        <p:nvPicPr>
          <p:cNvPr id="220" name="Google Shape;220;p24" descr="chestnut lea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699" y="2292501"/>
            <a:ext cx="4341601" cy="325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 descr="leaf from the red oak group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208449" y="2335388"/>
            <a:ext cx="3028800" cy="31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4"/>
          <p:cNvSpPr txBox="1"/>
          <p:nvPr/>
        </p:nvSpPr>
        <p:spPr>
          <a:xfrm>
            <a:off x="1493700" y="5715000"/>
            <a:ext cx="57150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Where else do you have lobes?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24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>
            <a:hlinkClick r:id="rId7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5" name="Google Shape;225;p24" descr="link to audio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alternate branching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25" descr="grey birch leaf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75406" y="1275500"/>
            <a:ext cx="3793200" cy="45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25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5">
            <a:hlinkClick r:id="rId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25" descr="link to audio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6" descr="oak leaf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77772" y="1599250"/>
            <a:ext cx="4769700" cy="48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6"/>
          <p:cNvSpPr txBox="1"/>
          <p:nvPr/>
        </p:nvSpPr>
        <p:spPr>
          <a:xfrm>
            <a:off x="571500" y="441625"/>
            <a:ext cx="8377800" cy="1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Alternate, simple, and lobed,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Calibri"/>
                <a:ea typeface="Calibri"/>
                <a:cs typeface="Calibri"/>
                <a:sym typeface="Calibri"/>
              </a:rPr>
              <a:t>oh, and each lobe ends in a bristle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26" descr="link to audi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6" hidden="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Pointy-lobed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"/>
          <p:cNvSpPr txBox="1">
            <a:spLocks noGrp="1"/>
          </p:cNvSpPr>
          <p:nvPr>
            <p:ph type="title"/>
          </p:nvPr>
        </p:nvSpPr>
        <p:spPr>
          <a:xfrm>
            <a:off x="457200" y="274652"/>
            <a:ext cx="8229600" cy="12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/>
              <a:t>Alternate, simple, and lobed.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This one, too,  each lobe ends in a bristle,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/>
              <a:t>but the sinuses aren’t as deep</a:t>
            </a:r>
            <a:endParaRPr sz="3000"/>
          </a:p>
        </p:txBody>
      </p:sp>
      <p:pic>
        <p:nvPicPr>
          <p:cNvPr id="250" name="Google Shape;250;p27" descr="red/black oak leaf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4401" y="1950875"/>
            <a:ext cx="7177800" cy="46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27" descr="link to audi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Ah, this one has rounded lobes!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800"/>
              <a:t>(p.s. like a snowball)</a:t>
            </a:r>
            <a:endParaRPr sz="3800"/>
          </a:p>
        </p:txBody>
      </p:sp>
      <p:pic>
        <p:nvPicPr>
          <p:cNvPr id="258" name="Google Shape;258;p28" descr="white oak leaf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55225" y="2007125"/>
            <a:ext cx="5696100" cy="42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8"/>
          <p:cNvSpPr txBox="1"/>
          <p:nvPr/>
        </p:nvSpPr>
        <p:spPr>
          <a:xfrm>
            <a:off x="285775" y="3130250"/>
            <a:ext cx="1952700" cy="26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What’s the color of a fresh snowball?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What’s the name of this tree?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28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8">
            <a:hlinkClick r:id="rId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Google Shape;263;p28" descr="link to audio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9"/>
          <p:cNvSpPr txBox="1">
            <a:spLocks noGrp="1"/>
          </p:cNvSpPr>
          <p:nvPr>
            <p:ph type="title"/>
          </p:nvPr>
        </p:nvSpPr>
        <p:spPr>
          <a:xfrm>
            <a:off x="152400" y="285047"/>
            <a:ext cx="8229600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Vein patterns</a:t>
            </a:r>
            <a:endParaRPr/>
          </a:p>
        </p:txBody>
      </p:sp>
      <p:sp>
        <p:nvSpPr>
          <p:cNvPr id="270" name="Google Shape;270;p29"/>
          <p:cNvSpPr txBox="1">
            <a:spLocks noGrp="1"/>
          </p:cNvSpPr>
          <p:nvPr>
            <p:ph type="body" idx="1"/>
          </p:nvPr>
        </p:nvSpPr>
        <p:spPr>
          <a:xfrm>
            <a:off x="691000" y="885688"/>
            <a:ext cx="4040100" cy="63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Pinnate (most)</a:t>
            </a:r>
            <a:endParaRPr/>
          </a:p>
        </p:txBody>
      </p:sp>
      <p:sp>
        <p:nvSpPr>
          <p:cNvPr id="271" name="Google Shape;271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72" name="Google Shape;272;p29"/>
          <p:cNvSpPr txBox="1">
            <a:spLocks noGrp="1"/>
          </p:cNvSpPr>
          <p:nvPr>
            <p:ph type="body" idx="2"/>
          </p:nvPr>
        </p:nvSpPr>
        <p:spPr>
          <a:xfrm>
            <a:off x="6244925" y="5240300"/>
            <a:ext cx="2608200" cy="13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Parallel … super uncommon among trees</a:t>
            </a:r>
            <a:endParaRPr/>
          </a:p>
        </p:txBody>
      </p:sp>
      <p:sp>
        <p:nvSpPr>
          <p:cNvPr id="273" name="Google Shape;273;p29"/>
          <p:cNvSpPr txBox="1">
            <a:spLocks noGrp="1"/>
          </p:cNvSpPr>
          <p:nvPr>
            <p:ph type="body" idx="3"/>
          </p:nvPr>
        </p:nvSpPr>
        <p:spPr>
          <a:xfrm>
            <a:off x="4307325" y="1132463"/>
            <a:ext cx="4041900" cy="63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Palmate</a:t>
            </a:r>
            <a:endParaRPr/>
          </a:p>
        </p:txBody>
      </p:sp>
      <p:pic>
        <p:nvPicPr>
          <p:cNvPr id="274" name="Google Shape;274;p29" descr="dogwood leaf"/>
          <p:cNvPicPr preferRelativeResize="0"/>
          <p:nvPr/>
        </p:nvPicPr>
        <p:blipFill rotWithShape="1">
          <a:blip r:embed="rId3">
            <a:alphaModFix/>
          </a:blip>
          <a:srcRect l="23373" r="16290"/>
          <a:stretch/>
        </p:blipFill>
        <p:spPr>
          <a:xfrm>
            <a:off x="4307313" y="3845375"/>
            <a:ext cx="1798200" cy="298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9" descr="chestnut lea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075" y="1362374"/>
            <a:ext cx="2668802" cy="33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9" descr="sugar maple lea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0400" y="285049"/>
            <a:ext cx="2608200" cy="400597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9"/>
          <p:cNvSpPr txBox="1"/>
          <p:nvPr/>
        </p:nvSpPr>
        <p:spPr>
          <a:xfrm>
            <a:off x="259775" y="4701875"/>
            <a:ext cx="2493900" cy="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like the vanes of a feather.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" name="Google Shape;278;p29" descr="link to audio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33712" y="3120231"/>
            <a:ext cx="3076575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 descr="chestnut lea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0275" y="460999"/>
            <a:ext cx="6183450" cy="463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0"/>
          <p:cNvSpPr txBox="1"/>
          <p:nvPr/>
        </p:nvSpPr>
        <p:spPr>
          <a:xfrm>
            <a:off x="90925" y="5195450"/>
            <a:ext cx="9053100" cy="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If I tell you this was from a tree that had alternate branching, and this is a single leaf,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What else could you say about the leaf that might help you id this tree?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30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0">
            <a:hlinkClick r:id="rId7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0" name="Google Shape;290;p30" descr="link to audio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0" hidden="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Toothed leaf 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 txBox="1">
            <a:spLocks noGrp="1"/>
          </p:cNvSpPr>
          <p:nvPr>
            <p:ph type="title"/>
          </p:nvPr>
        </p:nvSpPr>
        <p:spPr>
          <a:xfrm>
            <a:off x="168850" y="274650"/>
            <a:ext cx="8806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Beech</a:t>
            </a:r>
            <a:endParaRPr sz="3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3100"/>
              <a:t>Alternate branching, simple leaves that are entire, with pinnate veins, each vein ending in a single tooth</a:t>
            </a:r>
            <a:endParaRPr sz="3100"/>
          </a:p>
        </p:txBody>
      </p:sp>
      <p:pic>
        <p:nvPicPr>
          <p:cNvPr id="296" name="Google Shape;296;p31" descr="botanical drawing of beech leaf, bud, and frui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5767"/>
          <a:stretch/>
        </p:blipFill>
        <p:spPr>
          <a:xfrm>
            <a:off x="1636575" y="1991200"/>
            <a:ext cx="6523200" cy="454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31" descr="link to audi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181850" y="441625"/>
            <a:ext cx="8741400" cy="9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Branching pattern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**detectable only when you are standing in front of the tree**</a:t>
            </a:r>
            <a:endParaRPr sz="3600"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457200" y="1777138"/>
            <a:ext cx="4040100" cy="63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Alternate (most common)</a:t>
            </a:r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2"/>
          </p:nvPr>
        </p:nvSpPr>
        <p:spPr>
          <a:xfrm>
            <a:off x="457200" y="2292500"/>
            <a:ext cx="4040100" cy="3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body" idx="3"/>
          </p:nvPr>
        </p:nvSpPr>
        <p:spPr>
          <a:xfrm>
            <a:off x="4645025" y="1777138"/>
            <a:ext cx="4041900" cy="63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Opposite (diagnostic)</a:t>
            </a:r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02" name="Google Shape;102;p14" descr="diagram showing alternative branching and opposite branchi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778" y="2776547"/>
            <a:ext cx="7704650" cy="286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688400" y="5779950"/>
            <a:ext cx="807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one leaf per node                      two leaves per node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14" descr="link to audi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2"/>
          <p:cNvSpPr txBox="1">
            <a:spLocks noGrp="1"/>
          </p:cNvSpPr>
          <p:nvPr>
            <p:ph type="title"/>
          </p:nvPr>
        </p:nvSpPr>
        <p:spPr>
          <a:xfrm>
            <a:off x="457200" y="106363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Leaf Margin</a:t>
            </a:r>
            <a:endParaRPr/>
          </a:p>
        </p:txBody>
      </p:sp>
      <p:sp>
        <p:nvSpPr>
          <p:cNvPr id="305" name="Google Shape;305;p32"/>
          <p:cNvSpPr txBox="1">
            <a:spLocks noGrp="1"/>
          </p:cNvSpPr>
          <p:nvPr>
            <p:ph type="body" idx="1"/>
          </p:nvPr>
        </p:nvSpPr>
        <p:spPr>
          <a:xfrm>
            <a:off x="457200" y="1080525"/>
            <a:ext cx="3023700" cy="63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Toothed (most trees)</a:t>
            </a:r>
            <a:endParaRPr/>
          </a:p>
        </p:txBody>
      </p:sp>
      <p:sp>
        <p:nvSpPr>
          <p:cNvPr id="306" name="Google Shape;306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307" name="Google Shape;307;p32"/>
          <p:cNvSpPr txBox="1">
            <a:spLocks noGrp="1"/>
          </p:cNvSpPr>
          <p:nvPr>
            <p:ph type="body" idx="3"/>
          </p:nvPr>
        </p:nvSpPr>
        <p:spPr>
          <a:xfrm>
            <a:off x="5067600" y="1080525"/>
            <a:ext cx="1485600" cy="63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Smooth</a:t>
            </a:r>
            <a:endParaRPr/>
          </a:p>
        </p:txBody>
      </p:sp>
      <p:sp>
        <p:nvSpPr>
          <p:cNvPr id="308" name="Google Shape;308;p32"/>
          <p:cNvSpPr txBox="1"/>
          <p:nvPr/>
        </p:nvSpPr>
        <p:spPr>
          <a:xfrm>
            <a:off x="857400" y="6259600"/>
            <a:ext cx="5938800" cy="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Wavy, double-toothed … next slide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32" descr="diagram of toothed and smooth leaf margi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347788" y="1720426"/>
            <a:ext cx="4448423" cy="39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2" descr="link to audi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317" name="Google Shape;317;p33" descr="two different leaf margins: double-tooth and single-toot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01450" cy="39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3" descr="leaf with wavy margin"/>
          <p:cNvPicPr preferRelativeResize="0"/>
          <p:nvPr/>
        </p:nvPicPr>
        <p:blipFill rotWithShape="1">
          <a:blip r:embed="rId4">
            <a:alphaModFix/>
          </a:blip>
          <a:srcRect l="25499" r="18383" b="12395"/>
          <a:stretch/>
        </p:blipFill>
        <p:spPr>
          <a:xfrm>
            <a:off x="6845000" y="2425425"/>
            <a:ext cx="2042675" cy="314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3"/>
          <p:cNvSpPr txBox="1"/>
          <p:nvPr/>
        </p:nvSpPr>
        <p:spPr>
          <a:xfrm>
            <a:off x="3299125" y="4575350"/>
            <a:ext cx="4026300" cy="14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Oh, that I could ever bear,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green, entire, and wavy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… that’s a ______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33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3">
            <a:hlinkClick r:id="rId7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2" name="Google Shape;322;p33" descr="link to audio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A19E32-F004-47B7-B6D6-ADB868E5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Leaf margins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opposite branching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34" descr="opposite branched leave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15750" y="1119976"/>
            <a:ext cx="6112500" cy="45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4"/>
          <p:cNvSpPr txBox="1"/>
          <p:nvPr/>
        </p:nvSpPr>
        <p:spPr>
          <a:xfrm>
            <a:off x="220800" y="4377175"/>
            <a:ext cx="11820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What’s this?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34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4">
            <a:hlinkClick r:id="rId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3" name="Google Shape;333;p34" descr="link to audio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35" descr="botanical drawing of compound leaf with 5 slightly toothed leaflefts, and two nuts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559425" cy="432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5"/>
          <p:cNvSpPr txBox="1"/>
          <p:nvPr/>
        </p:nvSpPr>
        <p:spPr>
          <a:xfrm>
            <a:off x="181850" y="4585000"/>
            <a:ext cx="89103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I tell you this was from a tree that had alternate branching, and this is a single leaf,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else could you notice that might help you id this tree?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35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5">
            <a:hlinkClick r:id="rId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3" name="Google Shape;343;p35" descr="very shaggy bark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68725" y="152400"/>
            <a:ext cx="2275500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5" descr="link to audio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01CD27-B5FD-4704-8290-65A4CA943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 guess!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351" name="Google Shape;351;p36" descr="diagram of 20 different kinds of leaf margi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575" y="152400"/>
            <a:ext cx="8182850" cy="550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6" descr="link to audi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6"/>
          <p:cNvSpPr txBox="1"/>
          <p:nvPr/>
        </p:nvSpPr>
        <p:spPr>
          <a:xfrm>
            <a:off x="389650" y="5728000"/>
            <a:ext cx="62865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Calibri"/>
                <a:ea typeface="Calibri"/>
                <a:cs typeface="Calibri"/>
                <a:sym typeface="Calibri"/>
              </a:rPr>
              <a:t>Dendrology:  a skill you can learn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360" name="Google Shape;360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61" name="Google Shape;361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362" name="Google Shape;362;p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7400" y="0"/>
            <a:ext cx="5856649" cy="626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7" descr="link to audi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7"/>
          <p:cNvSpPr txBox="1"/>
          <p:nvPr/>
        </p:nvSpPr>
        <p:spPr>
          <a:xfrm>
            <a:off x="298750" y="688400"/>
            <a:ext cx="2026200" cy="36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Trees: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To know them is to know where you stand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Whorled branching - really unusual</a:t>
            </a:r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12" name="Google Shape;112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525" y="1587487"/>
            <a:ext cx="3939025" cy="45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body" idx="3"/>
          </p:nvPr>
        </p:nvSpPr>
        <p:spPr>
          <a:xfrm>
            <a:off x="4644900" y="1922331"/>
            <a:ext cx="4041900" cy="9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Northern Catalpa</a:t>
            </a:r>
            <a:endParaRPr b="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b="0"/>
              <a:t>3 branches off each node</a:t>
            </a:r>
            <a:endParaRPr b="0"/>
          </a:p>
        </p:txBody>
      </p:sp>
      <p:pic>
        <p:nvPicPr>
          <p:cNvPr id="114" name="Google Shape;114;p15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>
            <a:hlinkClick r:id="rId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" name="Google Shape;116;p15" descr="link to audio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2519800" y="274650"/>
            <a:ext cx="61671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Alternate branching</a:t>
            </a:r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24" name="Google Shape;124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1305" b="14997"/>
          <a:stretch/>
        </p:blipFill>
        <p:spPr>
          <a:xfrm>
            <a:off x="152400" y="987125"/>
            <a:ext cx="3771575" cy="27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6375" y="1412250"/>
            <a:ext cx="4024280" cy="479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/>
          <p:nvPr/>
        </p:nvSpPr>
        <p:spPr>
          <a:xfrm>
            <a:off x="258738" y="4745650"/>
            <a:ext cx="3558900" cy="16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This usually applies to branch-branching as well as leaf branching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457200" y="168850"/>
            <a:ext cx="8229600" cy="14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The most common alternate-branching deciduous trees around here ...</a:t>
            </a:r>
            <a:endParaRPr sz="3600"/>
          </a:p>
        </p:txBody>
      </p:sp>
      <p:sp>
        <p:nvSpPr>
          <p:cNvPr id="133" name="Google Shape;133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34" name="Google Shape;134;p17" descr="six kinds of oak leav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2450" y="1493600"/>
            <a:ext cx="4559099" cy="455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7"/>
          <p:cNvSpPr txBox="1"/>
          <p:nvPr/>
        </p:nvSpPr>
        <p:spPr>
          <a:xfrm>
            <a:off x="376675" y="4779825"/>
            <a:ext cx="1766400" cy="1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What are they?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latin typeface="Calibri"/>
                <a:ea typeface="Calibri"/>
                <a:cs typeface="Calibri"/>
                <a:sym typeface="Calibri"/>
              </a:rPr>
              <a:t>hint: they’re all the same genus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7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7">
            <a:hlinkClick r:id="rId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17" descr="link to audio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MADog: Opposite branching</a:t>
            </a:r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body" idx="1"/>
          </p:nvPr>
        </p:nvSpPr>
        <p:spPr>
          <a:xfrm>
            <a:off x="6367025" y="4384750"/>
            <a:ext cx="1919700" cy="1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Maple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Ash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Dogwood</a:t>
            </a:r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47" name="Google Shape;147;p18" descr="diagram of alternate, whorled, and opposite branchi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25" y="1605788"/>
            <a:ext cx="5000625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 descr="ash lea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715325"/>
            <a:ext cx="1933575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 descr="dogwood leaf"/>
          <p:cNvPicPr preferRelativeResize="0"/>
          <p:nvPr/>
        </p:nvPicPr>
        <p:blipFill rotWithShape="1">
          <a:blip r:embed="rId5">
            <a:alphaModFix/>
          </a:blip>
          <a:srcRect l="47965" b="8416"/>
          <a:stretch/>
        </p:blipFill>
        <p:spPr>
          <a:xfrm rot="2700000">
            <a:off x="1337825" y="3974800"/>
            <a:ext cx="1525449" cy="215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 descr="link to audio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opposite branching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19" descr="sugar maple leaf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78062" y="2037200"/>
            <a:ext cx="3129000" cy="30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 descr="red maple leaves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553075" y="2839244"/>
            <a:ext cx="3378600" cy="31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311725" y="1454725"/>
            <a:ext cx="38331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with U-shaped sinuses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5221425" y="2324975"/>
            <a:ext cx="37104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with V-shaped sinuses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3351525" y="5338325"/>
            <a:ext cx="1869900" cy="6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they?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19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>
            <a:hlinkClick r:id="rId7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/>
              <a:t>another </a:t>
            </a:r>
            <a:r>
              <a:rPr lang="en-US" sz="4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alternate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branching - not a Maple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20" descr="sycamore leaf and frui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96750" y="1548250"/>
            <a:ext cx="5820600" cy="45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259775" y="5156500"/>
            <a:ext cx="1532700" cy="6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guesses?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20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>
            <a:hlinkClick r:id="rId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4" name="Google Shape;174;p20" descr="link to audio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259775" y="152400"/>
            <a:ext cx="8767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lang="en-US"/>
              <a:t>another  one with 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opposite branching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21" descr="dogwood lea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5825" y="1188050"/>
            <a:ext cx="2952350" cy="468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1"/>
          <p:cNvSpPr txBox="1"/>
          <p:nvPr/>
        </p:nvSpPr>
        <p:spPr>
          <a:xfrm>
            <a:off x="350700" y="4312225"/>
            <a:ext cx="22470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What was that mnemonic?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21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61436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1">
            <a:hlinkClick r:id="rId6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21" descr="link to audio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6500" y="0"/>
            <a:ext cx="1587500" cy="450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1124</Words>
  <Application>Microsoft Office PowerPoint</Application>
  <PresentationFormat>On-screen Show (4:3)</PresentationFormat>
  <Paragraphs>147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Arial</vt:lpstr>
      <vt:lpstr>Roboto</vt:lpstr>
      <vt:lpstr>Office Theme</vt:lpstr>
      <vt:lpstr>Tree Leaf Terminology Deciduous Tree id</vt:lpstr>
      <vt:lpstr>Branching pattern **detectable only when you are standing in front of the tree**</vt:lpstr>
      <vt:lpstr>Whorled branching - really unusual</vt:lpstr>
      <vt:lpstr>Alternate branching</vt:lpstr>
      <vt:lpstr>The most common alternate-branching deciduous trees around here ...</vt:lpstr>
      <vt:lpstr>MADog: Opposite branching</vt:lpstr>
      <vt:lpstr>opposite branching</vt:lpstr>
      <vt:lpstr>another alternate branching - not a Maple</vt:lpstr>
      <vt:lpstr>another  one with opposite branching</vt:lpstr>
      <vt:lpstr>Basic leaf structure</vt:lpstr>
      <vt:lpstr>alternate and simple</vt:lpstr>
      <vt:lpstr>The leaf edge (of simple leaves)</vt:lpstr>
      <vt:lpstr>alternate branching</vt:lpstr>
      <vt:lpstr> Pointy-lobed</vt:lpstr>
      <vt:lpstr>Alternate, simple, and lobed. This one, too,  each lobe ends in a bristle, but the sinuses aren’t as deep</vt:lpstr>
      <vt:lpstr> Ah, this one has rounded lobes! (p.s. like a snowball)</vt:lpstr>
      <vt:lpstr>Vein patterns</vt:lpstr>
      <vt:lpstr>Toothed leaf </vt:lpstr>
      <vt:lpstr> Beech Alternate branching, simple leaves that are entire, with pinnate veins, each vein ending in a single tooth</vt:lpstr>
      <vt:lpstr>Leaf Margin</vt:lpstr>
      <vt:lpstr>Leaf margins</vt:lpstr>
      <vt:lpstr> opposite branching</vt:lpstr>
      <vt:lpstr>Take a guess!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Tree Leaf Terminology Deciduous Tree id</dc:title>
  <cp:lastModifiedBy>Hart, Clarisse</cp:lastModifiedBy>
  <cp:revision>2</cp:revision>
  <dcterms:modified xsi:type="dcterms:W3CDTF">2021-03-04T20:15:19Z</dcterms:modified>
</cp:coreProperties>
</file>