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handoutMasterIdLst>
    <p:handoutMasterId r:id="rId20"/>
  </p:handoutMasterIdLst>
  <p:sldIdLst>
    <p:sldId id="269" r:id="rId2"/>
    <p:sldId id="284" r:id="rId3"/>
    <p:sldId id="271" r:id="rId4"/>
    <p:sldId id="256" r:id="rId5"/>
    <p:sldId id="285" r:id="rId6"/>
    <p:sldId id="258" r:id="rId7"/>
    <p:sldId id="259" r:id="rId8"/>
    <p:sldId id="286" r:id="rId9"/>
    <p:sldId id="262" r:id="rId10"/>
    <p:sldId id="287" r:id="rId11"/>
    <p:sldId id="273" r:id="rId12"/>
    <p:sldId id="275" r:id="rId13"/>
    <p:sldId id="276" r:id="rId14"/>
    <p:sldId id="283" r:id="rId15"/>
    <p:sldId id="278" r:id="rId16"/>
    <p:sldId id="277" r:id="rId17"/>
    <p:sldId id="288"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94658" autoAdjust="0"/>
  </p:normalViewPr>
  <p:slideViewPr>
    <p:cSldViewPr>
      <p:cViewPr>
        <p:scale>
          <a:sx n="68" d="100"/>
          <a:sy n="68" d="100"/>
        </p:scale>
        <p:origin x="-1368" y="-374"/>
      </p:cViewPr>
      <p:guideLst>
        <p:guide orient="horz" pos="2160"/>
        <p:guide pos="2880"/>
      </p:guideLst>
    </p:cSldViewPr>
  </p:slideViewPr>
  <p:outlineViewPr>
    <p:cViewPr>
      <p:scale>
        <a:sx n="33" d="100"/>
        <a:sy n="33" d="100"/>
      </p:scale>
      <p:origin x="0" y="576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02977DE-38EA-480B-9DA9-336731FDEDAA}" type="datetimeFigureOut">
              <a:rPr lang="en-US" smtClean="0"/>
              <a:t>8/22/2017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63A3571-F3C2-40E3-ACE3-3E3088A33138}" type="slidenum">
              <a:rPr lang="en-US" smtClean="0"/>
              <a:t>‹#›</a:t>
            </a:fld>
            <a:endParaRPr lang="en-US"/>
          </a:p>
        </p:txBody>
      </p:sp>
    </p:spTree>
    <p:extLst>
      <p:ext uri="{BB962C8B-B14F-4D97-AF65-F5344CB8AC3E}">
        <p14:creationId xmlns:p14="http://schemas.microsoft.com/office/powerpoint/2010/main" val="1203289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B7AF232-40A3-4ED2-AAB4-CD87D9730800}" type="datetimeFigureOut">
              <a:rPr lang="en-US" smtClean="0"/>
              <a:pPr/>
              <a:t>8/22/2017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4C241CA-B26B-4B28-A197-577E1AE10DC1}" type="slidenum">
              <a:rPr lang="en-US" smtClean="0"/>
              <a:pPr/>
              <a:t>‹#›</a:t>
            </a:fld>
            <a:endParaRPr lang="en-US"/>
          </a:p>
        </p:txBody>
      </p:sp>
    </p:spTree>
    <p:extLst>
      <p:ext uri="{BB962C8B-B14F-4D97-AF65-F5344CB8AC3E}">
        <p14:creationId xmlns:p14="http://schemas.microsoft.com/office/powerpoint/2010/main" val="2117002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C241CA-B26B-4B28-A197-577E1AE10DC1}" type="slidenum">
              <a:rPr lang="en-US" smtClean="0"/>
              <a:pPr/>
              <a:t>1</a:t>
            </a:fld>
            <a:endParaRPr lang="en-US"/>
          </a:p>
        </p:txBody>
      </p:sp>
    </p:spTree>
    <p:extLst>
      <p:ext uri="{BB962C8B-B14F-4D97-AF65-F5344CB8AC3E}">
        <p14:creationId xmlns:p14="http://schemas.microsoft.com/office/powerpoint/2010/main" val="1835410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C241CA-B26B-4B28-A197-577E1AE10DC1}" type="slidenum">
              <a:rPr lang="en-US" smtClean="0"/>
              <a:pPr/>
              <a:t>4</a:t>
            </a:fld>
            <a:endParaRPr lang="en-US"/>
          </a:p>
        </p:txBody>
      </p:sp>
    </p:spTree>
    <p:extLst>
      <p:ext uri="{BB962C8B-B14F-4D97-AF65-F5344CB8AC3E}">
        <p14:creationId xmlns:p14="http://schemas.microsoft.com/office/powerpoint/2010/main" val="481240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C241CA-B26B-4B28-A197-577E1AE10DC1}" type="slidenum">
              <a:rPr lang="en-US" smtClean="0"/>
              <a:pPr/>
              <a:t>6</a:t>
            </a:fld>
            <a:endParaRPr lang="en-US"/>
          </a:p>
        </p:txBody>
      </p:sp>
    </p:spTree>
    <p:extLst>
      <p:ext uri="{BB962C8B-B14F-4D97-AF65-F5344CB8AC3E}">
        <p14:creationId xmlns:p14="http://schemas.microsoft.com/office/powerpoint/2010/main" val="1642440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C241CA-B26B-4B28-A197-577E1AE10DC1}" type="slidenum">
              <a:rPr lang="en-US" smtClean="0"/>
              <a:pPr/>
              <a:t>7</a:t>
            </a:fld>
            <a:endParaRPr lang="en-US"/>
          </a:p>
        </p:txBody>
      </p:sp>
    </p:spTree>
    <p:extLst>
      <p:ext uri="{BB962C8B-B14F-4D97-AF65-F5344CB8AC3E}">
        <p14:creationId xmlns:p14="http://schemas.microsoft.com/office/powerpoint/2010/main" val="1619793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C241CA-B26B-4B28-A197-577E1AE10DC1}" type="slidenum">
              <a:rPr lang="en-US" smtClean="0"/>
              <a:pPr/>
              <a:t>9</a:t>
            </a:fld>
            <a:endParaRPr lang="en-US"/>
          </a:p>
        </p:txBody>
      </p:sp>
    </p:spTree>
    <p:extLst>
      <p:ext uri="{BB962C8B-B14F-4D97-AF65-F5344CB8AC3E}">
        <p14:creationId xmlns:p14="http://schemas.microsoft.com/office/powerpoint/2010/main" val="4023863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F7E3D530-3520-4F2D-89A8-4E2B037F33AF}" type="datetimeFigureOut">
              <a:rPr lang="en-US" smtClean="0"/>
              <a:pPr/>
              <a:t>8/22/2017</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79578881-B0F3-4257-804E-FF815D03A4C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7E3D530-3520-4F2D-89A8-4E2B037F33AF}" type="datetimeFigureOut">
              <a:rPr lang="en-US" smtClean="0"/>
              <a:pPr/>
              <a:t>8/22/2017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78881-B0F3-4257-804E-FF815D03A4C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7E3D530-3520-4F2D-89A8-4E2B037F33AF}" type="datetimeFigureOut">
              <a:rPr lang="en-US" smtClean="0"/>
              <a:pPr/>
              <a:t>8/22/2017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78881-B0F3-4257-804E-FF815D03A4C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F7E3D530-3520-4F2D-89A8-4E2B037F33AF}" type="datetimeFigureOut">
              <a:rPr lang="en-US" smtClean="0"/>
              <a:pPr/>
              <a:t>8/22/2017</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79578881-B0F3-4257-804E-FF815D03A4C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F7E3D530-3520-4F2D-89A8-4E2B037F33AF}" type="datetimeFigureOut">
              <a:rPr lang="en-US" smtClean="0"/>
              <a:pPr/>
              <a:t>8/22/2017</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79578881-B0F3-4257-804E-FF815D03A4C9}"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F7E3D530-3520-4F2D-89A8-4E2B037F33AF}" type="datetimeFigureOut">
              <a:rPr lang="en-US" smtClean="0"/>
              <a:pPr/>
              <a:t>8/22/2017</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79578881-B0F3-4257-804E-FF815D03A4C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F7E3D530-3520-4F2D-89A8-4E2B037F33AF}" type="datetimeFigureOut">
              <a:rPr lang="en-US" smtClean="0"/>
              <a:pPr/>
              <a:t>8/22/2017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79578881-B0F3-4257-804E-FF815D03A4C9}"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F7E3D530-3520-4F2D-89A8-4E2B037F33AF}" type="datetimeFigureOut">
              <a:rPr lang="en-US" smtClean="0"/>
              <a:pPr/>
              <a:t>8/22/2017</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78881-B0F3-4257-804E-FF815D03A4C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7E3D530-3520-4F2D-89A8-4E2B037F33AF}" type="datetimeFigureOut">
              <a:rPr lang="en-US" smtClean="0"/>
              <a:pPr/>
              <a:t>8/22/2017</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578881-B0F3-4257-804E-FF815D03A4C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F7E3D530-3520-4F2D-89A8-4E2B037F33AF}" type="datetimeFigureOut">
              <a:rPr lang="en-US" smtClean="0"/>
              <a:pPr/>
              <a:t>8/22/2017</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578881-B0F3-4257-804E-FF815D03A4C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F7E3D530-3520-4F2D-89A8-4E2B037F33AF}" type="datetimeFigureOut">
              <a:rPr lang="en-US" smtClean="0"/>
              <a:pPr/>
              <a:t>8/22/2017</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79578881-B0F3-4257-804E-FF815D03A4C9}"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F7E3D530-3520-4F2D-89A8-4E2B037F33AF}" type="datetimeFigureOut">
              <a:rPr lang="en-US" smtClean="0"/>
              <a:pPr/>
              <a:t>8/22/2017</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9578881-B0F3-4257-804E-FF815D03A4C9}"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harvardforest.fas.harvard.edu/museum/phenology.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Users\AWRSD\AppData\Local\Microsoft\Windows\Temporary Internet Files\Content.IE5\A4MK8XHV\MP900449106[1].jpg"/>
          <p:cNvPicPr>
            <a:picLocks noChangeAspect="1" noChangeArrowheads="1"/>
          </p:cNvPicPr>
          <p:nvPr/>
        </p:nvPicPr>
        <p:blipFill>
          <a:blip r:embed="rId3" cstate="print">
            <a:lum contrast="-40000"/>
          </a:blip>
          <a:srcRect/>
          <a:stretch>
            <a:fillRect/>
          </a:stretch>
        </p:blipFill>
        <p:spPr bwMode="auto">
          <a:xfrm>
            <a:off x="0" y="0"/>
            <a:ext cx="9144000" cy="6858000"/>
          </a:xfrm>
          <a:prstGeom prst="rect">
            <a:avLst/>
          </a:prstGeom>
          <a:noFill/>
        </p:spPr>
      </p:pic>
      <p:sp>
        <p:nvSpPr>
          <p:cNvPr id="6" name="TextBox 5"/>
          <p:cNvSpPr txBox="1"/>
          <p:nvPr/>
        </p:nvSpPr>
        <p:spPr>
          <a:xfrm>
            <a:off x="1143000" y="381000"/>
            <a:ext cx="7391400" cy="6124754"/>
          </a:xfrm>
          <a:prstGeom prst="rect">
            <a:avLst/>
          </a:prstGeom>
          <a:noFill/>
        </p:spPr>
        <p:txBody>
          <a:bodyPr wrap="square" rtlCol="0">
            <a:spAutoFit/>
          </a:bodyPr>
          <a:lstStyle/>
          <a:p>
            <a:pPr algn="ctr"/>
            <a:r>
              <a:rPr lang="en-US" sz="6600" b="1" dirty="0" smtClean="0"/>
              <a:t>Introductory Lessons for</a:t>
            </a:r>
          </a:p>
          <a:p>
            <a:pPr algn="ctr"/>
            <a:r>
              <a:rPr lang="en-US" sz="6600" b="1" dirty="0" smtClean="0"/>
              <a:t>Buds, Leaves and Global Warming</a:t>
            </a:r>
          </a:p>
          <a:p>
            <a:pPr algn="ctr"/>
            <a:r>
              <a:rPr lang="en-US" sz="3200" b="1" dirty="0" err="1" smtClean="0"/>
              <a:t>JoAnn</a:t>
            </a:r>
            <a:r>
              <a:rPr lang="en-US" sz="3200" b="1" dirty="0" smtClean="0"/>
              <a:t> Mossman</a:t>
            </a:r>
          </a:p>
          <a:p>
            <a:pPr algn="ctr"/>
            <a:r>
              <a:rPr lang="en-US" sz="3200" b="1" dirty="0" smtClean="0"/>
              <a:t>Gr. 7 Life Science</a:t>
            </a:r>
          </a:p>
          <a:p>
            <a:pPr algn="ctr"/>
            <a:r>
              <a:rPr lang="en-US" sz="3200" b="1" dirty="0" smtClean="0"/>
              <a:t>Overlook Middle School</a:t>
            </a:r>
          </a:p>
          <a:p>
            <a:pPr algn="ctr"/>
            <a:r>
              <a:rPr lang="en-US" sz="3200" b="1" dirty="0" smtClean="0"/>
              <a:t>Ashburnham-Westminster Regional</a:t>
            </a:r>
            <a:endParaRPr lang="en-US" sz="32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5400" cap="all" dirty="0" smtClean="0">
                <a:solidFill>
                  <a:srgbClr val="4E3B30"/>
                </a:solidFill>
                <a:effectLst>
                  <a:reflection blurRad="12700" stA="48000" endA="300" endPos="55000" dir="5400000" sy="-90000" algn="bl" rotWithShape="0"/>
                </a:effectLst>
                <a:latin typeface="Comic Sans MS" pitchFamily="66" charset="0"/>
                <a:ea typeface="+mj-ea"/>
                <a:cs typeface="+mj-cs"/>
              </a:rPr>
              <a:t>Practice</a:t>
            </a:r>
          </a:p>
          <a:p>
            <a:pPr marL="0" indent="0" algn="ctr">
              <a:buNone/>
            </a:pPr>
            <a:r>
              <a:rPr lang="en-US" sz="5400" cap="all" dirty="0" smtClean="0">
                <a:solidFill>
                  <a:srgbClr val="4E3B30"/>
                </a:solidFill>
                <a:effectLst>
                  <a:reflection blurRad="12700" stA="48000" endA="300" endPos="55000" dir="5400000" sy="-90000" algn="bl" rotWithShape="0"/>
                </a:effectLst>
                <a:latin typeface="Comic Sans MS" pitchFamily="66" charset="0"/>
                <a:ea typeface="+mj-ea"/>
                <a:cs typeface="+mj-cs"/>
              </a:rPr>
              <a:t>Observation</a:t>
            </a:r>
          </a:p>
          <a:p>
            <a:pPr marL="0" indent="0" algn="ctr">
              <a:buNone/>
            </a:pPr>
            <a:r>
              <a:rPr lang="en-US" sz="5400" cap="all" dirty="0" smtClean="0">
                <a:solidFill>
                  <a:srgbClr val="4E3B30"/>
                </a:solidFill>
                <a:effectLst>
                  <a:reflection blurRad="12700" stA="48000" endA="300" endPos="55000" dir="5400000" sy="-90000" algn="bl" rotWithShape="0"/>
                </a:effectLst>
                <a:latin typeface="Comic Sans MS" pitchFamily="66" charset="0"/>
                <a:ea typeface="+mj-ea"/>
                <a:cs typeface="+mj-cs"/>
              </a:rPr>
              <a:t>Protocol</a:t>
            </a:r>
          </a:p>
          <a:p>
            <a:pPr marL="0" indent="0" algn="ctr">
              <a:buNone/>
            </a:pPr>
            <a:r>
              <a:rPr lang="en-US" sz="5400" cap="all" dirty="0" smtClean="0">
                <a:solidFill>
                  <a:srgbClr val="4E3B30"/>
                </a:solidFill>
                <a:effectLst>
                  <a:reflection blurRad="12700" stA="48000" endA="300" endPos="55000" dir="5400000" sy="-90000" algn="bl" rotWithShape="0"/>
                </a:effectLst>
                <a:latin typeface="Comic Sans MS" pitchFamily="66" charset="0"/>
                <a:ea typeface="+mj-ea"/>
                <a:cs typeface="+mj-cs"/>
              </a:rPr>
              <a:t>indoors</a:t>
            </a:r>
            <a:endParaRPr lang="en-US" dirty="0"/>
          </a:p>
        </p:txBody>
      </p:sp>
    </p:spTree>
    <p:extLst>
      <p:ext uri="{BB962C8B-B14F-4D97-AF65-F5344CB8AC3E}">
        <p14:creationId xmlns:p14="http://schemas.microsoft.com/office/powerpoint/2010/main" val="686772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599" y="762002"/>
          <a:ext cx="8686802" cy="5307872"/>
        </p:xfrm>
        <a:graphic>
          <a:graphicData uri="http://schemas.openxmlformats.org/drawingml/2006/table">
            <a:tbl>
              <a:tblPr/>
              <a:tblGrid>
                <a:gridCol w="1632171"/>
                <a:gridCol w="1743850"/>
                <a:gridCol w="1731022"/>
                <a:gridCol w="1725739"/>
                <a:gridCol w="1854020"/>
              </a:tblGrid>
              <a:tr h="246742">
                <a:tc>
                  <a:txBody>
                    <a:bodyPr/>
                    <a:lstStyle/>
                    <a:p>
                      <a:pPr marL="0" marR="0" algn="ctr">
                        <a:spcBef>
                          <a:spcPts val="0"/>
                        </a:spcBef>
                        <a:spcAft>
                          <a:spcPts val="0"/>
                        </a:spcAft>
                      </a:pPr>
                      <a:r>
                        <a:rPr lang="en-US" sz="900" b="1" dirty="0">
                          <a:latin typeface="Comic Sans MS"/>
                          <a:ea typeface="Calibri"/>
                          <a:cs typeface="Times New Roman"/>
                        </a:rPr>
                        <a:t>Skill</a:t>
                      </a:r>
                      <a:endParaRPr lang="en-US" sz="900" dirty="0">
                        <a:latin typeface="Calibri"/>
                        <a:ea typeface="Calibri"/>
                        <a:cs typeface="Times New Roman"/>
                      </a:endParaRPr>
                    </a:p>
                  </a:txBody>
                  <a:tcPr marL="57190" marR="5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a:latin typeface="Comic Sans MS"/>
                          <a:ea typeface="Calibri"/>
                          <a:cs typeface="Times New Roman"/>
                        </a:rPr>
                        <a:t>4</a:t>
                      </a:r>
                      <a:endParaRPr lang="en-US" sz="900">
                        <a:latin typeface="Calibri"/>
                        <a:ea typeface="Calibri"/>
                        <a:cs typeface="Times New Roman"/>
                      </a:endParaRPr>
                    </a:p>
                  </a:txBody>
                  <a:tcPr marL="57190" marR="5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a:latin typeface="Comic Sans MS"/>
                          <a:ea typeface="Calibri"/>
                          <a:cs typeface="Times New Roman"/>
                        </a:rPr>
                        <a:t>3</a:t>
                      </a:r>
                      <a:endParaRPr lang="en-US" sz="900">
                        <a:latin typeface="Calibri"/>
                        <a:ea typeface="Calibri"/>
                        <a:cs typeface="Times New Roman"/>
                      </a:endParaRPr>
                    </a:p>
                  </a:txBody>
                  <a:tcPr marL="57190" marR="5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a:latin typeface="Comic Sans MS"/>
                          <a:ea typeface="Calibri"/>
                          <a:cs typeface="Times New Roman"/>
                        </a:rPr>
                        <a:t>2</a:t>
                      </a:r>
                      <a:endParaRPr lang="en-US" sz="900">
                        <a:latin typeface="Calibri"/>
                        <a:ea typeface="Calibri"/>
                        <a:cs typeface="Times New Roman"/>
                      </a:endParaRPr>
                    </a:p>
                  </a:txBody>
                  <a:tcPr marL="57190" marR="5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a:latin typeface="Comic Sans MS"/>
                          <a:ea typeface="Calibri"/>
                          <a:cs typeface="Times New Roman"/>
                        </a:rPr>
                        <a:t>1</a:t>
                      </a:r>
                      <a:endParaRPr lang="en-US" sz="900">
                        <a:latin typeface="Calibri"/>
                        <a:ea typeface="Calibri"/>
                        <a:cs typeface="Times New Roman"/>
                      </a:endParaRPr>
                    </a:p>
                  </a:txBody>
                  <a:tcPr marL="57190" marR="5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0457">
                <a:tc>
                  <a:txBody>
                    <a:bodyPr/>
                    <a:lstStyle/>
                    <a:p>
                      <a:pPr marL="0" marR="0" algn="ctr">
                        <a:spcBef>
                          <a:spcPts val="0"/>
                        </a:spcBef>
                        <a:spcAft>
                          <a:spcPts val="0"/>
                        </a:spcAft>
                      </a:pPr>
                      <a:endParaRPr lang="en-US" sz="1400">
                        <a:latin typeface="Comic Sans MS"/>
                        <a:ea typeface="Calibri"/>
                        <a:cs typeface="Times New Roman"/>
                      </a:endParaRPr>
                    </a:p>
                    <a:p>
                      <a:pPr marL="0" marR="0" algn="ctr">
                        <a:spcBef>
                          <a:spcPts val="0"/>
                        </a:spcBef>
                        <a:spcAft>
                          <a:spcPts val="0"/>
                        </a:spcAft>
                      </a:pPr>
                      <a:r>
                        <a:rPr lang="en-US" sz="1400">
                          <a:latin typeface="Comic Sans MS"/>
                          <a:ea typeface="Calibri"/>
                          <a:cs typeface="Times New Roman"/>
                        </a:rPr>
                        <a:t>Following</a:t>
                      </a:r>
                      <a:endParaRPr lang="en-US" sz="1400">
                        <a:latin typeface="Calibri"/>
                        <a:ea typeface="Calibri"/>
                        <a:cs typeface="Times New Roman"/>
                      </a:endParaRPr>
                    </a:p>
                    <a:p>
                      <a:pPr marL="0" marR="0" algn="ctr">
                        <a:spcBef>
                          <a:spcPts val="0"/>
                        </a:spcBef>
                        <a:spcAft>
                          <a:spcPts val="0"/>
                        </a:spcAft>
                      </a:pPr>
                      <a:r>
                        <a:rPr lang="en-US" sz="1400">
                          <a:latin typeface="Comic Sans MS"/>
                          <a:ea typeface="Calibri"/>
                          <a:cs typeface="Times New Roman"/>
                        </a:rPr>
                        <a:t>Directions</a:t>
                      </a:r>
                      <a:endParaRPr lang="en-US" sz="1400">
                        <a:latin typeface="Calibri"/>
                        <a:ea typeface="Calibri"/>
                        <a:cs typeface="Times New Roman"/>
                      </a:endParaRPr>
                    </a:p>
                  </a:txBody>
                  <a:tcPr marL="57190" marR="5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Comic Sans MS"/>
                          <a:ea typeface="Calibri"/>
                          <a:cs typeface="Times New Roman"/>
                        </a:rPr>
                        <a:t>I followed all directions including stopping when the lights went out.</a:t>
                      </a:r>
                      <a:endParaRPr lang="en-US" sz="1400" dirty="0">
                        <a:latin typeface="Calibri"/>
                        <a:ea typeface="Calibri"/>
                        <a:cs typeface="Times New Roman"/>
                      </a:endParaRPr>
                    </a:p>
                  </a:txBody>
                  <a:tcPr marL="57190" marR="5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Comic Sans MS"/>
                          <a:ea typeface="Calibri"/>
                          <a:cs typeface="Times New Roman"/>
                        </a:rPr>
                        <a:t>I followed most of the directions and stopped when I realized the lights were out.</a:t>
                      </a:r>
                      <a:endParaRPr lang="en-US" sz="1400">
                        <a:latin typeface="Calibri"/>
                        <a:ea typeface="Calibri"/>
                        <a:cs typeface="Times New Roman"/>
                      </a:endParaRPr>
                    </a:p>
                  </a:txBody>
                  <a:tcPr marL="57190" marR="5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Comic Sans MS"/>
                          <a:ea typeface="Calibri"/>
                          <a:cs typeface="Times New Roman"/>
                        </a:rPr>
                        <a:t>I needed a reminder from Mrs. M. about directions and quieting down when the lights went out.</a:t>
                      </a:r>
                      <a:endParaRPr lang="en-US" sz="1400" dirty="0">
                        <a:latin typeface="Calibri"/>
                        <a:ea typeface="Calibri"/>
                        <a:cs typeface="Times New Roman"/>
                      </a:endParaRPr>
                    </a:p>
                  </a:txBody>
                  <a:tcPr marL="57190" marR="5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Comic Sans MS"/>
                          <a:ea typeface="Calibri"/>
                          <a:cs typeface="Times New Roman"/>
                        </a:rPr>
                        <a:t>I needed many reminders from Mrs. M. about directions and quieting down.</a:t>
                      </a:r>
                      <a:endParaRPr lang="en-US" sz="1400">
                        <a:latin typeface="Calibri"/>
                        <a:ea typeface="Calibri"/>
                        <a:cs typeface="Times New Roman"/>
                      </a:endParaRPr>
                    </a:p>
                  </a:txBody>
                  <a:tcPr marL="57190" marR="5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0228">
                <a:tc>
                  <a:txBody>
                    <a:bodyPr/>
                    <a:lstStyle/>
                    <a:p>
                      <a:pPr marL="0" marR="0" algn="ctr">
                        <a:spcBef>
                          <a:spcPts val="0"/>
                        </a:spcBef>
                        <a:spcAft>
                          <a:spcPts val="0"/>
                        </a:spcAft>
                      </a:pPr>
                      <a:endParaRPr lang="en-US" sz="1400">
                        <a:latin typeface="Comic Sans MS"/>
                        <a:ea typeface="Calibri"/>
                        <a:cs typeface="Times New Roman"/>
                      </a:endParaRPr>
                    </a:p>
                    <a:p>
                      <a:pPr marL="0" marR="0" algn="ctr">
                        <a:spcBef>
                          <a:spcPts val="0"/>
                        </a:spcBef>
                        <a:spcAft>
                          <a:spcPts val="0"/>
                        </a:spcAft>
                      </a:pPr>
                      <a:r>
                        <a:rPr lang="en-US" sz="1400">
                          <a:latin typeface="Comic Sans MS"/>
                          <a:ea typeface="Calibri"/>
                          <a:cs typeface="Times New Roman"/>
                        </a:rPr>
                        <a:t>Focus</a:t>
                      </a:r>
                      <a:endParaRPr lang="en-US" sz="1400">
                        <a:latin typeface="Calibri"/>
                        <a:ea typeface="Calibri"/>
                        <a:cs typeface="Times New Roman"/>
                      </a:endParaRPr>
                    </a:p>
                  </a:txBody>
                  <a:tcPr marL="57190" marR="5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Comic Sans MS"/>
                          <a:ea typeface="Calibri"/>
                          <a:cs typeface="Times New Roman"/>
                        </a:rPr>
                        <a:t>I stayed on task throughout the entire lab.</a:t>
                      </a:r>
                      <a:endParaRPr lang="en-US" sz="1400">
                        <a:latin typeface="Calibri"/>
                        <a:ea typeface="Calibri"/>
                        <a:cs typeface="Times New Roman"/>
                      </a:endParaRPr>
                    </a:p>
                  </a:txBody>
                  <a:tcPr marL="57190" marR="5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Comic Sans MS"/>
                          <a:ea typeface="Calibri"/>
                          <a:cs typeface="Times New Roman"/>
                        </a:rPr>
                        <a:t>I stayed on task through most of the lab.</a:t>
                      </a:r>
                      <a:endParaRPr lang="en-US" sz="1400">
                        <a:latin typeface="Calibri"/>
                        <a:ea typeface="Calibri"/>
                        <a:cs typeface="Times New Roman"/>
                      </a:endParaRPr>
                    </a:p>
                  </a:txBody>
                  <a:tcPr marL="57190" marR="5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Comic Sans MS"/>
                          <a:ea typeface="Calibri"/>
                          <a:cs typeface="Times New Roman"/>
                        </a:rPr>
                        <a:t>I needed a reminder from Mrs. M. to stay on task.</a:t>
                      </a:r>
                      <a:endParaRPr lang="en-US" sz="1400">
                        <a:latin typeface="Calibri"/>
                        <a:ea typeface="Calibri"/>
                        <a:cs typeface="Times New Roman"/>
                      </a:endParaRPr>
                    </a:p>
                  </a:txBody>
                  <a:tcPr marL="57190" marR="5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Comic Sans MS"/>
                          <a:ea typeface="Calibri"/>
                          <a:cs typeface="Times New Roman"/>
                        </a:rPr>
                        <a:t>I needed many reminders from Mrs. M.</a:t>
                      </a:r>
                      <a:endParaRPr lang="en-US" sz="1400">
                        <a:latin typeface="Calibri"/>
                        <a:ea typeface="Calibri"/>
                        <a:cs typeface="Times New Roman"/>
                      </a:endParaRPr>
                    </a:p>
                  </a:txBody>
                  <a:tcPr marL="57190" marR="5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6971">
                <a:tc>
                  <a:txBody>
                    <a:bodyPr/>
                    <a:lstStyle/>
                    <a:p>
                      <a:pPr marL="0" marR="0" algn="ctr">
                        <a:spcBef>
                          <a:spcPts val="0"/>
                        </a:spcBef>
                        <a:spcAft>
                          <a:spcPts val="0"/>
                        </a:spcAft>
                      </a:pPr>
                      <a:endParaRPr lang="en-US" sz="1400">
                        <a:latin typeface="Comic Sans MS"/>
                        <a:ea typeface="Calibri"/>
                        <a:cs typeface="Times New Roman"/>
                      </a:endParaRPr>
                    </a:p>
                    <a:p>
                      <a:pPr marL="0" marR="0" algn="ctr">
                        <a:spcBef>
                          <a:spcPts val="0"/>
                        </a:spcBef>
                        <a:spcAft>
                          <a:spcPts val="0"/>
                        </a:spcAft>
                      </a:pPr>
                      <a:r>
                        <a:rPr lang="en-US" sz="1400">
                          <a:latin typeface="Comic Sans MS"/>
                          <a:ea typeface="Calibri"/>
                          <a:cs typeface="Times New Roman"/>
                        </a:rPr>
                        <a:t>Equipment</a:t>
                      </a:r>
                      <a:endParaRPr lang="en-US" sz="1400">
                        <a:latin typeface="Calibri"/>
                        <a:ea typeface="Calibri"/>
                        <a:cs typeface="Times New Roman"/>
                      </a:endParaRPr>
                    </a:p>
                    <a:p>
                      <a:pPr marL="0" marR="0" algn="ctr">
                        <a:spcBef>
                          <a:spcPts val="0"/>
                        </a:spcBef>
                        <a:spcAft>
                          <a:spcPts val="0"/>
                        </a:spcAft>
                      </a:pPr>
                      <a:r>
                        <a:rPr lang="en-US" sz="1400">
                          <a:latin typeface="Comic Sans MS"/>
                          <a:ea typeface="Calibri"/>
                          <a:cs typeface="Times New Roman"/>
                        </a:rPr>
                        <a:t>Use &amp; Safety</a:t>
                      </a:r>
                      <a:endParaRPr lang="en-US" sz="1400">
                        <a:latin typeface="Calibri"/>
                        <a:ea typeface="Calibri"/>
                        <a:cs typeface="Times New Roman"/>
                      </a:endParaRPr>
                    </a:p>
                  </a:txBody>
                  <a:tcPr marL="57190" marR="5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Comic Sans MS"/>
                          <a:ea typeface="Calibri"/>
                          <a:cs typeface="Times New Roman"/>
                        </a:rPr>
                        <a:t>I used the equipment carefully and correctly.</a:t>
                      </a:r>
                      <a:endParaRPr lang="en-US" sz="1400">
                        <a:latin typeface="Calibri"/>
                        <a:ea typeface="Calibri"/>
                        <a:cs typeface="Times New Roman"/>
                      </a:endParaRPr>
                    </a:p>
                  </a:txBody>
                  <a:tcPr marL="57190" marR="5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Comic Sans MS"/>
                          <a:ea typeface="Calibri"/>
                          <a:cs typeface="Times New Roman"/>
                        </a:rPr>
                        <a:t>I used the equipment carefully.</a:t>
                      </a:r>
                      <a:endParaRPr lang="en-US" sz="1400">
                        <a:latin typeface="Calibri"/>
                        <a:ea typeface="Calibri"/>
                        <a:cs typeface="Times New Roman"/>
                      </a:endParaRPr>
                    </a:p>
                  </a:txBody>
                  <a:tcPr marL="57190" marR="5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Comic Sans MS"/>
                          <a:ea typeface="Calibri"/>
                          <a:cs typeface="Times New Roman"/>
                        </a:rPr>
                        <a:t>I need to be more careful with the equipment.</a:t>
                      </a:r>
                      <a:endParaRPr lang="en-US" sz="1400">
                        <a:latin typeface="Calibri"/>
                        <a:ea typeface="Calibri"/>
                        <a:cs typeface="Times New Roman"/>
                      </a:endParaRPr>
                    </a:p>
                  </a:txBody>
                  <a:tcPr marL="57190" marR="5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Comic Sans MS"/>
                          <a:ea typeface="Calibri"/>
                          <a:cs typeface="Times New Roman"/>
                        </a:rPr>
                        <a:t>I needed many reminders on how to use the equipment correctly.</a:t>
                      </a:r>
                      <a:endParaRPr lang="en-US" sz="1400">
                        <a:latin typeface="Calibri"/>
                        <a:ea typeface="Calibri"/>
                        <a:cs typeface="Times New Roman"/>
                      </a:endParaRPr>
                    </a:p>
                  </a:txBody>
                  <a:tcPr marL="57190" marR="5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6971">
                <a:tc>
                  <a:txBody>
                    <a:bodyPr/>
                    <a:lstStyle/>
                    <a:p>
                      <a:pPr marL="0" marR="0" algn="ctr">
                        <a:spcBef>
                          <a:spcPts val="0"/>
                        </a:spcBef>
                        <a:spcAft>
                          <a:spcPts val="0"/>
                        </a:spcAft>
                      </a:pPr>
                      <a:endParaRPr lang="en-US" sz="1400">
                        <a:latin typeface="Comic Sans MS"/>
                        <a:ea typeface="Calibri"/>
                        <a:cs typeface="Times New Roman"/>
                      </a:endParaRPr>
                    </a:p>
                    <a:p>
                      <a:pPr marL="0" marR="0" algn="ctr">
                        <a:spcBef>
                          <a:spcPts val="0"/>
                        </a:spcBef>
                        <a:spcAft>
                          <a:spcPts val="0"/>
                        </a:spcAft>
                      </a:pPr>
                      <a:r>
                        <a:rPr lang="en-US" sz="1400">
                          <a:latin typeface="Comic Sans MS"/>
                          <a:ea typeface="Calibri"/>
                          <a:cs typeface="Times New Roman"/>
                        </a:rPr>
                        <a:t>Cooperation</a:t>
                      </a:r>
                      <a:endParaRPr lang="en-US" sz="1400">
                        <a:latin typeface="Calibri"/>
                        <a:ea typeface="Calibri"/>
                        <a:cs typeface="Times New Roman"/>
                      </a:endParaRPr>
                    </a:p>
                  </a:txBody>
                  <a:tcPr marL="57190" marR="5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Comic Sans MS"/>
                          <a:ea typeface="Calibri"/>
                          <a:cs typeface="Times New Roman"/>
                        </a:rPr>
                        <a:t>I cooperated with all of the members of my group.</a:t>
                      </a:r>
                      <a:endParaRPr lang="en-US" sz="1400">
                        <a:latin typeface="Calibri"/>
                        <a:ea typeface="Calibri"/>
                        <a:cs typeface="Times New Roman"/>
                      </a:endParaRPr>
                    </a:p>
                  </a:txBody>
                  <a:tcPr marL="57190" marR="5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Comic Sans MS"/>
                          <a:ea typeface="Calibri"/>
                          <a:cs typeface="Times New Roman"/>
                        </a:rPr>
                        <a:t>I did my best to cooperate with the others in the group.</a:t>
                      </a:r>
                      <a:endParaRPr lang="en-US" sz="1400">
                        <a:latin typeface="Calibri"/>
                        <a:ea typeface="Calibri"/>
                        <a:cs typeface="Times New Roman"/>
                      </a:endParaRPr>
                    </a:p>
                  </a:txBody>
                  <a:tcPr marL="57190" marR="5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Comic Sans MS"/>
                          <a:ea typeface="Calibri"/>
                          <a:cs typeface="Times New Roman"/>
                        </a:rPr>
                        <a:t>Mrs. M. had to come over to discuss my cooperation.</a:t>
                      </a:r>
                      <a:endParaRPr lang="en-US" sz="1400">
                        <a:latin typeface="Calibri"/>
                        <a:ea typeface="Calibri"/>
                        <a:cs typeface="Times New Roman"/>
                      </a:endParaRPr>
                    </a:p>
                  </a:txBody>
                  <a:tcPr marL="57190" marR="5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Comic Sans MS"/>
                          <a:ea typeface="Calibri"/>
                          <a:cs typeface="Times New Roman"/>
                        </a:rPr>
                        <a:t>The group did not run smoothly because I was frequently off task.</a:t>
                      </a:r>
                      <a:endParaRPr lang="en-US" sz="1400">
                        <a:latin typeface="Calibri"/>
                        <a:ea typeface="Calibri"/>
                        <a:cs typeface="Times New Roman"/>
                      </a:endParaRPr>
                    </a:p>
                  </a:txBody>
                  <a:tcPr marL="57190" marR="5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0228">
                <a:tc>
                  <a:txBody>
                    <a:bodyPr/>
                    <a:lstStyle/>
                    <a:p>
                      <a:pPr marL="0" marR="0" algn="ctr">
                        <a:spcBef>
                          <a:spcPts val="0"/>
                        </a:spcBef>
                        <a:spcAft>
                          <a:spcPts val="0"/>
                        </a:spcAft>
                      </a:pPr>
                      <a:endParaRPr lang="en-US" sz="1400" dirty="0">
                        <a:latin typeface="Comic Sans MS"/>
                        <a:ea typeface="Calibri"/>
                        <a:cs typeface="Times New Roman"/>
                      </a:endParaRPr>
                    </a:p>
                    <a:p>
                      <a:pPr marL="0" marR="0" algn="ctr">
                        <a:spcBef>
                          <a:spcPts val="0"/>
                        </a:spcBef>
                        <a:spcAft>
                          <a:spcPts val="0"/>
                        </a:spcAft>
                      </a:pPr>
                      <a:r>
                        <a:rPr lang="en-US" sz="1400" dirty="0">
                          <a:latin typeface="Comic Sans MS"/>
                          <a:ea typeface="Calibri"/>
                          <a:cs typeface="Times New Roman"/>
                        </a:rPr>
                        <a:t>Clean-up</a:t>
                      </a:r>
                      <a:endParaRPr lang="en-US" sz="1400" dirty="0">
                        <a:latin typeface="Calibri"/>
                        <a:ea typeface="Calibri"/>
                        <a:cs typeface="Times New Roman"/>
                      </a:endParaRPr>
                    </a:p>
                  </a:txBody>
                  <a:tcPr marL="57190" marR="5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Comic Sans MS"/>
                          <a:ea typeface="Calibri"/>
                          <a:cs typeface="Times New Roman"/>
                        </a:rPr>
                        <a:t>I worked hard helping with clean-up.</a:t>
                      </a:r>
                      <a:endParaRPr lang="en-US" sz="1400">
                        <a:latin typeface="Calibri"/>
                        <a:ea typeface="Calibri"/>
                        <a:cs typeface="Times New Roman"/>
                      </a:endParaRPr>
                    </a:p>
                  </a:txBody>
                  <a:tcPr marL="57190" marR="5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Comic Sans MS"/>
                          <a:ea typeface="Calibri"/>
                          <a:cs typeface="Times New Roman"/>
                        </a:rPr>
                        <a:t>I helped with clean-up.</a:t>
                      </a:r>
                      <a:endParaRPr lang="en-US" sz="1400">
                        <a:latin typeface="Calibri"/>
                        <a:ea typeface="Calibri"/>
                        <a:cs typeface="Times New Roman"/>
                      </a:endParaRPr>
                    </a:p>
                  </a:txBody>
                  <a:tcPr marL="57190" marR="5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Comic Sans MS"/>
                          <a:ea typeface="Calibri"/>
                          <a:cs typeface="Times New Roman"/>
                        </a:rPr>
                        <a:t>I didn’t help very much with clean-up.</a:t>
                      </a:r>
                      <a:endParaRPr lang="en-US" sz="1400">
                        <a:latin typeface="Calibri"/>
                        <a:ea typeface="Calibri"/>
                        <a:cs typeface="Times New Roman"/>
                      </a:endParaRPr>
                    </a:p>
                  </a:txBody>
                  <a:tcPr marL="57190" marR="5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Comic Sans MS"/>
                          <a:ea typeface="Calibri"/>
                          <a:cs typeface="Times New Roman"/>
                        </a:rPr>
                        <a:t>I left the group before clean-up was done.</a:t>
                      </a:r>
                      <a:endParaRPr lang="en-US" sz="1400" dirty="0">
                        <a:latin typeface="Calibri"/>
                        <a:ea typeface="Calibri"/>
                        <a:cs typeface="Times New Roman"/>
                      </a:endParaRPr>
                    </a:p>
                  </a:txBody>
                  <a:tcPr marL="57190" marR="5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0961" name="Rectangle 1"/>
          <p:cNvSpPr>
            <a:spLocks noChangeArrowheads="1"/>
          </p:cNvSpPr>
          <p:nvPr/>
        </p:nvSpPr>
        <p:spPr bwMode="auto">
          <a:xfrm>
            <a:off x="3048000" y="90100"/>
            <a:ext cx="266700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Lab Group Rubric</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omic Sans MS" pitchFamily="66" charset="0"/>
              </a:rPr>
              <a:t>How to measure</a:t>
            </a:r>
            <a:endParaRPr lang="en-US" dirty="0">
              <a:latin typeface="Comic Sans MS" pitchFamily="66" charset="0"/>
            </a:endParaRPr>
          </a:p>
        </p:txBody>
      </p:sp>
      <p:sp>
        <p:nvSpPr>
          <p:cNvPr id="3" name="Content Placeholder 2"/>
          <p:cNvSpPr>
            <a:spLocks noGrp="1"/>
          </p:cNvSpPr>
          <p:nvPr>
            <p:ph idx="1"/>
          </p:nvPr>
        </p:nvSpPr>
        <p:spPr/>
        <p:txBody>
          <a:bodyPr/>
          <a:lstStyle/>
          <a:p>
            <a:r>
              <a:rPr lang="en-US" dirty="0" smtClean="0">
                <a:latin typeface="Comic Sans MS" pitchFamily="66" charset="0"/>
              </a:rPr>
              <a:t>On the board, show students how to measure length and width of a leaf.</a:t>
            </a:r>
          </a:p>
          <a:p>
            <a:r>
              <a:rPr lang="en-US" dirty="0" smtClean="0">
                <a:latin typeface="Comic Sans MS" pitchFamily="66" charset="0"/>
              </a:rPr>
              <a:t>On the “Key to Trees” worksheet, have them practice measuring and go over it together since all of the leaves are the same.</a:t>
            </a:r>
          </a:p>
          <a:p>
            <a:r>
              <a:rPr lang="en-US" dirty="0" smtClean="0">
                <a:latin typeface="Comic Sans MS" pitchFamily="66" charset="0"/>
              </a:rPr>
              <a:t>“Key to Trees” is also an introduction to a dichotomous key.</a:t>
            </a:r>
            <a:endParaRPr lang="en-US" dirty="0">
              <a:latin typeface="Comic Sans MS" pitchFamily="66"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omic Sans MS" pitchFamily="66" charset="0"/>
              </a:rPr>
              <a:t>Now move to stations</a:t>
            </a:r>
            <a:endParaRPr lang="en-US" dirty="0">
              <a:latin typeface="Comic Sans MS" pitchFamily="66" charset="0"/>
            </a:endParaRPr>
          </a:p>
        </p:txBody>
      </p:sp>
      <p:sp>
        <p:nvSpPr>
          <p:cNvPr id="3" name="Content Placeholder 2"/>
          <p:cNvSpPr>
            <a:spLocks noGrp="1"/>
          </p:cNvSpPr>
          <p:nvPr>
            <p:ph idx="1"/>
          </p:nvPr>
        </p:nvSpPr>
        <p:spPr/>
        <p:txBody>
          <a:bodyPr>
            <a:normAutofit lnSpcReduction="10000"/>
          </a:bodyPr>
          <a:lstStyle/>
          <a:p>
            <a:r>
              <a:rPr lang="en-US" dirty="0" smtClean="0">
                <a:latin typeface="Comic Sans MS" pitchFamily="66" charset="0"/>
              </a:rPr>
              <a:t>At each station have 6 leaves taped down.</a:t>
            </a:r>
          </a:p>
          <a:p>
            <a:r>
              <a:rPr lang="en-US" dirty="0" smtClean="0">
                <a:latin typeface="Comic Sans MS" pitchFamily="66" charset="0"/>
              </a:rPr>
              <a:t>Using the Autumn Student Data Sheet have students measure each leaf and estimate % color changed.</a:t>
            </a:r>
          </a:p>
          <a:p>
            <a:r>
              <a:rPr lang="en-US" dirty="0" smtClean="0">
                <a:latin typeface="Comic Sans MS" pitchFamily="66" charset="0"/>
              </a:rPr>
              <a:t>Leave data sheets at stations so other classes can compare.</a:t>
            </a:r>
          </a:p>
          <a:p>
            <a:r>
              <a:rPr lang="en-US" dirty="0" smtClean="0">
                <a:latin typeface="Comic Sans MS" pitchFamily="66" charset="0"/>
              </a:rPr>
              <a:t>Also have branches with blue flagging marking where to start counting the 6 leaves to practice.</a:t>
            </a:r>
            <a:endParaRPr lang="en-US" dirty="0">
              <a:latin typeface="Comic Sans MS" pitchFamily="66"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omic Sans MS" panose="030F0702030302020204" pitchFamily="66" charset="0"/>
              </a:rPr>
              <a:t>Leave the Data sheets</a:t>
            </a:r>
            <a:endParaRPr lang="en-US" dirty="0">
              <a:latin typeface="Comic Sans MS" panose="030F0702030302020204" pitchFamily="66" charset="0"/>
            </a:endParaRPr>
          </a:p>
        </p:txBody>
      </p:sp>
      <p:sp>
        <p:nvSpPr>
          <p:cNvPr id="3" name="Content Placeholder 2"/>
          <p:cNvSpPr>
            <a:spLocks noGrp="1"/>
          </p:cNvSpPr>
          <p:nvPr>
            <p:ph idx="1"/>
          </p:nvPr>
        </p:nvSpPr>
        <p:spPr/>
        <p:txBody>
          <a:bodyPr>
            <a:normAutofit fontScale="92500"/>
          </a:bodyPr>
          <a:lstStyle/>
          <a:p>
            <a:r>
              <a:rPr lang="en-US" dirty="0" smtClean="0">
                <a:latin typeface="Comic Sans MS" panose="030F0702030302020204" pitchFamily="66" charset="0"/>
              </a:rPr>
              <a:t>If you have multiple classes, have each class leave the data sheets face down next to the leaves they observed.</a:t>
            </a:r>
          </a:p>
          <a:p>
            <a:r>
              <a:rPr lang="en-US" dirty="0" smtClean="0">
                <a:latin typeface="Comic Sans MS" panose="030F0702030302020204" pitchFamily="66" charset="0"/>
              </a:rPr>
              <a:t>Future groups will do their own observations then check with the completed data sheets from other classes or groups.</a:t>
            </a:r>
          </a:p>
          <a:p>
            <a:r>
              <a:rPr lang="en-US" dirty="0" smtClean="0">
                <a:latin typeface="Comic Sans MS" panose="030F0702030302020204" pitchFamily="66" charset="0"/>
              </a:rPr>
              <a:t>Measurements and percentages that don’t match up will give you a heads up which students will need more practice.</a:t>
            </a:r>
          </a:p>
        </p:txBody>
      </p:sp>
    </p:spTree>
    <p:extLst>
      <p:ext uri="{BB962C8B-B14F-4D97-AF65-F5344CB8AC3E}">
        <p14:creationId xmlns:p14="http://schemas.microsoft.com/office/powerpoint/2010/main" val="4013442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omic Sans MS" pitchFamily="66" charset="0"/>
              </a:rPr>
              <a:t>Now head outdoors</a:t>
            </a:r>
            <a:endParaRPr lang="en-US" dirty="0">
              <a:latin typeface="Comic Sans MS" pitchFamily="66" charset="0"/>
            </a:endParaRPr>
          </a:p>
        </p:txBody>
      </p:sp>
      <p:pic>
        <p:nvPicPr>
          <p:cNvPr id="31750" name="Picture 6" descr="C:\Users\AWRSD\AppData\Local\Microsoft\Windows\Temporary Internet Files\Content.IE5\11VGKJF4\MP900430519[1].jpg"/>
          <p:cNvPicPr>
            <a:picLocks noChangeAspect="1" noChangeArrowheads="1"/>
          </p:cNvPicPr>
          <p:nvPr/>
        </p:nvPicPr>
        <p:blipFill>
          <a:blip r:embed="rId2" cstate="print"/>
          <a:srcRect/>
          <a:stretch>
            <a:fillRect/>
          </a:stretch>
        </p:blipFill>
        <p:spPr bwMode="auto">
          <a:xfrm>
            <a:off x="2095500" y="1305636"/>
            <a:ext cx="5105400" cy="3289056"/>
          </a:xfrm>
          <a:prstGeom prst="rect">
            <a:avLst/>
          </a:prstGeom>
          <a:noFill/>
        </p:spPr>
      </p:pic>
      <p:sp>
        <p:nvSpPr>
          <p:cNvPr id="3" name="TextBox 2"/>
          <p:cNvSpPr txBox="1"/>
          <p:nvPr/>
        </p:nvSpPr>
        <p:spPr>
          <a:xfrm>
            <a:off x="1295400" y="5105400"/>
            <a:ext cx="6705600" cy="1384995"/>
          </a:xfrm>
          <a:prstGeom prst="rect">
            <a:avLst/>
          </a:prstGeom>
          <a:noFill/>
        </p:spPr>
        <p:txBody>
          <a:bodyPr wrap="square" rtlCol="0">
            <a:spAutoFit/>
          </a:bodyPr>
          <a:lstStyle/>
          <a:p>
            <a:pPr algn="ctr"/>
            <a:r>
              <a:rPr lang="en-US" sz="2800" dirty="0" smtClean="0">
                <a:latin typeface="Comic Sans MS" panose="030F0702030302020204" pitchFamily="66" charset="0"/>
              </a:rPr>
              <a:t>Practice using the Outdoor Classroom Rubric with the “Unnatural Walk” activity.</a:t>
            </a:r>
            <a:endParaRPr lang="en-US" sz="2800" dirty="0">
              <a:latin typeface="Comic Sans MS" panose="030F0702030302020204" pitchFamily="66"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85799" y="457199"/>
          <a:ext cx="8001001" cy="6248400"/>
        </p:xfrm>
        <a:graphic>
          <a:graphicData uri="http://schemas.openxmlformats.org/drawingml/2006/table">
            <a:tbl>
              <a:tblPr/>
              <a:tblGrid>
                <a:gridCol w="1489415"/>
                <a:gridCol w="1611737"/>
                <a:gridCol w="1610347"/>
                <a:gridCol w="1578377"/>
                <a:gridCol w="1711125"/>
              </a:tblGrid>
              <a:tr h="347134">
                <a:tc>
                  <a:txBody>
                    <a:bodyPr/>
                    <a:lstStyle/>
                    <a:p>
                      <a:pPr marL="0" marR="0" algn="ctr">
                        <a:spcBef>
                          <a:spcPts val="0"/>
                        </a:spcBef>
                        <a:spcAft>
                          <a:spcPts val="0"/>
                        </a:spcAft>
                      </a:pPr>
                      <a:r>
                        <a:rPr lang="en-US" sz="1600" b="1" dirty="0">
                          <a:latin typeface="Comic Sans MS"/>
                          <a:ea typeface="Calibri"/>
                          <a:cs typeface="Times New Roman"/>
                        </a:rPr>
                        <a:t>Skill</a:t>
                      </a:r>
                      <a:endParaRPr lang="en-US" sz="1600" dirty="0">
                        <a:latin typeface="Calibri"/>
                        <a:ea typeface="Calibri"/>
                        <a:cs typeface="Times New Roman"/>
                      </a:endParaRPr>
                    </a:p>
                  </a:txBody>
                  <a:tcPr marL="57190" marR="5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latin typeface="Comic Sans MS"/>
                          <a:ea typeface="Calibri"/>
                          <a:cs typeface="Times New Roman"/>
                        </a:rPr>
                        <a:t>4</a:t>
                      </a:r>
                      <a:endParaRPr lang="en-US" sz="1600">
                        <a:latin typeface="Calibri"/>
                        <a:ea typeface="Calibri"/>
                        <a:cs typeface="Times New Roman"/>
                      </a:endParaRPr>
                    </a:p>
                  </a:txBody>
                  <a:tcPr marL="57190" marR="5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latin typeface="Comic Sans MS"/>
                          <a:ea typeface="Calibri"/>
                          <a:cs typeface="Times New Roman"/>
                        </a:rPr>
                        <a:t>3</a:t>
                      </a:r>
                      <a:endParaRPr lang="en-US" sz="1600">
                        <a:latin typeface="Calibri"/>
                        <a:ea typeface="Calibri"/>
                        <a:cs typeface="Times New Roman"/>
                      </a:endParaRPr>
                    </a:p>
                  </a:txBody>
                  <a:tcPr marL="57190" marR="5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latin typeface="Comic Sans MS"/>
                          <a:ea typeface="Calibri"/>
                          <a:cs typeface="Times New Roman"/>
                        </a:rPr>
                        <a:t>2</a:t>
                      </a:r>
                      <a:endParaRPr lang="en-US" sz="1600">
                        <a:latin typeface="Calibri"/>
                        <a:ea typeface="Calibri"/>
                        <a:cs typeface="Times New Roman"/>
                      </a:endParaRPr>
                    </a:p>
                  </a:txBody>
                  <a:tcPr marL="57190" marR="5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latin typeface="Comic Sans MS"/>
                          <a:ea typeface="Calibri"/>
                          <a:cs typeface="Times New Roman"/>
                        </a:rPr>
                        <a:t>1</a:t>
                      </a:r>
                      <a:endParaRPr lang="en-US" sz="1600">
                        <a:latin typeface="Calibri"/>
                        <a:ea typeface="Calibri"/>
                        <a:cs typeface="Times New Roman"/>
                      </a:endParaRPr>
                    </a:p>
                  </a:txBody>
                  <a:tcPr marL="57190" marR="5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8533">
                <a:tc>
                  <a:txBody>
                    <a:bodyPr/>
                    <a:lstStyle/>
                    <a:p>
                      <a:pPr marL="0" marR="0" algn="ctr">
                        <a:spcBef>
                          <a:spcPts val="0"/>
                        </a:spcBef>
                        <a:spcAft>
                          <a:spcPts val="0"/>
                        </a:spcAft>
                      </a:pPr>
                      <a:endParaRPr lang="en-US" sz="1600" dirty="0">
                        <a:latin typeface="Comic Sans MS"/>
                        <a:ea typeface="Calibri"/>
                        <a:cs typeface="Times New Roman"/>
                      </a:endParaRPr>
                    </a:p>
                    <a:p>
                      <a:pPr marL="0" marR="0" algn="ctr">
                        <a:spcBef>
                          <a:spcPts val="0"/>
                        </a:spcBef>
                        <a:spcAft>
                          <a:spcPts val="0"/>
                        </a:spcAft>
                      </a:pPr>
                      <a:r>
                        <a:rPr lang="en-US" sz="1600" dirty="0">
                          <a:latin typeface="Comic Sans MS"/>
                          <a:ea typeface="Calibri"/>
                          <a:cs typeface="Times New Roman"/>
                        </a:rPr>
                        <a:t>Following Directions</a:t>
                      </a:r>
                      <a:endParaRPr lang="en-US" sz="1600" dirty="0">
                        <a:latin typeface="Calibri"/>
                        <a:ea typeface="Calibri"/>
                        <a:cs typeface="Times New Roman"/>
                      </a:endParaRPr>
                    </a:p>
                  </a:txBody>
                  <a:tcPr marL="57190" marR="5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Comic Sans MS"/>
                          <a:ea typeface="Calibri"/>
                          <a:cs typeface="Times New Roman"/>
                        </a:rPr>
                        <a:t>I followed all of the directions for the observation or activity.</a:t>
                      </a:r>
                      <a:endParaRPr lang="en-US" sz="1600" dirty="0">
                        <a:latin typeface="Calibri"/>
                        <a:ea typeface="Calibri"/>
                        <a:cs typeface="Times New Roman"/>
                      </a:endParaRPr>
                    </a:p>
                  </a:txBody>
                  <a:tcPr marL="57190" marR="5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Comic Sans MS"/>
                          <a:ea typeface="Calibri"/>
                          <a:cs typeface="Times New Roman"/>
                        </a:rPr>
                        <a:t>I followed most of the directions.</a:t>
                      </a:r>
                      <a:endParaRPr lang="en-US" sz="1600" dirty="0">
                        <a:latin typeface="Calibri"/>
                        <a:ea typeface="Calibri"/>
                        <a:cs typeface="Times New Roman"/>
                      </a:endParaRPr>
                    </a:p>
                  </a:txBody>
                  <a:tcPr marL="57190" marR="5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omic Sans MS"/>
                          <a:ea typeface="Calibri"/>
                          <a:cs typeface="Times New Roman"/>
                        </a:rPr>
                        <a:t>I needed a reminder from Mrs. M. about directions.</a:t>
                      </a:r>
                      <a:endParaRPr lang="en-US" sz="1600">
                        <a:latin typeface="Calibri"/>
                        <a:ea typeface="Calibri"/>
                        <a:cs typeface="Times New Roman"/>
                      </a:endParaRPr>
                    </a:p>
                  </a:txBody>
                  <a:tcPr marL="57190" marR="5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omic Sans MS"/>
                          <a:ea typeface="Calibri"/>
                          <a:cs typeface="Times New Roman"/>
                        </a:rPr>
                        <a:t>I needed many reminders from Mrs. M. about directions.</a:t>
                      </a:r>
                      <a:endParaRPr lang="en-US" sz="1600">
                        <a:latin typeface="Calibri"/>
                        <a:ea typeface="Calibri"/>
                        <a:cs typeface="Times New Roman"/>
                      </a:endParaRPr>
                    </a:p>
                  </a:txBody>
                  <a:tcPr marL="57190" marR="5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8533">
                <a:tc>
                  <a:txBody>
                    <a:bodyPr/>
                    <a:lstStyle/>
                    <a:p>
                      <a:pPr marL="0" marR="0" algn="ctr">
                        <a:spcBef>
                          <a:spcPts val="0"/>
                        </a:spcBef>
                        <a:spcAft>
                          <a:spcPts val="0"/>
                        </a:spcAft>
                      </a:pPr>
                      <a:endParaRPr lang="en-US" sz="1600">
                        <a:latin typeface="Comic Sans MS"/>
                        <a:ea typeface="Calibri"/>
                        <a:cs typeface="Times New Roman"/>
                      </a:endParaRPr>
                    </a:p>
                    <a:p>
                      <a:pPr marL="0" marR="0" algn="ctr">
                        <a:spcBef>
                          <a:spcPts val="0"/>
                        </a:spcBef>
                        <a:spcAft>
                          <a:spcPts val="0"/>
                        </a:spcAft>
                      </a:pPr>
                      <a:r>
                        <a:rPr lang="en-US" sz="1600">
                          <a:latin typeface="Comic Sans MS"/>
                          <a:ea typeface="Calibri"/>
                          <a:cs typeface="Times New Roman"/>
                        </a:rPr>
                        <a:t>Safety</a:t>
                      </a:r>
                      <a:endParaRPr lang="en-US" sz="1600">
                        <a:latin typeface="Calibri"/>
                        <a:ea typeface="Calibri"/>
                        <a:cs typeface="Times New Roman"/>
                      </a:endParaRPr>
                    </a:p>
                  </a:txBody>
                  <a:tcPr marL="57190" marR="5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omic Sans MS"/>
                          <a:ea typeface="Calibri"/>
                          <a:cs typeface="Times New Roman"/>
                        </a:rPr>
                        <a:t>I followed all safety instructions.</a:t>
                      </a:r>
                      <a:endParaRPr lang="en-US" sz="1600">
                        <a:latin typeface="Calibri"/>
                        <a:ea typeface="Calibri"/>
                        <a:cs typeface="Times New Roman"/>
                      </a:endParaRPr>
                    </a:p>
                  </a:txBody>
                  <a:tcPr marL="57190" marR="5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Comic Sans MS"/>
                          <a:ea typeface="Calibri"/>
                          <a:cs typeface="Times New Roman"/>
                        </a:rPr>
                        <a:t>I followed most safety instructions.</a:t>
                      </a:r>
                      <a:endParaRPr lang="en-US" sz="1600" dirty="0">
                        <a:latin typeface="Calibri"/>
                        <a:ea typeface="Calibri"/>
                        <a:cs typeface="Times New Roman"/>
                      </a:endParaRPr>
                    </a:p>
                  </a:txBody>
                  <a:tcPr marL="57190" marR="5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omic Sans MS"/>
                          <a:ea typeface="Calibri"/>
                          <a:cs typeface="Times New Roman"/>
                        </a:rPr>
                        <a:t>I needed a reminder from Mrs. M. to stay safe.</a:t>
                      </a:r>
                      <a:endParaRPr lang="en-US" sz="1600">
                        <a:latin typeface="Calibri"/>
                        <a:ea typeface="Calibri"/>
                        <a:cs typeface="Times New Roman"/>
                      </a:endParaRPr>
                    </a:p>
                  </a:txBody>
                  <a:tcPr marL="57190" marR="5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omic Sans MS"/>
                          <a:ea typeface="Calibri"/>
                          <a:cs typeface="Times New Roman"/>
                        </a:rPr>
                        <a:t>I needed many reminders from Mrs. M. about the safety behaviors.</a:t>
                      </a:r>
                      <a:endParaRPr lang="en-US" sz="1600">
                        <a:latin typeface="Calibri"/>
                        <a:ea typeface="Calibri"/>
                        <a:cs typeface="Times New Roman"/>
                      </a:endParaRPr>
                    </a:p>
                  </a:txBody>
                  <a:tcPr marL="57190" marR="5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5667">
                <a:tc>
                  <a:txBody>
                    <a:bodyPr/>
                    <a:lstStyle/>
                    <a:p>
                      <a:pPr marL="0" marR="0" algn="ctr">
                        <a:spcBef>
                          <a:spcPts val="0"/>
                        </a:spcBef>
                        <a:spcAft>
                          <a:spcPts val="0"/>
                        </a:spcAft>
                      </a:pPr>
                      <a:endParaRPr lang="en-US" sz="1600">
                        <a:latin typeface="Comic Sans MS"/>
                        <a:ea typeface="Calibri"/>
                        <a:cs typeface="Times New Roman"/>
                      </a:endParaRPr>
                    </a:p>
                    <a:p>
                      <a:pPr marL="0" marR="0" algn="ctr">
                        <a:spcBef>
                          <a:spcPts val="0"/>
                        </a:spcBef>
                        <a:spcAft>
                          <a:spcPts val="0"/>
                        </a:spcAft>
                      </a:pPr>
                      <a:r>
                        <a:rPr lang="en-US" sz="1600">
                          <a:latin typeface="Comic Sans MS"/>
                          <a:ea typeface="Calibri"/>
                          <a:cs typeface="Times New Roman"/>
                        </a:rPr>
                        <a:t>Activity</a:t>
                      </a:r>
                      <a:endParaRPr lang="en-US" sz="1600">
                        <a:latin typeface="Calibri"/>
                        <a:ea typeface="Calibri"/>
                        <a:cs typeface="Times New Roman"/>
                      </a:endParaRPr>
                    </a:p>
                  </a:txBody>
                  <a:tcPr marL="57190" marR="5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omic Sans MS"/>
                          <a:ea typeface="Calibri"/>
                          <a:cs typeface="Times New Roman"/>
                        </a:rPr>
                        <a:t>I worked very hard on the observation or activity.</a:t>
                      </a:r>
                      <a:endParaRPr lang="en-US" sz="1600">
                        <a:latin typeface="Calibri"/>
                        <a:ea typeface="Calibri"/>
                        <a:cs typeface="Times New Roman"/>
                      </a:endParaRPr>
                    </a:p>
                  </a:txBody>
                  <a:tcPr marL="57190" marR="5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Comic Sans MS"/>
                          <a:ea typeface="Calibri"/>
                          <a:cs typeface="Times New Roman"/>
                        </a:rPr>
                        <a:t>I did pretty well on the observation or activity.</a:t>
                      </a:r>
                      <a:endParaRPr lang="en-US" sz="1600" dirty="0">
                        <a:latin typeface="Calibri"/>
                        <a:ea typeface="Calibri"/>
                        <a:cs typeface="Times New Roman"/>
                      </a:endParaRPr>
                    </a:p>
                  </a:txBody>
                  <a:tcPr marL="57190" marR="5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Comic Sans MS"/>
                          <a:ea typeface="Calibri"/>
                          <a:cs typeface="Times New Roman"/>
                        </a:rPr>
                        <a:t>I need to work harder on the observation or activity.</a:t>
                      </a:r>
                      <a:endParaRPr lang="en-US" sz="1600" dirty="0">
                        <a:latin typeface="Calibri"/>
                        <a:ea typeface="Calibri"/>
                        <a:cs typeface="Times New Roman"/>
                      </a:endParaRPr>
                    </a:p>
                  </a:txBody>
                  <a:tcPr marL="57190" marR="5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omic Sans MS"/>
                          <a:ea typeface="Calibri"/>
                          <a:cs typeface="Times New Roman"/>
                        </a:rPr>
                        <a:t>I had a lot of difficulty on the observation or activity because I just wasn’t trying.</a:t>
                      </a:r>
                      <a:endParaRPr lang="en-US" sz="1600">
                        <a:latin typeface="Calibri"/>
                        <a:ea typeface="Calibri"/>
                        <a:cs typeface="Times New Roman"/>
                      </a:endParaRPr>
                    </a:p>
                  </a:txBody>
                  <a:tcPr marL="57190" marR="5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8533">
                <a:tc>
                  <a:txBody>
                    <a:bodyPr/>
                    <a:lstStyle/>
                    <a:p>
                      <a:pPr marL="0" marR="0" algn="ctr">
                        <a:spcBef>
                          <a:spcPts val="0"/>
                        </a:spcBef>
                        <a:spcAft>
                          <a:spcPts val="0"/>
                        </a:spcAft>
                      </a:pPr>
                      <a:endParaRPr lang="en-US" sz="1600">
                        <a:latin typeface="Comic Sans MS"/>
                        <a:ea typeface="Calibri"/>
                        <a:cs typeface="Times New Roman"/>
                      </a:endParaRPr>
                    </a:p>
                    <a:p>
                      <a:pPr marL="0" marR="0" algn="ctr">
                        <a:spcBef>
                          <a:spcPts val="0"/>
                        </a:spcBef>
                        <a:spcAft>
                          <a:spcPts val="0"/>
                        </a:spcAft>
                      </a:pPr>
                      <a:r>
                        <a:rPr lang="en-US" sz="1600">
                          <a:latin typeface="Comic Sans MS"/>
                          <a:ea typeface="Calibri"/>
                          <a:cs typeface="Times New Roman"/>
                        </a:rPr>
                        <a:t>Listening</a:t>
                      </a:r>
                      <a:endParaRPr lang="en-US" sz="1600">
                        <a:latin typeface="Calibri"/>
                        <a:ea typeface="Calibri"/>
                        <a:cs typeface="Times New Roman"/>
                      </a:endParaRPr>
                    </a:p>
                  </a:txBody>
                  <a:tcPr marL="57190" marR="5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omic Sans MS"/>
                          <a:ea typeface="Calibri"/>
                          <a:cs typeface="Times New Roman"/>
                        </a:rPr>
                        <a:t>I stopped and listened every time it was signaled.</a:t>
                      </a:r>
                      <a:endParaRPr lang="en-US" sz="1600">
                        <a:latin typeface="Calibri"/>
                        <a:ea typeface="Calibri"/>
                        <a:cs typeface="Times New Roman"/>
                      </a:endParaRPr>
                    </a:p>
                  </a:txBody>
                  <a:tcPr marL="57190" marR="5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omic Sans MS"/>
                          <a:ea typeface="Calibri"/>
                          <a:cs typeface="Times New Roman"/>
                        </a:rPr>
                        <a:t>I stopped and listened most times it was signaled.</a:t>
                      </a:r>
                      <a:endParaRPr lang="en-US" sz="1600">
                        <a:latin typeface="Calibri"/>
                        <a:ea typeface="Calibri"/>
                        <a:cs typeface="Times New Roman"/>
                      </a:endParaRPr>
                    </a:p>
                  </a:txBody>
                  <a:tcPr marL="57190" marR="5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Comic Sans MS"/>
                          <a:ea typeface="Calibri"/>
                          <a:cs typeface="Times New Roman"/>
                        </a:rPr>
                        <a:t>Mrs. M. had to remind me to stop and listen when it was time.</a:t>
                      </a:r>
                      <a:endParaRPr lang="en-US" sz="1600" dirty="0">
                        <a:latin typeface="Calibri"/>
                        <a:ea typeface="Calibri"/>
                        <a:cs typeface="Times New Roman"/>
                      </a:endParaRPr>
                    </a:p>
                  </a:txBody>
                  <a:tcPr marL="57190" marR="5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Comic Sans MS"/>
                          <a:ea typeface="Calibri"/>
                          <a:cs typeface="Times New Roman"/>
                        </a:rPr>
                        <a:t>I needed many reminders to stop and listen.</a:t>
                      </a:r>
                      <a:endParaRPr lang="en-US" sz="1600" dirty="0">
                        <a:latin typeface="Calibri"/>
                        <a:ea typeface="Calibri"/>
                        <a:cs typeface="Times New Roman"/>
                      </a:endParaRPr>
                    </a:p>
                  </a:txBody>
                  <a:tcPr marL="57190" marR="5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2893912" y="-171509"/>
            <a:ext cx="3356175" cy="80021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Outdoor Classroom Rubric</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omic Sans MS" pitchFamily="66" charset="0"/>
              </a:rPr>
              <a:t>Now head outdoors</a:t>
            </a:r>
            <a:endParaRPr lang="en-US" dirty="0">
              <a:latin typeface="Comic Sans MS" pitchFamily="66" charset="0"/>
            </a:endParaRPr>
          </a:p>
        </p:txBody>
      </p:sp>
      <p:sp>
        <p:nvSpPr>
          <p:cNvPr id="3" name="TextBox 2"/>
          <p:cNvSpPr txBox="1"/>
          <p:nvPr/>
        </p:nvSpPr>
        <p:spPr>
          <a:xfrm>
            <a:off x="1066800" y="1600200"/>
            <a:ext cx="6705600" cy="2308324"/>
          </a:xfrm>
          <a:prstGeom prst="rect">
            <a:avLst/>
          </a:prstGeom>
          <a:noFill/>
        </p:spPr>
        <p:txBody>
          <a:bodyPr wrap="square" rtlCol="0">
            <a:spAutoFit/>
          </a:bodyPr>
          <a:lstStyle/>
          <a:p>
            <a:pPr algn="ctr"/>
            <a:r>
              <a:rPr lang="en-US" sz="3600" dirty="0" smtClean="0">
                <a:latin typeface="Comic Sans MS" panose="030F0702030302020204" pitchFamily="66" charset="0"/>
              </a:rPr>
              <a:t>Once you are comfortable with the outdoor portion of your classroom management, head out to meet your trees!</a:t>
            </a:r>
            <a:endParaRPr lang="en-US" sz="3600" dirty="0">
              <a:latin typeface="Comic Sans MS" panose="030F0702030302020204" pitchFamily="66" charset="0"/>
            </a:endParaRPr>
          </a:p>
        </p:txBody>
      </p:sp>
    </p:spTree>
    <p:extLst>
      <p:ext uri="{BB962C8B-B14F-4D97-AF65-F5344CB8AC3E}">
        <p14:creationId xmlns:p14="http://schemas.microsoft.com/office/powerpoint/2010/main" val="3901322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5400" cap="all" dirty="0" smtClean="0">
                <a:solidFill>
                  <a:srgbClr val="4E3B30"/>
                </a:solidFill>
                <a:effectLst>
                  <a:reflection blurRad="12700" stA="48000" endA="300" endPos="55000" dir="5400000" sy="-90000" algn="bl" rotWithShape="0"/>
                </a:effectLst>
                <a:latin typeface="Comic Sans MS" pitchFamily="66" charset="0"/>
                <a:ea typeface="+mj-ea"/>
                <a:cs typeface="+mj-cs"/>
              </a:rPr>
              <a:t>Connect </a:t>
            </a:r>
          </a:p>
          <a:p>
            <a:pPr marL="0" indent="0" algn="ctr">
              <a:buNone/>
            </a:pPr>
            <a:r>
              <a:rPr lang="en-US" sz="5400" cap="all" dirty="0" smtClean="0">
                <a:solidFill>
                  <a:srgbClr val="4E3B30"/>
                </a:solidFill>
                <a:effectLst>
                  <a:reflection blurRad="12700" stA="48000" endA="300" endPos="55000" dir="5400000" sy="-90000" algn="bl" rotWithShape="0"/>
                </a:effectLst>
                <a:latin typeface="Comic Sans MS" pitchFamily="66" charset="0"/>
                <a:ea typeface="+mj-ea"/>
                <a:cs typeface="+mj-cs"/>
              </a:rPr>
              <a:t>to </a:t>
            </a:r>
          </a:p>
          <a:p>
            <a:pPr marL="0" indent="0" algn="ctr">
              <a:buNone/>
            </a:pPr>
            <a:r>
              <a:rPr lang="en-US" sz="5400" cap="all" dirty="0" smtClean="0">
                <a:solidFill>
                  <a:srgbClr val="4E3B30"/>
                </a:solidFill>
                <a:effectLst>
                  <a:reflection blurRad="12700" stA="48000" endA="300" endPos="55000" dir="5400000" sy="-90000" algn="bl" rotWithShape="0"/>
                </a:effectLst>
                <a:latin typeface="Comic Sans MS" pitchFamily="66" charset="0"/>
                <a:ea typeface="+mj-ea"/>
                <a:cs typeface="+mj-cs"/>
              </a:rPr>
              <a:t>prior knowledge</a:t>
            </a:r>
            <a:endParaRPr lang="en-US" dirty="0"/>
          </a:p>
        </p:txBody>
      </p:sp>
    </p:spTree>
    <p:extLst>
      <p:ext uri="{BB962C8B-B14F-4D97-AF65-F5344CB8AC3E}">
        <p14:creationId xmlns:p14="http://schemas.microsoft.com/office/powerpoint/2010/main" val="2997048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400" dirty="0" smtClean="0">
                <a:latin typeface="Comic Sans MS" pitchFamily="66" charset="0"/>
              </a:rPr>
              <a:t>Getting Started</a:t>
            </a:r>
            <a:endParaRPr lang="en-US" sz="5400" dirty="0">
              <a:latin typeface="Comic Sans MS" pitchFamily="66" charset="0"/>
            </a:endParaRPr>
          </a:p>
        </p:txBody>
      </p:sp>
      <p:sp>
        <p:nvSpPr>
          <p:cNvPr id="3" name="Content Placeholder 2"/>
          <p:cNvSpPr>
            <a:spLocks noGrp="1"/>
          </p:cNvSpPr>
          <p:nvPr>
            <p:ph idx="1"/>
          </p:nvPr>
        </p:nvSpPr>
        <p:spPr/>
        <p:txBody>
          <a:bodyPr/>
          <a:lstStyle/>
          <a:p>
            <a:pPr>
              <a:buFont typeface="Wingdings" pitchFamily="2" charset="2"/>
              <a:buChar char="Ø"/>
            </a:pPr>
            <a:r>
              <a:rPr lang="en-US" dirty="0" smtClean="0">
                <a:solidFill>
                  <a:schemeClr val="tx1"/>
                </a:solidFill>
                <a:latin typeface="Comic Sans MS" pitchFamily="66" charset="0"/>
              </a:rPr>
              <a:t>Brainstorm everything the students “know” about autumn and leaves changing colors and falling off of the trees. Keep on chart paper to revisit as the investigation proceeds.</a:t>
            </a:r>
          </a:p>
          <a:p>
            <a:pPr>
              <a:buFont typeface="Wingdings" pitchFamily="2" charset="2"/>
              <a:buChar char="Ø"/>
            </a:pPr>
            <a:r>
              <a:rPr lang="en-US" dirty="0" smtClean="0">
                <a:solidFill>
                  <a:schemeClr val="tx1"/>
                </a:solidFill>
                <a:latin typeface="Comic Sans MS" pitchFamily="66" charset="0"/>
              </a:rPr>
              <a:t>Take the True/False quiz. Go over answers but keep them to revisit as well.</a:t>
            </a:r>
          </a:p>
          <a:p>
            <a:pPr>
              <a:buFont typeface="Wingdings" pitchFamily="2" charset="2"/>
              <a:buChar char="Ø"/>
            </a:pPr>
            <a:endParaRPr lang="en-US" dirty="0">
              <a:solidFill>
                <a:schemeClr val="tx1"/>
              </a:solidFill>
            </a:endParaRPr>
          </a:p>
        </p:txBody>
      </p:sp>
      <p:pic>
        <p:nvPicPr>
          <p:cNvPr id="1029" name="Picture 5" descr="C:\Users\AWRSD\AppData\Local\Microsoft\Windows\Temporary Internet Files\Content.IE5\H3CK5SP0\MP900427761[1].jpg"/>
          <p:cNvPicPr>
            <a:picLocks noChangeAspect="1" noChangeArrowheads="1"/>
          </p:cNvPicPr>
          <p:nvPr/>
        </p:nvPicPr>
        <p:blipFill>
          <a:blip r:embed="rId2" cstate="print"/>
          <a:srcRect/>
          <a:stretch>
            <a:fillRect/>
          </a:stretch>
        </p:blipFill>
        <p:spPr bwMode="auto">
          <a:xfrm>
            <a:off x="2895600" y="5181601"/>
            <a:ext cx="2971800" cy="167639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457200" y="304800"/>
            <a:ext cx="7924800" cy="6096000"/>
          </a:xfrm>
        </p:spPr>
        <p:txBody>
          <a:bodyPr>
            <a:normAutofit fontScale="25000" lnSpcReduction="20000"/>
          </a:bodyPr>
          <a:lstStyle/>
          <a:p>
            <a:pPr>
              <a:buNone/>
            </a:pPr>
            <a:endParaRPr lang="en-US" sz="6400" dirty="0" smtClean="0"/>
          </a:p>
          <a:p>
            <a:pPr algn="ctr">
              <a:buNone/>
            </a:pPr>
            <a:r>
              <a:rPr lang="en-US" sz="8000" b="1" u="sng" dirty="0" smtClean="0">
                <a:solidFill>
                  <a:schemeClr val="tx1"/>
                </a:solidFill>
                <a:latin typeface="Comic Sans MS" pitchFamily="66" charset="0"/>
              </a:rPr>
              <a:t>True and False Questions </a:t>
            </a:r>
            <a:r>
              <a:rPr lang="en-US" sz="8000" b="1" dirty="0" smtClean="0">
                <a:solidFill>
                  <a:schemeClr val="tx1"/>
                </a:solidFill>
                <a:latin typeface="Comic Sans MS" pitchFamily="66" charset="0"/>
              </a:rPr>
              <a:t> 	</a:t>
            </a:r>
          </a:p>
          <a:p>
            <a:pPr>
              <a:buNone/>
            </a:pPr>
            <a:endParaRPr lang="en-US" sz="8000" b="1" dirty="0" smtClean="0">
              <a:solidFill>
                <a:schemeClr val="tx1"/>
              </a:solidFill>
              <a:latin typeface="Comic Sans MS" pitchFamily="66" charset="0"/>
            </a:endParaRPr>
          </a:p>
          <a:p>
            <a:r>
              <a:rPr lang="en-US" sz="8800" b="1" dirty="0" smtClean="0">
                <a:solidFill>
                  <a:schemeClr val="tx1"/>
                </a:solidFill>
                <a:latin typeface="Comic Sans MS" pitchFamily="66" charset="0"/>
              </a:rPr>
              <a:t>Chlorophyll give leaves their basic green color. </a:t>
            </a:r>
          </a:p>
          <a:p>
            <a:endParaRPr lang="en-US" sz="8800" b="1" dirty="0" smtClean="0">
              <a:solidFill>
                <a:schemeClr val="tx1"/>
              </a:solidFill>
              <a:latin typeface="Comic Sans MS" pitchFamily="66" charset="0"/>
            </a:endParaRPr>
          </a:p>
          <a:p>
            <a:r>
              <a:rPr lang="en-US" sz="8800" b="1" dirty="0" err="1" smtClean="0">
                <a:solidFill>
                  <a:schemeClr val="tx1"/>
                </a:solidFill>
                <a:latin typeface="Comic Sans MS" pitchFamily="66" charset="0"/>
              </a:rPr>
              <a:t>Carotenoids</a:t>
            </a:r>
            <a:r>
              <a:rPr lang="en-US" sz="8800" b="1" dirty="0" smtClean="0">
                <a:solidFill>
                  <a:schemeClr val="tx1"/>
                </a:solidFill>
                <a:latin typeface="Comic Sans MS" pitchFamily="66" charset="0"/>
              </a:rPr>
              <a:t> produce the yellow, oranges and brown colors in corn, carrots and bananas. </a:t>
            </a:r>
          </a:p>
          <a:p>
            <a:endParaRPr lang="en-US" sz="8800" b="1" dirty="0" smtClean="0">
              <a:solidFill>
                <a:schemeClr val="tx1"/>
              </a:solidFill>
              <a:latin typeface="Comic Sans MS" pitchFamily="66" charset="0"/>
            </a:endParaRPr>
          </a:p>
          <a:p>
            <a:r>
              <a:rPr lang="en-US" sz="8800" b="1" dirty="0" smtClean="0">
                <a:solidFill>
                  <a:schemeClr val="tx1"/>
                </a:solidFill>
                <a:latin typeface="Comic Sans MS" pitchFamily="66" charset="0"/>
              </a:rPr>
              <a:t>The length of the night is a main reason in telling the leaves when to change color. </a:t>
            </a:r>
          </a:p>
          <a:p>
            <a:endParaRPr lang="en-US" sz="8800" b="1" dirty="0" smtClean="0">
              <a:solidFill>
                <a:schemeClr val="tx1"/>
              </a:solidFill>
              <a:latin typeface="Comic Sans MS" pitchFamily="66" charset="0"/>
            </a:endParaRPr>
          </a:p>
          <a:p>
            <a:r>
              <a:rPr lang="en-US" sz="8800" b="1" dirty="0" smtClean="0">
                <a:solidFill>
                  <a:schemeClr val="tx1"/>
                </a:solidFill>
                <a:latin typeface="Comic Sans MS" pitchFamily="66" charset="0"/>
              </a:rPr>
              <a:t>Leaf out is when the leaves fall off of their branches. </a:t>
            </a:r>
          </a:p>
          <a:p>
            <a:endParaRPr lang="en-US" sz="8800" b="1" dirty="0" smtClean="0">
              <a:solidFill>
                <a:schemeClr val="tx1"/>
              </a:solidFill>
              <a:latin typeface="Comic Sans MS" pitchFamily="66" charset="0"/>
            </a:endParaRPr>
          </a:p>
          <a:p>
            <a:r>
              <a:rPr lang="en-US" sz="8800" b="1" dirty="0" smtClean="0">
                <a:solidFill>
                  <a:schemeClr val="tx1"/>
                </a:solidFill>
                <a:latin typeface="Comic Sans MS" pitchFamily="66" charset="0"/>
              </a:rPr>
              <a:t>It does not matter the species of tree, the leaves on the trees can turn any color they want.</a:t>
            </a:r>
          </a:p>
          <a:p>
            <a:endParaRPr lang="en-US" sz="8800" b="1" dirty="0" smtClean="0">
              <a:solidFill>
                <a:schemeClr val="tx1"/>
              </a:solidFill>
              <a:latin typeface="Comic Sans MS" pitchFamily="66" charset="0"/>
            </a:endParaRPr>
          </a:p>
          <a:p>
            <a:r>
              <a:rPr lang="en-US" sz="8800" b="1" dirty="0" smtClean="0">
                <a:solidFill>
                  <a:schemeClr val="tx1"/>
                </a:solidFill>
                <a:latin typeface="Comic Sans MS" pitchFamily="66" charset="0"/>
              </a:rPr>
              <a:t>Stems, twigs and buds are made to survive freezing cold and can reawaken in the Spring.</a:t>
            </a:r>
          </a:p>
          <a:p>
            <a:endParaRPr lang="en-US" sz="6400" dirty="0" smtClean="0">
              <a:latin typeface="Comic Sans MS" pitchFamily="66" charset="0"/>
            </a:endParaRPr>
          </a:p>
          <a:p>
            <a:pPr>
              <a:buNone/>
            </a:pPr>
            <a:r>
              <a:rPr lang="en-US" sz="6400" dirty="0" smtClean="0"/>
              <a:t> </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5400" cap="all" dirty="0" smtClean="0">
                <a:solidFill>
                  <a:srgbClr val="4E3B30"/>
                </a:solidFill>
                <a:effectLst>
                  <a:reflection blurRad="12700" stA="48000" endA="300" endPos="55000" dir="5400000" sy="-90000" algn="bl" rotWithShape="0"/>
                </a:effectLst>
                <a:latin typeface="Comic Sans MS" pitchFamily="66" charset="0"/>
                <a:ea typeface="+mj-ea"/>
                <a:cs typeface="+mj-cs"/>
              </a:rPr>
              <a:t>Read</a:t>
            </a:r>
          </a:p>
          <a:p>
            <a:pPr marL="0" indent="0" algn="ctr">
              <a:buNone/>
            </a:pPr>
            <a:r>
              <a:rPr lang="en-US" sz="5400" cap="all" dirty="0" smtClean="0">
                <a:solidFill>
                  <a:srgbClr val="4E3B30"/>
                </a:solidFill>
                <a:effectLst>
                  <a:reflection blurRad="12700" stA="48000" endA="300" endPos="55000" dir="5400000" sy="-90000" algn="bl" rotWithShape="0"/>
                </a:effectLst>
                <a:latin typeface="Comic Sans MS" pitchFamily="66" charset="0"/>
                <a:ea typeface="+mj-ea"/>
                <a:cs typeface="+mj-cs"/>
              </a:rPr>
              <a:t>An</a:t>
            </a:r>
          </a:p>
          <a:p>
            <a:pPr marL="0" indent="0" algn="ctr">
              <a:buNone/>
            </a:pPr>
            <a:r>
              <a:rPr lang="en-US" sz="5400" cap="all" dirty="0" smtClean="0">
                <a:solidFill>
                  <a:srgbClr val="4E3B30"/>
                </a:solidFill>
                <a:effectLst>
                  <a:reflection blurRad="12700" stA="48000" endA="300" endPos="55000" dir="5400000" sy="-90000" algn="bl" rotWithShape="0"/>
                </a:effectLst>
                <a:latin typeface="Comic Sans MS" pitchFamily="66" charset="0"/>
                <a:ea typeface="+mj-ea"/>
                <a:cs typeface="+mj-cs"/>
              </a:rPr>
              <a:t>article</a:t>
            </a:r>
            <a:endParaRPr lang="en-US" dirty="0"/>
          </a:p>
        </p:txBody>
      </p:sp>
    </p:spTree>
    <p:extLst>
      <p:ext uri="{BB962C8B-B14F-4D97-AF65-F5344CB8AC3E}">
        <p14:creationId xmlns:p14="http://schemas.microsoft.com/office/powerpoint/2010/main" val="3612428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04800" y="1828800"/>
            <a:ext cx="8686800" cy="4251325"/>
          </a:xfrm>
        </p:spPr>
        <p:txBody>
          <a:bodyPr>
            <a:normAutofit/>
          </a:bodyPr>
          <a:lstStyle/>
          <a:p>
            <a:pPr algn="ctr">
              <a:buNone/>
            </a:pPr>
            <a:r>
              <a:rPr lang="en-US" sz="2800" b="1" dirty="0" smtClean="0"/>
              <a:t>By the: U.S. Department of Agriculture</a:t>
            </a:r>
          </a:p>
          <a:p>
            <a:r>
              <a:rPr lang="en-US" sz="2800" b="1" dirty="0" smtClean="0"/>
              <a:t>How does autumn color happen?</a:t>
            </a:r>
            <a:r>
              <a:rPr lang="en-US" sz="2800" dirty="0" smtClean="0"/>
              <a:t> </a:t>
            </a:r>
          </a:p>
          <a:p>
            <a:r>
              <a:rPr lang="en-US" sz="2800" b="1" dirty="0" smtClean="0"/>
              <a:t>Where do autumn colors come from?</a:t>
            </a:r>
          </a:p>
          <a:p>
            <a:r>
              <a:rPr lang="en-US" sz="2800" dirty="0" smtClean="0"/>
              <a:t> </a:t>
            </a:r>
            <a:r>
              <a:rPr lang="en-US" sz="2800" b="1" dirty="0" smtClean="0"/>
              <a:t>How does weather affect autumn color?</a:t>
            </a:r>
            <a:r>
              <a:rPr lang="en-US" sz="2800" dirty="0" smtClean="0"/>
              <a:t> </a:t>
            </a:r>
          </a:p>
          <a:p>
            <a:r>
              <a:rPr lang="en-US" sz="2800" b="1" dirty="0" smtClean="0"/>
              <a:t> What triggers leaf fall?</a:t>
            </a:r>
          </a:p>
          <a:p>
            <a:r>
              <a:rPr lang="en-US" sz="2800" b="1" dirty="0" smtClean="0"/>
              <a:t>What does all this do for the tree?</a:t>
            </a:r>
            <a:r>
              <a:rPr lang="en-US" sz="2800" dirty="0" smtClean="0"/>
              <a:t> </a:t>
            </a:r>
          </a:p>
          <a:p>
            <a:r>
              <a:rPr lang="en-US" sz="2800" b="1" dirty="0" smtClean="0"/>
              <a:t>What happens to all those fallen leaves?</a:t>
            </a:r>
            <a:r>
              <a:rPr lang="en-US" sz="2800" dirty="0" smtClean="0"/>
              <a:t> </a:t>
            </a:r>
          </a:p>
          <a:p>
            <a:r>
              <a:rPr lang="en-US" sz="2800" b="1" dirty="0" smtClean="0"/>
              <a:t>Where can I see autumn color in the United States?</a:t>
            </a:r>
            <a:r>
              <a:rPr lang="en-US" sz="2800" dirty="0" smtClean="0"/>
              <a:t> </a:t>
            </a:r>
          </a:p>
          <a:p>
            <a:endParaRPr lang="en-US" sz="2800" dirty="0" smtClean="0"/>
          </a:p>
          <a:p>
            <a:endParaRPr lang="en-US" sz="2800" dirty="0" smtClean="0"/>
          </a:p>
          <a:p>
            <a:endParaRPr lang="en-US" dirty="0"/>
          </a:p>
        </p:txBody>
      </p:sp>
      <p:pic>
        <p:nvPicPr>
          <p:cNvPr id="7" name="Picture 6" descr="Why Leaves Change Colors"/>
          <p:cNvPicPr/>
          <p:nvPr/>
        </p:nvPicPr>
        <p:blipFill>
          <a:blip r:embed="rId3" cstate="print"/>
          <a:srcRect/>
          <a:stretch>
            <a:fillRect/>
          </a:stretch>
        </p:blipFill>
        <p:spPr bwMode="auto">
          <a:xfrm>
            <a:off x="2362200" y="0"/>
            <a:ext cx="4219575" cy="192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15000"/>
          </a:xfrm>
        </p:spPr>
        <p:txBody>
          <a:bodyPr>
            <a:normAutofit/>
          </a:bodyPr>
          <a:lstStyle/>
          <a:p>
            <a:endParaRPr lang="en-US" dirty="0" smtClean="0"/>
          </a:p>
          <a:p>
            <a:endParaRPr lang="en-US" dirty="0" smtClean="0"/>
          </a:p>
          <a:p>
            <a:endParaRPr lang="en-US" dirty="0"/>
          </a:p>
        </p:txBody>
      </p:sp>
      <p:graphicFrame>
        <p:nvGraphicFramePr>
          <p:cNvPr id="4" name="Table 3"/>
          <p:cNvGraphicFramePr>
            <a:graphicFrameLocks noGrp="1"/>
          </p:cNvGraphicFramePr>
          <p:nvPr/>
        </p:nvGraphicFramePr>
        <p:xfrm>
          <a:off x="533400" y="228601"/>
          <a:ext cx="7848600" cy="6227219"/>
        </p:xfrm>
        <a:graphic>
          <a:graphicData uri="http://schemas.openxmlformats.org/drawingml/2006/table">
            <a:tbl>
              <a:tblPr/>
              <a:tblGrid>
                <a:gridCol w="1579466"/>
                <a:gridCol w="6269134"/>
              </a:tblGrid>
              <a:tr h="2932021">
                <a:tc>
                  <a:txBody>
                    <a:bodyPr/>
                    <a:lstStyle/>
                    <a:p>
                      <a:pPr marL="0" marR="0" algn="ctr">
                        <a:spcBef>
                          <a:spcPts val="0"/>
                        </a:spcBef>
                        <a:spcAft>
                          <a:spcPts val="0"/>
                        </a:spcAft>
                      </a:pPr>
                      <a:endParaRPr lang="en-US" sz="2400" dirty="0">
                        <a:latin typeface="Comic Sans MS"/>
                        <a:ea typeface="Calibri"/>
                        <a:cs typeface="Times New Roman"/>
                      </a:endParaRPr>
                    </a:p>
                    <a:p>
                      <a:pPr marL="0" marR="0" algn="ctr">
                        <a:spcBef>
                          <a:spcPts val="0"/>
                        </a:spcBef>
                        <a:spcAft>
                          <a:spcPts val="0"/>
                        </a:spcAft>
                      </a:pPr>
                      <a:r>
                        <a:rPr lang="en-US" sz="2400" dirty="0">
                          <a:latin typeface="Comic Sans MS"/>
                          <a:ea typeface="Calibri"/>
                          <a:cs typeface="Times New Roman"/>
                        </a:rPr>
                        <a:t>How does autumn color happen?</a:t>
                      </a:r>
                      <a:endParaRPr lang="en-US" sz="2400" dirty="0">
                        <a:latin typeface="Calibri"/>
                        <a:ea typeface="Calibri"/>
                        <a:cs typeface="Times New Roman"/>
                      </a:endParaRPr>
                    </a:p>
                  </a:txBody>
                  <a:tcPr marL="35237" marR="35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400" u="sng" dirty="0">
                          <a:latin typeface="Comic Sans MS"/>
                          <a:ea typeface="Calibri"/>
                          <a:cs typeface="Times New Roman"/>
                        </a:rPr>
                        <a:t>3 factors that influence autumn leaf color</a:t>
                      </a:r>
                      <a:r>
                        <a:rPr lang="en-US" sz="2400" dirty="0">
                          <a:latin typeface="Comic Sans MS"/>
                          <a:ea typeface="Calibri"/>
                          <a:cs typeface="Times New Roman"/>
                        </a:rPr>
                        <a:t>:</a:t>
                      </a:r>
                      <a:endParaRPr lang="en-US" sz="2400" dirty="0">
                        <a:latin typeface="Calibri"/>
                        <a:ea typeface="Calibri"/>
                        <a:cs typeface="Times New Roman"/>
                      </a:endParaRPr>
                    </a:p>
                    <a:p>
                      <a:pPr marL="342900" marR="0" lvl="0" indent="-342900" algn="l">
                        <a:spcBef>
                          <a:spcPts val="0"/>
                        </a:spcBef>
                        <a:spcAft>
                          <a:spcPts val="0"/>
                        </a:spcAft>
                        <a:buFont typeface="Symbol"/>
                        <a:buChar char=""/>
                        <a:tabLst>
                          <a:tab pos="274320" algn="l"/>
                          <a:tab pos="298450" algn="l"/>
                        </a:tabLst>
                      </a:pPr>
                      <a:r>
                        <a:rPr lang="en-US" sz="2400" dirty="0" smtClean="0">
                          <a:latin typeface="Comic Sans MS"/>
                          <a:ea typeface="Calibri"/>
                          <a:cs typeface="Times New Roman"/>
                        </a:rPr>
                        <a:t>______________________________</a:t>
                      </a:r>
                      <a:endParaRPr lang="en-US" sz="2400" dirty="0">
                        <a:latin typeface="Calibri"/>
                        <a:ea typeface="Calibri"/>
                        <a:cs typeface="Times New Roman"/>
                      </a:endParaRPr>
                    </a:p>
                    <a:p>
                      <a:pPr marL="342900" marR="0" lvl="0" indent="-342900" algn="l">
                        <a:spcBef>
                          <a:spcPts val="0"/>
                        </a:spcBef>
                        <a:spcAft>
                          <a:spcPts val="0"/>
                        </a:spcAft>
                        <a:buFont typeface="Symbol"/>
                        <a:buChar char=""/>
                        <a:tabLst>
                          <a:tab pos="274320" algn="l"/>
                          <a:tab pos="298450" algn="l"/>
                        </a:tabLst>
                      </a:pPr>
                      <a:r>
                        <a:rPr lang="en-US" sz="2400" dirty="0" smtClean="0">
                          <a:latin typeface="Comic Sans MS"/>
                          <a:ea typeface="Calibri"/>
                          <a:cs typeface="Times New Roman"/>
                        </a:rPr>
                        <a:t>______________________________</a:t>
                      </a:r>
                      <a:endParaRPr lang="en-US" sz="2400" dirty="0">
                        <a:latin typeface="Calibri"/>
                        <a:ea typeface="Calibri"/>
                        <a:cs typeface="Times New Roman"/>
                      </a:endParaRPr>
                    </a:p>
                    <a:p>
                      <a:pPr marL="342900" marR="0" lvl="0" indent="-342900" algn="l">
                        <a:spcBef>
                          <a:spcPts val="0"/>
                        </a:spcBef>
                        <a:spcAft>
                          <a:spcPts val="0"/>
                        </a:spcAft>
                        <a:buFont typeface="Symbol"/>
                        <a:buChar char=""/>
                        <a:tabLst>
                          <a:tab pos="274320" algn="l"/>
                          <a:tab pos="298450" algn="l"/>
                        </a:tabLst>
                      </a:pPr>
                      <a:r>
                        <a:rPr lang="en-US" sz="2400" dirty="0" smtClean="0">
                          <a:latin typeface="Comic Sans MS"/>
                          <a:ea typeface="Calibri"/>
                          <a:cs typeface="Times New Roman"/>
                        </a:rPr>
                        <a:t>______________________________</a:t>
                      </a:r>
                      <a:endParaRPr lang="en-US" sz="2400" dirty="0">
                        <a:latin typeface="Calibri"/>
                        <a:ea typeface="Calibri"/>
                        <a:cs typeface="Times New Roman"/>
                      </a:endParaRPr>
                    </a:p>
                    <a:p>
                      <a:pPr marL="0" marR="0" algn="l">
                        <a:spcBef>
                          <a:spcPts val="0"/>
                        </a:spcBef>
                        <a:spcAft>
                          <a:spcPts val="0"/>
                        </a:spcAft>
                      </a:pPr>
                      <a:r>
                        <a:rPr lang="en-US" sz="2400" dirty="0" smtClean="0">
                          <a:latin typeface="Comic Sans MS"/>
                          <a:ea typeface="Calibri"/>
                          <a:cs typeface="Times New Roman"/>
                        </a:rPr>
                        <a:t>________________________________</a:t>
                      </a:r>
                      <a:endParaRPr lang="en-US" sz="2400" dirty="0">
                        <a:latin typeface="Calibri"/>
                        <a:ea typeface="Calibri"/>
                        <a:cs typeface="Times New Roman"/>
                      </a:endParaRPr>
                    </a:p>
                    <a:p>
                      <a:pPr marL="0" marR="0" algn="l">
                        <a:spcBef>
                          <a:spcPts val="0"/>
                        </a:spcBef>
                        <a:spcAft>
                          <a:spcPts val="0"/>
                        </a:spcAft>
                      </a:pPr>
                      <a:r>
                        <a:rPr lang="en-US" sz="2400" u="sng" dirty="0">
                          <a:latin typeface="Comic Sans MS"/>
                          <a:ea typeface="Calibri"/>
                          <a:cs typeface="Times New Roman"/>
                        </a:rPr>
                        <a:t>Regulated by</a:t>
                      </a:r>
                      <a:r>
                        <a:rPr lang="en-US" sz="2400" dirty="0">
                          <a:latin typeface="Comic Sans MS"/>
                          <a:ea typeface="Calibri"/>
                          <a:cs typeface="Times New Roman"/>
                        </a:rPr>
                        <a:t>:</a:t>
                      </a:r>
                      <a:endParaRPr lang="en-US" sz="2400" dirty="0">
                        <a:latin typeface="Calibri"/>
                        <a:ea typeface="Calibri"/>
                        <a:cs typeface="Times New Roman"/>
                      </a:endParaRPr>
                    </a:p>
                    <a:p>
                      <a:pPr marL="342900" marR="0" lvl="0" indent="-342900" algn="l">
                        <a:spcBef>
                          <a:spcPts val="0"/>
                        </a:spcBef>
                        <a:spcAft>
                          <a:spcPts val="0"/>
                        </a:spcAft>
                        <a:buFont typeface="Symbol"/>
                        <a:buChar char=""/>
                        <a:tabLst>
                          <a:tab pos="274320" algn="l"/>
                          <a:tab pos="298450" algn="l"/>
                        </a:tabLst>
                      </a:pPr>
                      <a:r>
                        <a:rPr lang="en-US" sz="2400" dirty="0" smtClean="0">
                          <a:latin typeface="Comic Sans MS"/>
                          <a:ea typeface="Calibri"/>
                          <a:cs typeface="Times New Roman"/>
                        </a:rPr>
                        <a:t>______________________________</a:t>
                      </a:r>
                      <a:endParaRPr lang="en-US" sz="2400" dirty="0">
                        <a:latin typeface="Calibri"/>
                        <a:ea typeface="Calibri"/>
                        <a:cs typeface="Times New Roman"/>
                      </a:endParaRPr>
                    </a:p>
                    <a:p>
                      <a:pPr marL="64770" marR="0" algn="l">
                        <a:spcBef>
                          <a:spcPts val="0"/>
                        </a:spcBef>
                        <a:spcAft>
                          <a:spcPts val="0"/>
                        </a:spcAft>
                      </a:pPr>
                      <a:r>
                        <a:rPr lang="en-US" sz="2400" dirty="0" smtClean="0">
                          <a:latin typeface="Comic Sans MS"/>
                          <a:ea typeface="Calibri"/>
                          <a:cs typeface="Times New Roman"/>
                        </a:rPr>
                        <a:t>________________________________</a:t>
                      </a:r>
                      <a:endParaRPr lang="en-US" sz="2400" dirty="0">
                        <a:latin typeface="Calibri"/>
                        <a:ea typeface="Calibri"/>
                        <a:cs typeface="Times New Roman"/>
                      </a:endParaRPr>
                    </a:p>
                    <a:p>
                      <a:pPr marL="64770" marR="0" algn="l">
                        <a:spcBef>
                          <a:spcPts val="0"/>
                        </a:spcBef>
                        <a:spcAft>
                          <a:spcPts val="0"/>
                        </a:spcAft>
                      </a:pPr>
                      <a:r>
                        <a:rPr lang="en-US" sz="2400" dirty="0" smtClean="0">
                          <a:latin typeface="Comic Sans MS"/>
                          <a:ea typeface="Calibri"/>
                          <a:cs typeface="Times New Roman"/>
                        </a:rPr>
                        <a:t>________________________________</a:t>
                      </a:r>
                      <a:endParaRPr lang="en-US" sz="2400" dirty="0">
                        <a:latin typeface="Calibri"/>
                        <a:ea typeface="Calibri"/>
                        <a:cs typeface="Times New Roman"/>
                      </a:endParaRPr>
                    </a:p>
                  </a:txBody>
                  <a:tcPr marL="35237" marR="35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5379">
                <a:tc>
                  <a:txBody>
                    <a:bodyPr/>
                    <a:lstStyle/>
                    <a:p>
                      <a:pPr marL="0" marR="0" algn="ctr">
                        <a:spcBef>
                          <a:spcPts val="0"/>
                        </a:spcBef>
                        <a:spcAft>
                          <a:spcPts val="0"/>
                        </a:spcAft>
                      </a:pPr>
                      <a:endParaRPr lang="en-US" sz="2400" dirty="0">
                        <a:latin typeface="Comic Sans MS"/>
                        <a:ea typeface="Calibri"/>
                        <a:cs typeface="Times New Roman"/>
                      </a:endParaRPr>
                    </a:p>
                    <a:p>
                      <a:pPr marL="0" marR="0" algn="ctr">
                        <a:spcBef>
                          <a:spcPts val="0"/>
                        </a:spcBef>
                        <a:spcAft>
                          <a:spcPts val="0"/>
                        </a:spcAft>
                      </a:pPr>
                      <a:r>
                        <a:rPr lang="en-US" sz="2400" dirty="0">
                          <a:latin typeface="Comic Sans MS"/>
                          <a:ea typeface="Calibri"/>
                          <a:cs typeface="Times New Roman"/>
                        </a:rPr>
                        <a:t>Where do autumn colors come from?</a:t>
                      </a:r>
                      <a:endParaRPr lang="en-US" sz="2400" dirty="0">
                        <a:latin typeface="Calibri"/>
                        <a:ea typeface="Calibri"/>
                        <a:cs typeface="Times New Roman"/>
                      </a:endParaRPr>
                    </a:p>
                  </a:txBody>
                  <a:tcPr marL="35237" marR="35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400" u="sng" dirty="0">
                          <a:latin typeface="Comic Sans MS"/>
                          <a:ea typeface="Calibri"/>
                          <a:cs typeface="Times New Roman"/>
                        </a:rPr>
                        <a:t>3 Types of Pigments</a:t>
                      </a:r>
                      <a:r>
                        <a:rPr lang="en-US" sz="2400" dirty="0" smtClean="0">
                          <a:latin typeface="Comic Sans MS"/>
                          <a:ea typeface="Calibri"/>
                          <a:cs typeface="Times New Roman"/>
                        </a:rPr>
                        <a:t>:</a:t>
                      </a:r>
                      <a:endParaRPr lang="en-US" sz="2400" dirty="0">
                        <a:latin typeface="Calibri"/>
                        <a:ea typeface="Calibri"/>
                        <a:cs typeface="Times New Roman"/>
                      </a:endParaRPr>
                    </a:p>
                    <a:p>
                      <a:pPr marL="342900" marR="0" lvl="0" indent="-342900" algn="l">
                        <a:spcBef>
                          <a:spcPts val="0"/>
                        </a:spcBef>
                        <a:spcAft>
                          <a:spcPts val="0"/>
                        </a:spcAft>
                        <a:buFont typeface="Symbol"/>
                        <a:buChar char=""/>
                        <a:tabLst>
                          <a:tab pos="274320" algn="l"/>
                          <a:tab pos="298450" algn="l"/>
                        </a:tabLst>
                      </a:pPr>
                      <a:r>
                        <a:rPr lang="en-US" sz="2400" i="1" dirty="0">
                          <a:latin typeface="Comic Sans MS"/>
                          <a:ea typeface="Calibri"/>
                          <a:cs typeface="Times New Roman"/>
                        </a:rPr>
                        <a:t>Chlorophyll </a:t>
                      </a:r>
                      <a:r>
                        <a:rPr lang="en-US" sz="2400" dirty="0">
                          <a:latin typeface="Comic Sans MS"/>
                          <a:ea typeface="Calibri"/>
                          <a:cs typeface="Times New Roman"/>
                        </a:rPr>
                        <a:t>– </a:t>
                      </a:r>
                      <a:r>
                        <a:rPr lang="en-US" sz="2400" dirty="0" smtClean="0">
                          <a:latin typeface="Comic Sans MS"/>
                          <a:ea typeface="Calibri"/>
                          <a:cs typeface="Times New Roman"/>
                        </a:rPr>
                        <a:t>____________________</a:t>
                      </a:r>
                    </a:p>
                    <a:p>
                      <a:pPr marL="342900" marR="0" lvl="0" indent="-342900" algn="l">
                        <a:spcBef>
                          <a:spcPts val="0"/>
                        </a:spcBef>
                        <a:spcAft>
                          <a:spcPts val="0"/>
                        </a:spcAft>
                        <a:buFont typeface="Symbol"/>
                        <a:buNone/>
                        <a:tabLst>
                          <a:tab pos="274320" algn="l"/>
                          <a:tab pos="298450" algn="l"/>
                        </a:tabLst>
                      </a:pPr>
                      <a:endParaRPr lang="en-US" sz="2400" dirty="0">
                        <a:latin typeface="Calibri"/>
                        <a:ea typeface="Calibri"/>
                        <a:cs typeface="Times New Roman"/>
                      </a:endParaRPr>
                    </a:p>
                    <a:p>
                      <a:pPr marL="342900" marR="0" lvl="0" indent="-342900" algn="l">
                        <a:spcBef>
                          <a:spcPts val="0"/>
                        </a:spcBef>
                        <a:spcAft>
                          <a:spcPts val="0"/>
                        </a:spcAft>
                        <a:buFont typeface="Symbol"/>
                        <a:buChar char=""/>
                        <a:tabLst>
                          <a:tab pos="274320" algn="l"/>
                          <a:tab pos="298450" algn="l"/>
                        </a:tabLst>
                      </a:pPr>
                      <a:r>
                        <a:rPr lang="en-US" sz="2400" i="1" dirty="0" err="1" smtClean="0">
                          <a:latin typeface="Comic Sans MS"/>
                          <a:ea typeface="Calibri"/>
                          <a:cs typeface="Times New Roman"/>
                        </a:rPr>
                        <a:t>Carotenoids</a:t>
                      </a:r>
                      <a:r>
                        <a:rPr lang="en-US" sz="2400" i="1" dirty="0" smtClean="0">
                          <a:latin typeface="Comic Sans MS"/>
                          <a:ea typeface="Calibri"/>
                          <a:cs typeface="Times New Roman"/>
                        </a:rPr>
                        <a:t> </a:t>
                      </a:r>
                      <a:r>
                        <a:rPr lang="en-US" sz="2400" dirty="0" smtClean="0">
                          <a:latin typeface="Comic Sans MS"/>
                          <a:ea typeface="Calibri"/>
                          <a:cs typeface="Times New Roman"/>
                        </a:rPr>
                        <a:t>–____________________</a:t>
                      </a:r>
                    </a:p>
                    <a:p>
                      <a:pPr marL="342900" marR="0" lvl="0" indent="-342900" algn="l">
                        <a:spcBef>
                          <a:spcPts val="0"/>
                        </a:spcBef>
                        <a:spcAft>
                          <a:spcPts val="0"/>
                        </a:spcAft>
                        <a:buFont typeface="Symbol"/>
                        <a:buNone/>
                        <a:tabLst>
                          <a:tab pos="274320" algn="l"/>
                          <a:tab pos="298450" algn="l"/>
                        </a:tabLst>
                      </a:pPr>
                      <a:endParaRPr lang="en-US" sz="2400" dirty="0">
                        <a:latin typeface="Calibri"/>
                        <a:ea typeface="Calibri"/>
                        <a:cs typeface="Times New Roman"/>
                      </a:endParaRPr>
                    </a:p>
                    <a:p>
                      <a:pPr marL="342900" marR="0" lvl="0" indent="-342900" algn="l">
                        <a:spcBef>
                          <a:spcPts val="0"/>
                        </a:spcBef>
                        <a:spcAft>
                          <a:spcPts val="0"/>
                        </a:spcAft>
                        <a:buFont typeface="Symbol"/>
                        <a:buChar char=""/>
                        <a:tabLst>
                          <a:tab pos="274320" algn="l"/>
                          <a:tab pos="298450" algn="l"/>
                        </a:tabLst>
                      </a:pPr>
                      <a:r>
                        <a:rPr lang="en-US" sz="2400" i="1" dirty="0" err="1" smtClean="0">
                          <a:latin typeface="Comic Sans MS"/>
                          <a:ea typeface="Calibri"/>
                          <a:cs typeface="Times New Roman"/>
                        </a:rPr>
                        <a:t>Anthocyanins</a:t>
                      </a:r>
                      <a:r>
                        <a:rPr lang="en-US" sz="2400" i="1" dirty="0" smtClean="0">
                          <a:latin typeface="Comic Sans MS"/>
                          <a:ea typeface="Calibri"/>
                          <a:cs typeface="Times New Roman"/>
                        </a:rPr>
                        <a:t> </a:t>
                      </a:r>
                      <a:r>
                        <a:rPr lang="en-US" sz="2400" dirty="0">
                          <a:latin typeface="Comic Sans MS"/>
                          <a:ea typeface="Calibri"/>
                          <a:cs typeface="Times New Roman"/>
                        </a:rPr>
                        <a:t>- </a:t>
                      </a:r>
                      <a:r>
                        <a:rPr lang="en-US" sz="2400" dirty="0" smtClean="0">
                          <a:latin typeface="Comic Sans MS"/>
                          <a:ea typeface="Calibri"/>
                          <a:cs typeface="Times New Roman"/>
                        </a:rPr>
                        <a:t>___________________</a:t>
                      </a:r>
                      <a:endParaRPr lang="en-US" sz="2400" dirty="0">
                        <a:latin typeface="Calibri"/>
                        <a:ea typeface="Calibri"/>
                        <a:cs typeface="Times New Roman"/>
                      </a:endParaRPr>
                    </a:p>
                  </a:txBody>
                  <a:tcPr marL="35237" marR="35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5400" cap="all" dirty="0" smtClean="0">
                <a:solidFill>
                  <a:srgbClr val="4E3B30"/>
                </a:solidFill>
                <a:effectLst>
                  <a:reflection blurRad="12700" stA="48000" endA="300" endPos="55000" dir="5400000" sy="-90000" algn="bl" rotWithShape="0"/>
                </a:effectLst>
                <a:latin typeface="Comic Sans MS" pitchFamily="66" charset="0"/>
                <a:ea typeface="+mj-ea"/>
                <a:cs typeface="+mj-cs"/>
              </a:rPr>
              <a:t>Introduce</a:t>
            </a:r>
          </a:p>
          <a:p>
            <a:pPr marL="0" indent="0" algn="ctr">
              <a:buNone/>
            </a:pPr>
            <a:r>
              <a:rPr lang="en-US" sz="5400" cap="all" dirty="0" smtClean="0">
                <a:solidFill>
                  <a:srgbClr val="4E3B30"/>
                </a:solidFill>
                <a:effectLst>
                  <a:reflection blurRad="12700" stA="48000" endA="300" endPos="55000" dir="5400000" sy="-90000" algn="bl" rotWithShape="0"/>
                </a:effectLst>
                <a:latin typeface="Comic Sans MS" pitchFamily="66" charset="0"/>
                <a:ea typeface="+mj-ea"/>
                <a:cs typeface="+mj-cs"/>
              </a:rPr>
              <a:t>vocabulary</a:t>
            </a:r>
            <a:endParaRPr lang="en-US" dirty="0"/>
          </a:p>
        </p:txBody>
      </p:sp>
    </p:spTree>
    <p:extLst>
      <p:ext uri="{BB962C8B-B14F-4D97-AF65-F5344CB8AC3E}">
        <p14:creationId xmlns:p14="http://schemas.microsoft.com/office/powerpoint/2010/main" val="2135485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763000" cy="5638800"/>
          </a:xfrm>
        </p:spPr>
        <p:txBody>
          <a:bodyPr>
            <a:normAutofit fontScale="25000" lnSpcReduction="20000"/>
          </a:bodyPr>
          <a:lstStyle/>
          <a:p>
            <a:pPr algn="ctr"/>
            <a:r>
              <a:rPr lang="en-US" sz="4000" b="1" dirty="0" smtClean="0"/>
              <a:t>Name: </a:t>
            </a:r>
            <a:r>
              <a:rPr lang="en-US" sz="4000" b="1" u="sng" dirty="0" smtClean="0"/>
              <a:t>						</a:t>
            </a:r>
            <a:r>
              <a:rPr lang="en-US" sz="4000" b="1" dirty="0" smtClean="0"/>
              <a:t> Block: </a:t>
            </a:r>
            <a:r>
              <a:rPr lang="en-US" sz="4000" b="1" u="sng" dirty="0" smtClean="0"/>
              <a:t>		</a:t>
            </a:r>
            <a:endParaRPr lang="en-US" sz="4000" dirty="0" smtClean="0"/>
          </a:p>
          <a:p>
            <a:pPr algn="ctr"/>
            <a:r>
              <a:rPr lang="en-US" sz="4000" dirty="0" smtClean="0"/>
              <a:t>Mrs. Mossman/Life Science</a:t>
            </a:r>
          </a:p>
          <a:p>
            <a:pPr algn="ctr"/>
            <a:r>
              <a:rPr lang="en-US" sz="4000" u="sng" dirty="0" smtClean="0">
                <a:hlinkClick r:id="rId3"/>
              </a:rPr>
              <a:t>http://harvardforest.fas.harvard.edu/museum/phenology.html</a:t>
            </a:r>
            <a:endParaRPr lang="en-US" sz="4000" dirty="0" smtClean="0"/>
          </a:p>
          <a:p>
            <a:pPr algn="ctr"/>
            <a:r>
              <a:rPr lang="en-US" sz="4000" b="1" dirty="0" smtClean="0"/>
              <a:t>Harvard Forest Schoolyard Ecology</a:t>
            </a:r>
            <a:endParaRPr lang="en-US" sz="4000" dirty="0" smtClean="0"/>
          </a:p>
          <a:p>
            <a:pPr algn="ctr"/>
            <a:r>
              <a:rPr lang="en-US" sz="4000" b="1" dirty="0" smtClean="0"/>
              <a:t>Harvard University</a:t>
            </a:r>
            <a:endParaRPr lang="en-US" sz="4000" dirty="0" smtClean="0"/>
          </a:p>
          <a:p>
            <a:pPr algn="ctr"/>
            <a:r>
              <a:rPr lang="en-US" sz="4000" b="1" dirty="0" smtClean="0"/>
              <a:t>Buds, Leaves, and Global Warming</a:t>
            </a:r>
            <a:endParaRPr lang="en-US" sz="4000" dirty="0" smtClean="0"/>
          </a:p>
          <a:p>
            <a:pPr algn="ctr"/>
            <a:r>
              <a:rPr lang="en-US" sz="4000" b="1" dirty="0" smtClean="0"/>
              <a:t>Sept. 2013-May 2014</a:t>
            </a:r>
            <a:endParaRPr lang="en-US" sz="4000" dirty="0" smtClean="0"/>
          </a:p>
          <a:p>
            <a:pPr algn="ctr"/>
            <a:r>
              <a:rPr lang="en-US" sz="9600" b="1" dirty="0" smtClean="0"/>
              <a:t>We will be assisting Forest Ecologist Dr. John O’Keefe in his research on deciduous trees. His research has been going on since 1990. We will help gather data to answer the following questions: </a:t>
            </a:r>
          </a:p>
          <a:p>
            <a:pPr lvl="0" algn="ctr"/>
            <a:r>
              <a:rPr lang="en-US" sz="9600" b="1" dirty="0" smtClean="0"/>
              <a:t>When does the growing season for trees in our schoolyard end this autumn, and when does the new growing season begin in the spring?</a:t>
            </a:r>
          </a:p>
          <a:p>
            <a:pPr lvl="0" algn="ctr"/>
            <a:r>
              <a:rPr lang="en-US" sz="9600" b="1" dirty="0" smtClean="0"/>
              <a:t>How might the length of the growing season relate to climate?</a:t>
            </a:r>
          </a:p>
          <a:p>
            <a:r>
              <a:rPr lang="en-US" sz="4000" dirty="0" smtClean="0"/>
              <a:t> </a:t>
            </a:r>
          </a:p>
          <a:p>
            <a:r>
              <a:rPr lang="en-US" sz="5600" b="1" u="sng" dirty="0" smtClean="0"/>
              <a:t>Vocabulary:</a:t>
            </a:r>
            <a:endParaRPr lang="en-US" sz="5600" dirty="0" smtClean="0"/>
          </a:p>
          <a:p>
            <a:pPr lvl="0"/>
            <a:r>
              <a:rPr lang="en-US" sz="5600" u="sng" dirty="0" err="1" smtClean="0"/>
              <a:t>phenology</a:t>
            </a:r>
            <a:r>
              <a:rPr lang="en-US" sz="5600" u="sng" dirty="0" smtClean="0"/>
              <a:t>:							</a:t>
            </a:r>
          </a:p>
          <a:p>
            <a:pPr lvl="0"/>
            <a:endParaRPr lang="en-US" sz="5600" u="sng" dirty="0" smtClean="0"/>
          </a:p>
          <a:p>
            <a:pPr lvl="0"/>
            <a:r>
              <a:rPr lang="en-US" sz="5600" u="sng" dirty="0" smtClean="0"/>
              <a:t>deciduous:							</a:t>
            </a:r>
          </a:p>
          <a:p>
            <a:pPr lvl="0"/>
            <a:endParaRPr lang="en-US" sz="5600" u="sng" dirty="0" smtClean="0"/>
          </a:p>
          <a:p>
            <a:pPr lvl="0"/>
            <a:r>
              <a:rPr lang="en-US" sz="5600" u="sng" dirty="0" smtClean="0"/>
              <a:t>coniferous:							</a:t>
            </a:r>
          </a:p>
          <a:p>
            <a:pPr lvl="0"/>
            <a:endParaRPr lang="en-US" sz="5600" u="sng" dirty="0" smtClean="0"/>
          </a:p>
          <a:p>
            <a:pPr lvl="0"/>
            <a:r>
              <a:rPr lang="en-US" sz="5600" u="sng" dirty="0" smtClean="0"/>
              <a:t>chlorophyll:							</a:t>
            </a:r>
          </a:p>
          <a:p>
            <a:pPr lvl="0"/>
            <a:endParaRPr lang="en-US" sz="5600" u="sng"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359</TotalTime>
  <Words>851</Words>
  <Application>Microsoft Office PowerPoint</Application>
  <PresentationFormat>On-screen Show (4:3)</PresentationFormat>
  <Paragraphs>176</Paragraphs>
  <Slides>17</Slides>
  <Notes>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Trek</vt:lpstr>
      <vt:lpstr>PowerPoint Presentation</vt:lpstr>
      <vt:lpstr>PowerPoint Presentation</vt:lpstr>
      <vt:lpstr>Getting Started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measure</vt:lpstr>
      <vt:lpstr>Now move to stations</vt:lpstr>
      <vt:lpstr>Leave the Data sheets</vt:lpstr>
      <vt:lpstr>Now head outdoors</vt:lpstr>
      <vt:lpstr>PowerPoint Presentation</vt:lpstr>
      <vt:lpstr>Now head outdoors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AWRSD</dc:creator>
  <cp:lastModifiedBy>FASDSM</cp:lastModifiedBy>
  <cp:revision>32</cp:revision>
  <cp:lastPrinted>2017-08-21T15:42:43Z</cp:lastPrinted>
  <dcterms:created xsi:type="dcterms:W3CDTF">2011-08-14T15:22:49Z</dcterms:created>
  <dcterms:modified xsi:type="dcterms:W3CDTF">2017-08-22T14:34:54Z</dcterms:modified>
</cp:coreProperties>
</file>