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3792" autoAdjust="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81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e4c88ff6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e4c88ff6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e4c88ff6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e4c88ff6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1ad210a2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1ad210a2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3f6d790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3f6d790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3c7b9f0d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3c7b9f0d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3c7b9f0d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3c7b9f0d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e4c88ff6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e4c88ff6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a1ad210a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a1ad210a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1ad210a2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1ad210a2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3b7c5ee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3b7c5ee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e4c88ff6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e4c88ff6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3c7b9f0d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3c7b9f0d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1ad210a2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1ad210a2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a3b7c5ee3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a3b7c5ee3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3b7c5ee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3b7c5ee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3c7b9f0d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3c7b9f0d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c55ea27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9c55ea27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3c7b9f0d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3c7b9f0d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4d0cd936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4d0cd936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4d0cd93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4d0cd93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4d0cd936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4d0cd936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e4c88ff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e4c88ff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4d0cd936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4d0cd936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4d0cd936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4d0cd936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a4d0cd936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a4d0cd936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4d0cd936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4d0cd936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e4c88ff6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e4c88ff6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e4c88ff6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e4c88ff6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e4c88ff6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e4c88ff6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3c7b9f0d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3c7b9f0d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a3c7b9f0d6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e4c88ff6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e4c88ff6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1ad210a2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1ad210a2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hyperlink" Target="http://dontchangethislink.peardeckmagic.zone?audioFileUrl=https:/s3.amazonaws.com/peardeck-production-presentation-artifacts/user/104770247808166562839/929f82a2-5f0b-4646-8583-6793a38ae959_724b2ba7-eb29-41ce-892a-429c09e08682.mp3&amp;pearId=magic-pear-audio-identifi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ontchangethislink.peardeckmagic.zone?audioFileUrl=https:/s3.amazonaws.com/peardeck-production-presentation-artifacts/user/104770247808166562839/900d27a8-0023-43ce-9a16-56d54cee46e7_1fc5204c-18fb-41f8-aa5a-331a4be55d13.mp3&amp;pearId=magic-pear-audio-identifier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ontchangethislink.peardeckmagic.zone?audioFileUrl=https:/s3.amazonaws.com/peardeck-production-presentation-artifacts/user/104770247808166562839/10bf19c6-8509-4c6a-99db-9bd1e3526465_55695717-9d70-4c70-80b2-e29c2c594a27.mp3&amp;pearId=magic-pear-audio-identifier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2e8da90c-4f08-435e-b8e4-2c14f6e42f7a_427b0044-0612-4b57-94ec-5404101222a6.mp3&amp;pearId=magic-pear-audio-identifie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://dontchangethislink.peardeckmagic.zone?audioFileUrl=https:/s3.amazonaws.com/peardeck-production-presentation-artifacts/user/104770247808166562839/d6315af6-7b8a-4d2f-9e0c-5f56616248f0_05cf8b9f-a9c0-4158-94ff-7506e250fdd6.mp3&amp;pearId=magic-pear-audio-identifier" TargetMode="Externa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f0e6c35a-a913-4d5f-932d-0543f8daa2d9_6cfe12b3-3e14-46c8-997e-eb8c0375228e.mp3&amp;pearId=magic-pear-audio-identifie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1839482a-df8f-4e62-ae3b-5e2a3655f23c_14bc68b3-6bff-4bd0-bcc7-f9afb103140f.mp3&amp;pearId=magic-pear-audio-identifi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eba9b402-aed2-4961-9eea-ed59b951339a_a68fe4e5-cab6-4975-8e93-01f4e09cb8c2.mp3&amp;pearId=magic-pear-audio-identifi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9d98d248-0097-4ee0-acf0-81f864c5a038_51130c0f-69d3-41c2-af8f-f966329629e2.mp3&amp;pearId=magic-pear-audio-identifi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ontchangethislink.peardeckmagic.zone?audioFileUrl=https:/s3.amazonaws.com/peardeck-production-presentation-artifacts/user/104770247808166562839/f91b10af-7255-45af-bf6e-535707a72453_2ee1cfc3-9e75-4f93-a189-f3c5af54f2df.mp3&amp;pearId=magic-pear-audio-identifier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k.picdn.net/shutterstock/videos/17371771/preview/stock-footage-aspen-leaves-shaking-in-wind.webm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ontchangethislink.peardeckmagic.zone?audioFileUrl=https:/s3.amazonaws.com/peardeck-production-presentation-artifacts/user/104770247808166562839/46ae1f7b-8b92-435d-a6c5-d07cdb880c49_844956eb-579b-4473-8785-48533d1c96f3.mp3&amp;pearId=magic-pear-audio-identifier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acca16b9-c70a-4349-859a-c4431d0828a0_fe7e64a2-0054-4e14-9075-beaadf60c55d.mp3&amp;pearId=magic-pear-audio-identifi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Know where you live</a:t>
            </a:r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1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Skills to get to know 20 common tree species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and then some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Acorns?  = Oak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Wings (samara) = Maple</a:t>
            </a:r>
            <a:endParaRPr sz="2400"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2"/>
          </p:nvPr>
        </p:nvSpPr>
        <p:spPr>
          <a:xfrm>
            <a:off x="4832400" y="343500"/>
            <a:ext cx="3999900" cy="1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Another asymmetrical base? 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 = Basswood (aka Linden)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(note, the edge is toothed)</a:t>
            </a:r>
            <a:endParaRPr sz="1800"/>
          </a:p>
        </p:txBody>
      </p:sp>
      <p:pic>
        <p:nvPicPr>
          <p:cNvPr id="146" name="Google Shape;146;p23" descr="3 linden lea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050" y="1940150"/>
            <a:ext cx="4527601" cy="30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 descr="acorns of different oak tre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00" y="1383850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 descr="maple seed"/>
          <p:cNvPicPr preferRelativeResize="0"/>
          <p:nvPr/>
        </p:nvPicPr>
        <p:blipFill rotWithShape="1">
          <a:blip r:embed="rId5">
            <a:alphaModFix/>
          </a:blip>
          <a:srcRect l="34575" t="66779" r="32873" b="8263"/>
          <a:stretch/>
        </p:blipFill>
        <p:spPr>
          <a:xfrm>
            <a:off x="1143913" y="4014750"/>
            <a:ext cx="1128575" cy="7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265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More distinctive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9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Redbud is heart-shaped, but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No teeth and symmetrical</a:t>
            </a:r>
            <a:endParaRPr sz="1800"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2"/>
          </p:nvPr>
        </p:nvSpPr>
        <p:spPr>
          <a:xfrm>
            <a:off x="3955000" y="275725"/>
            <a:ext cx="48372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Hawthorne have thorns … so do Black Locust</a:t>
            </a:r>
            <a:endParaRPr sz="1800"/>
          </a:p>
        </p:txBody>
      </p:sp>
      <p:pic>
        <p:nvPicPr>
          <p:cNvPr id="156" name="Google Shape;156;p24" descr="redbud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25" y="2067475"/>
            <a:ext cx="31051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 descr="black locust lea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525" y="1810375"/>
            <a:ext cx="3182074" cy="238655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3731950" y="4349325"/>
            <a:ext cx="4837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Oooh, and Black Locust has tons of small oval leaflets,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btw, Honey Locust has many times more tiny long leaflets</a:t>
            </a:r>
            <a:endParaRPr/>
          </a:p>
        </p:txBody>
      </p:sp>
      <p:pic>
        <p:nvPicPr>
          <p:cNvPr id="159" name="Google Shape;159;p24" descr="hawthorne 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338513" y="16478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descr="hawthorne lea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225" y="645861"/>
            <a:ext cx="1702125" cy="183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Distinctive shapes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263000" y="811525"/>
            <a:ext cx="3999900" cy="3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Honey Locust - it’s bipinnate -  a twice-cut compound leaf</a:t>
            </a:r>
            <a:endParaRPr sz="800"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2"/>
          </p:nvPr>
        </p:nvSpPr>
        <p:spPr>
          <a:xfrm>
            <a:off x="5066175" y="1333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about Sassafras?!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Ghost, Mitten, or MOL!!</a:t>
            </a:r>
            <a:endParaRPr sz="1800"/>
          </a:p>
        </p:txBody>
      </p:sp>
      <p:pic>
        <p:nvPicPr>
          <p:cNvPr id="169" name="Google Shape;169;p25" descr="sassafras branch with lea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900" y="1052075"/>
            <a:ext cx="4881101" cy="36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 descr="honey locust lea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775" y="1649005"/>
            <a:ext cx="2617502" cy="34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263000" y="133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 of distinctive ...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 descr="horse chestnut leaf"/>
          <p:cNvPicPr preferRelativeResize="0"/>
          <p:nvPr/>
        </p:nvPicPr>
        <p:blipFill rotWithShape="1">
          <a:blip r:embed="rId3">
            <a:alphaModFix/>
          </a:blip>
          <a:srcRect b="11660"/>
          <a:stretch/>
        </p:blipFill>
        <p:spPr>
          <a:xfrm rot="10800000">
            <a:off x="181625" y="1496825"/>
            <a:ext cx="4137676" cy="268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>
            <a:spLocks noGrp="1"/>
          </p:cNvSpPr>
          <p:nvPr>
            <p:ph type="body" idx="2"/>
          </p:nvPr>
        </p:nvSpPr>
        <p:spPr>
          <a:xfrm>
            <a:off x="3253650" y="1152475"/>
            <a:ext cx="55785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/>
              <a:t>All you really need is to spot that fruit!</a:t>
            </a:r>
            <a:endParaRPr sz="2200"/>
          </a:p>
        </p:txBody>
      </p:sp>
      <p:pic>
        <p:nvPicPr>
          <p:cNvPr id="178" name="Google Shape;178;p26" descr="horse chestnut frui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8925" y="2074225"/>
            <a:ext cx="3269625" cy="272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Even more distinctive - this one has opposite branching</a:t>
            </a:r>
            <a:endParaRPr sz="2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223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Maple, 	Striped Maple, 	Mountain Maple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		“goosefoot”			at higher elevations</a:t>
            </a:r>
            <a:endParaRPr/>
          </a:p>
        </p:txBody>
      </p:sp>
      <p:pic>
        <p:nvPicPr>
          <p:cNvPr id="184" name="Google Shape;184;p27" descr="red maple lea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1261700"/>
            <a:ext cx="2796750" cy="31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 descr="mountain maple leav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699" y="1261688"/>
            <a:ext cx="4366300" cy="352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 descr="striped maple 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752" y="2006027"/>
            <a:ext cx="2139525" cy="27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 descr="link to audi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311700" y="2321713"/>
            <a:ext cx="3035700" cy="25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/>
              <a:t>The undersides look silvery when blowing in the wind</a:t>
            </a:r>
            <a:endParaRPr sz="1700"/>
          </a:p>
        </p:txBody>
      </p:sp>
      <p:sp>
        <p:nvSpPr>
          <p:cNvPr id="194" name="Google Shape;194;p28"/>
          <p:cNvSpPr txBox="1">
            <a:spLocks noGrp="1"/>
          </p:cNvSpPr>
          <p:nvPr>
            <p:ph type="body" idx="2"/>
          </p:nvPr>
        </p:nvSpPr>
        <p:spPr>
          <a:xfrm>
            <a:off x="4832400" y="2830575"/>
            <a:ext cx="1886100" cy="20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A hybrid cross between Red and Silver Maples</a:t>
            </a:r>
            <a:endParaRPr sz="1800"/>
          </a:p>
        </p:txBody>
      </p:sp>
      <p:pic>
        <p:nvPicPr>
          <p:cNvPr id="195" name="Google Shape;195;p28" descr="silver maple lea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38" y="3060713"/>
            <a:ext cx="2676525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 descr="japanese maple leav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675" y="857750"/>
            <a:ext cx="48768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 descr="maple 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6700" y="2370263"/>
            <a:ext cx="188595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311700" y="285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Silver Maple, 	Japanese Maple, 	Freeman Maple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Beech is smooth, so is Striped Maple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                         aka Goosefoot Maple</a:t>
            </a:r>
            <a:endParaRPr sz="1800"/>
          </a:p>
        </p:txBody>
      </p:sp>
      <p:sp>
        <p:nvSpPr>
          <p:cNvPr id="204" name="Google Shape;204;p29"/>
          <p:cNvSpPr txBox="1">
            <a:spLocks noGrp="1"/>
          </p:cNvSpPr>
          <p:nvPr>
            <p:ph type="body" idx="2"/>
          </p:nvPr>
        </p:nvSpPr>
        <p:spPr>
          <a:xfrm>
            <a:off x="4832400" y="253600"/>
            <a:ext cx="39999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The bark peels on Shagbark Hickory and Paper Birch and a really old Maple</a:t>
            </a:r>
            <a:endParaRPr sz="1800"/>
          </a:p>
        </p:txBody>
      </p:sp>
      <p:pic>
        <p:nvPicPr>
          <p:cNvPr id="205" name="Google Shape;205;p29" descr="smooth grey bark of beech tree"/>
          <p:cNvPicPr preferRelativeResize="0"/>
          <p:nvPr/>
        </p:nvPicPr>
        <p:blipFill rotWithShape="1">
          <a:blip r:embed="rId3">
            <a:alphaModFix/>
          </a:blip>
          <a:srcRect l="24975" t="21899"/>
          <a:stretch/>
        </p:blipFill>
        <p:spPr>
          <a:xfrm>
            <a:off x="109825" y="2089875"/>
            <a:ext cx="2129801" cy="29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 descr="striped bark of striped maple"/>
          <p:cNvPicPr preferRelativeResize="0"/>
          <p:nvPr/>
        </p:nvPicPr>
        <p:blipFill rotWithShape="1">
          <a:blip r:embed="rId4">
            <a:alphaModFix/>
          </a:blip>
          <a:srcRect l="13663" r="13466"/>
          <a:stretch/>
        </p:blipFill>
        <p:spPr>
          <a:xfrm>
            <a:off x="2357075" y="1895025"/>
            <a:ext cx="17976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 descr="shaggy, peeling bark of shagbark hickor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0375" y="932750"/>
            <a:ext cx="23336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 descr="rough bark of an old maple tre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2" y="1487600"/>
            <a:ext cx="2217025" cy="35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about the bark?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 descr="peeling, golden-reddish bark of a river bir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04950"/>
            <a:ext cx="2599450" cy="25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 descr="smooth grey bark showing prominent bulg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617" y="1659835"/>
            <a:ext cx="2407083" cy="334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 descr="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7000" y="3259550"/>
            <a:ext cx="2619375" cy="1743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621100" cy="18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River Birch bark     Musclewood, aka Bluebeech bark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reddish/golden			like an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                       athlete’s limb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body" idx="1"/>
          </p:nvPr>
        </p:nvSpPr>
        <p:spPr>
          <a:xfrm>
            <a:off x="262975" y="5777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Paper Birch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Gray Birch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3" name="Google Shape;223;p31"/>
          <p:cNvSpPr txBox="1">
            <a:spLocks noGrp="1"/>
          </p:cNvSpPr>
          <p:nvPr>
            <p:ph type="body" idx="2"/>
          </p:nvPr>
        </p:nvSpPr>
        <p:spPr>
          <a:xfrm>
            <a:off x="4500575" y="628050"/>
            <a:ext cx="430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Ooh, and Black and Yellow Birch bark are scratch-&amp;-sniff sensations!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Does it smell like Wintergreen or Root beer to you?</a:t>
            </a:r>
            <a:endParaRPr/>
          </a:p>
        </p:txBody>
      </p:sp>
      <p:pic>
        <p:nvPicPr>
          <p:cNvPr id="224" name="Google Shape;224;p31" descr="black birch lea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67" y="2064150"/>
            <a:ext cx="4625283" cy="24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 descr="paper birch leav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0675" y="577750"/>
            <a:ext cx="2679900" cy="26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 descr="gray birch leav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25" y="2766575"/>
            <a:ext cx="3397800" cy="226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 descr="link to audi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94800" y="55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Birch leaves … toothed, with strong veins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263000" y="94425"/>
            <a:ext cx="85206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Strongly veined also include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Oaks and Chestnut and Beech</a:t>
            </a:r>
            <a:endParaRPr/>
          </a:p>
        </p:txBody>
      </p:sp>
      <p:pic>
        <p:nvPicPr>
          <p:cNvPr id="233" name="Google Shape;233;p32" descr="six different types of oa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75" y="1130025"/>
            <a:ext cx="3880325" cy="38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 descr="chestnut leaf"/>
          <p:cNvPicPr preferRelativeResize="0"/>
          <p:nvPr/>
        </p:nvPicPr>
        <p:blipFill rotWithShape="1">
          <a:blip r:embed="rId4">
            <a:alphaModFix/>
          </a:blip>
          <a:srcRect t="24267" b="26629"/>
          <a:stretch/>
        </p:blipFill>
        <p:spPr>
          <a:xfrm>
            <a:off x="5367575" y="201500"/>
            <a:ext cx="3572300" cy="131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2" descr="botanical drawing of American beech twig, leaf, and fruit"/>
          <p:cNvPicPr preferRelativeResize="0"/>
          <p:nvPr/>
        </p:nvPicPr>
        <p:blipFill rotWithShape="1">
          <a:blip r:embed="rId5">
            <a:alphaModFix/>
          </a:blip>
          <a:srcRect b="5767"/>
          <a:stretch/>
        </p:blipFill>
        <p:spPr>
          <a:xfrm>
            <a:off x="4432375" y="1878500"/>
            <a:ext cx="4614600" cy="32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A: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Basic structure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compound - - - - - - - - - -  Hickory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simple  - - - - - - - - - - - - - go to 2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Edge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lobed  - - - - - - - - - - - - - go to 3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entire  - - - - - - - - - - - - - go to 4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Veins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Palmate veins  - - - - - - - - - - - - - Maple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Pinnate veins - - - - - - - - - - - - - - Oak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Margin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smooth  - - - - - - - - - - - a whole branch of those maddeningly oval leaves = MOL</a:t>
            </a:r>
            <a:endParaRPr sz="11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(maybe an Osage Orange or just some generic leaves that an artist drew without really knowing)</a:t>
            </a:r>
            <a:endParaRPr sz="10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wavy  - - - - - - - - - - - -  go to 5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Shape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Fan shaped, including the veins - - - Gingko</a:t>
            </a:r>
            <a:endParaRPr/>
          </a:p>
        </p:txBody>
      </p:sp>
      <p:pic>
        <p:nvPicPr>
          <p:cNvPr id="71" name="Google Shape;71;p15" descr="drawing of white oak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300" y="344950"/>
            <a:ext cx="3083000" cy="35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body" idx="2"/>
          </p:nvPr>
        </p:nvSpPr>
        <p:spPr>
          <a:xfrm>
            <a:off x="3058825" y="863550"/>
            <a:ext cx="5981400" cy="41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to be more common than oaks, but an introduced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fungus kills off the trees, once their trunks reach dbh 4”+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Now we just find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tiny whips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around a dead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snag,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never reaching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than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feet before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die</a:t>
            </a:r>
            <a:endParaRPr/>
          </a:p>
        </p:txBody>
      </p:sp>
      <p:pic>
        <p:nvPicPr>
          <p:cNvPr id="242" name="Google Shape;242;p33" descr="drawing of chestnut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51" y="214300"/>
            <a:ext cx="1949526" cy="448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 descr="chestnut leav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313" y="1695025"/>
            <a:ext cx="4494074" cy="33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>
            <a:spLocks noGrp="1"/>
          </p:cNvSpPr>
          <p:nvPr>
            <p:ph type="body" idx="1"/>
          </p:nvPr>
        </p:nvSpPr>
        <p:spPr>
          <a:xfrm>
            <a:off x="2076775" y="1152475"/>
            <a:ext cx="223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leaf is almost canoe-shaped, a solid 8-12 inches, with a super-short petiole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(round, it spins)</a:t>
            </a:r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title"/>
          </p:nvPr>
        </p:nvSpPr>
        <p:spPr>
          <a:xfrm>
            <a:off x="1354075" y="214300"/>
            <a:ext cx="723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Talk about distinctive … and quite the history, too</a:t>
            </a:r>
            <a:endParaRPr sz="25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body" idx="1"/>
          </p:nvPr>
        </p:nvSpPr>
        <p:spPr>
          <a:xfrm>
            <a:off x="204525" y="7644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Little Leaf Linden</a:t>
            </a:r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body" idx="2"/>
          </p:nvPr>
        </p:nvSpPr>
        <p:spPr>
          <a:xfrm>
            <a:off x="4140775" y="13473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White Ash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Kousa Dogwood</a:t>
            </a:r>
            <a:endParaRPr/>
          </a:p>
        </p:txBody>
      </p:sp>
      <p:pic>
        <p:nvPicPr>
          <p:cNvPr id="252" name="Google Shape;252;p34" descr="round, white linden frui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25" y="1152475"/>
            <a:ext cx="3257975" cy="24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 descr="yellow, narrow ash frui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755" y="87675"/>
            <a:ext cx="2831850" cy="28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 descr="pink, globular kousa dogwood frui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2" y="3039352"/>
            <a:ext cx="2968100" cy="19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 descr="maple seed"/>
          <p:cNvPicPr preferRelativeResize="0"/>
          <p:nvPr/>
        </p:nvPicPr>
        <p:blipFill rotWithShape="1">
          <a:blip r:embed="rId6">
            <a:alphaModFix/>
          </a:blip>
          <a:srcRect l="34790" t="66778" r="33742"/>
          <a:stretch/>
        </p:blipFill>
        <p:spPr>
          <a:xfrm>
            <a:off x="565025" y="3773275"/>
            <a:ext cx="1091025" cy="990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6" name="Google Shape;256;p34"/>
          <p:cNvSpPr txBox="1"/>
          <p:nvPr/>
        </p:nvSpPr>
        <p:spPr>
          <a:xfrm>
            <a:off x="1831400" y="4130375"/>
            <a:ext cx="1149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Maple</a:t>
            </a:r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204525" y="191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about fruits?  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145025" y="123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 Cherry (native) added bonuses for IDing ...</a:t>
            </a:r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Fuzz, on the underside, along the mid-rib</a:t>
            </a:r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body" idx="2"/>
          </p:nvPr>
        </p:nvSpPr>
        <p:spPr>
          <a:xfrm>
            <a:off x="4384275" y="6962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Oh, and fruit … cherries!</a:t>
            </a:r>
            <a:endParaRPr/>
          </a:p>
        </p:txBody>
      </p:sp>
      <p:pic>
        <p:nvPicPr>
          <p:cNvPr id="264" name="Google Shape;264;p35" descr="close-up of black cherry leaf, showing yellowish fuzz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50" y="1557492"/>
            <a:ext cx="47625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 descr="close-up of Black Cherry tree frui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050" y="1032975"/>
            <a:ext cx="3999900" cy="39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Flip it over to see weakly netted veins, they taper at the tip … classic for a fruit</a:t>
            </a:r>
            <a:endParaRPr/>
          </a:p>
        </p:txBody>
      </p:sp>
      <p:sp>
        <p:nvSpPr>
          <p:cNvPr id="272" name="Google Shape;272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Apple: lots of tiny teeth, with a tapered tip that twists</a:t>
            </a:r>
            <a:endParaRPr/>
          </a:p>
        </p:txBody>
      </p:sp>
      <p:pic>
        <p:nvPicPr>
          <p:cNvPr id="273" name="Google Shape;273;p36" descr="apple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75" y="2341213"/>
            <a:ext cx="29146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 descr="fruit tree leav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806" y="1861725"/>
            <a:ext cx="3216370" cy="31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 descr="link to audio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Weakly veined: fruits and other MOL’s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311700" y="4147400"/>
            <a:ext cx="1805100" cy="8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Magnolia - weakly veined, shiny, smooth margin </a:t>
            </a:r>
            <a:endParaRPr/>
          </a:p>
        </p:txBody>
      </p:sp>
      <p:sp>
        <p:nvSpPr>
          <p:cNvPr id="282" name="Google Shape;282;p37"/>
          <p:cNvSpPr txBox="1">
            <a:spLocks noGrp="1"/>
          </p:cNvSpPr>
          <p:nvPr>
            <p:ph type="body" idx="2"/>
          </p:nvPr>
        </p:nvSpPr>
        <p:spPr>
          <a:xfrm>
            <a:off x="6891825" y="4270700"/>
            <a:ext cx="20799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Alder - strongly veined, distinctive fruit</a:t>
            </a:r>
            <a:endParaRPr/>
          </a:p>
        </p:txBody>
      </p:sp>
      <p:pic>
        <p:nvPicPr>
          <p:cNvPr id="283" name="Google Shape;283;p37" descr="magnolia leaves"/>
          <p:cNvPicPr preferRelativeResize="0"/>
          <p:nvPr/>
        </p:nvPicPr>
        <p:blipFill rotWithShape="1">
          <a:blip r:embed="rId3">
            <a:alphaModFix/>
          </a:blip>
          <a:srcRect l="8652" r="9801" b="5678"/>
          <a:stretch/>
        </p:blipFill>
        <p:spPr>
          <a:xfrm>
            <a:off x="86175" y="794375"/>
            <a:ext cx="2953650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 descr="botanical illustration of alder tree leaves and frui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3323" y="1185050"/>
            <a:ext cx="2820677" cy="29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/>
        </p:nvSpPr>
        <p:spPr>
          <a:xfrm>
            <a:off x="3962825" y="98450"/>
            <a:ext cx="14769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Plum and Pear</a:t>
            </a:r>
            <a:endParaRPr/>
          </a:p>
        </p:txBody>
      </p:sp>
      <p:pic>
        <p:nvPicPr>
          <p:cNvPr id="286" name="Google Shape;286;p37" descr="pear tree leaf"/>
          <p:cNvPicPr preferRelativeResize="0"/>
          <p:nvPr/>
        </p:nvPicPr>
        <p:blipFill rotWithShape="1">
          <a:blip r:embed="rId5">
            <a:alphaModFix/>
          </a:blip>
          <a:srcRect l="5411" r="4254" b="11047"/>
          <a:stretch/>
        </p:blipFill>
        <p:spPr>
          <a:xfrm rot="-5400000">
            <a:off x="3444700" y="2132150"/>
            <a:ext cx="2820676" cy="27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 descr="plum tree leaf"/>
          <p:cNvPicPr preferRelativeResize="0"/>
          <p:nvPr/>
        </p:nvPicPr>
        <p:blipFill rotWithShape="1">
          <a:blip r:embed="rId6">
            <a:alphaModFix/>
          </a:blip>
          <a:srcRect b="14185"/>
          <a:stretch/>
        </p:blipFill>
        <p:spPr>
          <a:xfrm>
            <a:off x="2949525" y="492352"/>
            <a:ext cx="2953650" cy="19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311700" y="198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More MOL’s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951700" cy="3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I’ve always called this a pear, Trinity Pear?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that those are not just teeth, but appear to be bristles</a:t>
            </a:r>
            <a:endParaRPr/>
          </a:p>
        </p:txBody>
      </p:sp>
      <p:pic>
        <p:nvPicPr>
          <p:cNvPr id="293" name="Google Shape;293;p38" descr="close-up of pear tree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Around the other Schools:</a:t>
            </a:r>
            <a:endParaRPr sz="2400"/>
          </a:p>
        </p:txBody>
      </p:sp>
      <p:sp>
        <p:nvSpPr>
          <p:cNvPr id="299" name="Google Shape;29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CHCS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Black Walnut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Norway Maples with maroon leaves (looks like Sugar Maple)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Amelanchier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Little Leaf Linden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JBMS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Tuliptree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Japanese Maple</a:t>
            </a:r>
            <a:endParaRPr sz="1800"/>
          </a:p>
        </p:txBody>
      </p:sp>
      <p:sp>
        <p:nvSpPr>
          <p:cNvPr id="300" name="Google Shape;300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SRE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Honey Locust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Bradford Pear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Chinese Chestnut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Freeman Maple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0" descr="horse chestnut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757" y="7"/>
            <a:ext cx="3650250" cy="31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0" descr="American beech lea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2425" y="575900"/>
            <a:ext cx="3457324" cy="29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 descr="American beech bu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350" y="2846475"/>
            <a:ext cx="2812026" cy="18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136375" y="240450"/>
            <a:ext cx="53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Am. Beech  and Horse Chestnut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>
            <a:spLocks noGrp="1"/>
          </p:cNvSpPr>
          <p:nvPr>
            <p:ph type="body" idx="4294967295"/>
          </p:nvPr>
        </p:nvSpPr>
        <p:spPr>
          <a:xfrm>
            <a:off x="0" y="169863"/>
            <a:ext cx="3998913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Tuliptree - two different leaf shapes</a:t>
            </a:r>
            <a:endParaRPr/>
          </a:p>
        </p:txBody>
      </p:sp>
      <p:sp>
        <p:nvSpPr>
          <p:cNvPr id="314" name="Google Shape;314;p41"/>
          <p:cNvSpPr txBox="1">
            <a:spLocks noGrp="1"/>
          </p:cNvSpPr>
          <p:nvPr>
            <p:ph type="body" idx="4294967295"/>
          </p:nvPr>
        </p:nvSpPr>
        <p:spPr>
          <a:xfrm>
            <a:off x="5145088" y="519113"/>
            <a:ext cx="3998912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Northern Catalpa - no teeth</a:t>
            </a:r>
            <a:endParaRPr/>
          </a:p>
        </p:txBody>
      </p:sp>
      <p:pic>
        <p:nvPicPr>
          <p:cNvPr id="315" name="Google Shape;315;p41" descr="catalpa tree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471975" y="1704423"/>
            <a:ext cx="3924403" cy="294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 descr="tulip poplar leaves"/>
          <p:cNvPicPr preferRelativeResize="0"/>
          <p:nvPr/>
        </p:nvPicPr>
        <p:blipFill rotWithShape="1">
          <a:blip r:embed="rId4">
            <a:alphaModFix/>
          </a:blip>
          <a:srcRect l="4479"/>
          <a:stretch/>
        </p:blipFill>
        <p:spPr>
          <a:xfrm rot="-5400000">
            <a:off x="59900" y="1353499"/>
            <a:ext cx="4246076" cy="33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193F37-85FA-44F2-A3ED-404B1E7A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Tuliptree</a:t>
            </a:r>
            <a:r>
              <a:rPr lang="en-US" dirty="0"/>
              <a:t> and Catalpa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213425" y="199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Sugar Maple and Sycamore</a:t>
            </a:r>
            <a:endParaRPr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23" name="Google Shape;323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24" name="Google Shape;324;p42" descr="sugar maple leaf with seed, and sycamore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658074" y="772626"/>
            <a:ext cx="5827853" cy="43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B: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Basic structure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compound - - - - - - - - - -  Hickory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simple  - - - - - - - - - - - - - go to 2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Edge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lobed  - - - - - - - - - - - - - go to 3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entire  - - - - - - - - - - - - - go to 4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Veins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Palmate veins  - - - - - - - - - - - - - Maple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Pinnate veins - - - - - - - - - - - - - - Oak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Margin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smooth  - - - - - - - - - - - a whole branch of those maddeningly oval leaves = MOL</a:t>
            </a:r>
            <a:endParaRPr sz="11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(maybe an Osage Orange or just some generic leaves that an artist drew without really knowing)</a:t>
            </a:r>
            <a:endParaRPr sz="10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wavy  - - - - - - - - - - - -  go to 5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Shape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Fan shaped, including the veins - - - Gingko</a:t>
            </a:r>
            <a:endParaRPr/>
          </a:p>
        </p:txBody>
      </p:sp>
      <p:pic>
        <p:nvPicPr>
          <p:cNvPr id="79" name="Google Shape;79;p16" descr="drawing of sugar maple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550" y="580875"/>
            <a:ext cx="3467100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Sycamore</a:t>
            </a:r>
            <a:endParaRPr/>
          </a:p>
        </p:txBody>
      </p:sp>
      <p:sp>
        <p:nvSpPr>
          <p:cNvPr id="330" name="Google Shape;33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1" name="Google Shape;331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2" name="Google Shape;332;p43" descr="sycamore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48427" y="866173"/>
            <a:ext cx="5674222" cy="42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98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American Beech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Check out the teeth at the end of each vein</a:t>
            </a:r>
            <a:endParaRPr sz="1800"/>
          </a:p>
        </p:txBody>
      </p:sp>
      <p:sp>
        <p:nvSpPr>
          <p:cNvPr id="339" name="Google Shape;339;p44"/>
          <p:cNvSpPr txBox="1">
            <a:spLocks noGrp="1"/>
          </p:cNvSpPr>
          <p:nvPr>
            <p:ph type="body" idx="2"/>
          </p:nvPr>
        </p:nvSpPr>
        <p:spPr>
          <a:xfrm>
            <a:off x="6399350" y="1152475"/>
            <a:ext cx="2433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Copper Beech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You don’t see a tooth at the end of each vein, and the leaves turn coppery-red in the fall</a:t>
            </a:r>
            <a:endParaRPr sz="1600"/>
          </a:p>
        </p:txBody>
      </p:sp>
      <p:pic>
        <p:nvPicPr>
          <p:cNvPr id="340" name="Google Shape;340;p44" descr="American beech leaf on left, copper beech leaves on righ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856925" y="865826"/>
            <a:ext cx="4888777" cy="366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4" hidden="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American Beech and European Beech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>
            <a:spLocks noGrp="1"/>
          </p:cNvSpPr>
          <p:nvPr>
            <p:ph type="body" idx="1"/>
          </p:nvPr>
        </p:nvSpPr>
        <p:spPr>
          <a:xfrm>
            <a:off x="98275" y="1152475"/>
            <a:ext cx="172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Leaf has rounded teeth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… Ack!!  I forgot to look at the branching!!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(I’ll have to send my dh out to check for me, since it’s on the path right next to where he works</a:t>
            </a:r>
            <a:endParaRPr/>
          </a:p>
        </p:txBody>
      </p:sp>
      <p:sp>
        <p:nvSpPr>
          <p:cNvPr id="347" name="Google Shape;347;p45"/>
          <p:cNvSpPr txBox="1">
            <a:spLocks noGrp="1"/>
          </p:cNvSpPr>
          <p:nvPr>
            <p:ph type="body" idx="2"/>
          </p:nvPr>
        </p:nvSpPr>
        <p:spPr>
          <a:xfrm>
            <a:off x="4897900" y="4521025"/>
            <a:ext cx="3999900" cy="3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Will the bark help?</a:t>
            </a:r>
            <a:endParaRPr/>
          </a:p>
        </p:txBody>
      </p:sp>
      <p:pic>
        <p:nvPicPr>
          <p:cNvPr id="348" name="Google Shape;348;p45" descr="leaf with teeth"/>
          <p:cNvPicPr preferRelativeResize="0"/>
          <p:nvPr/>
        </p:nvPicPr>
        <p:blipFill rotWithShape="1">
          <a:blip r:embed="rId3">
            <a:alphaModFix/>
          </a:blip>
          <a:srcRect t="25816" r="7458"/>
          <a:stretch/>
        </p:blipFill>
        <p:spPr>
          <a:xfrm rot="5400000">
            <a:off x="1005008" y="1529214"/>
            <a:ext cx="4105256" cy="246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5" descr="leaf held up to tree bar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249486" y="550111"/>
            <a:ext cx="4400928" cy="330069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 txBox="1">
            <a:spLocks noGrp="1"/>
          </p:cNvSpPr>
          <p:nvPr>
            <p:ph type="title"/>
          </p:nvPr>
        </p:nvSpPr>
        <p:spPr>
          <a:xfrm>
            <a:off x="235275" y="106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Still working on the ID of this one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>
            <a:spLocks noGrp="1"/>
          </p:cNvSpPr>
          <p:nvPr>
            <p:ph type="body" idx="1"/>
          </p:nvPr>
        </p:nvSpPr>
        <p:spPr>
          <a:xfrm>
            <a:off x="258000" y="690100"/>
            <a:ext cx="3999900" cy="6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 took a pic of the tree, looking up the trunk, looks like the branching is alternate</a:t>
            </a:r>
            <a:endParaRPr/>
          </a:p>
        </p:txBody>
      </p:sp>
      <p:pic>
        <p:nvPicPr>
          <p:cNvPr id="356" name="Google Shape;356;p46" descr="tree trunk with branches in backgroun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906835" y="665176"/>
            <a:ext cx="5321364" cy="39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6" descr="tree showing alternate branching"/>
          <p:cNvPicPr preferRelativeResize="0"/>
          <p:nvPr/>
        </p:nvPicPr>
        <p:blipFill rotWithShape="1">
          <a:blip r:embed="rId3">
            <a:alphaModFix/>
          </a:blip>
          <a:srcRect l="45153" t="55677" r="26320"/>
          <a:stretch/>
        </p:blipFill>
        <p:spPr>
          <a:xfrm rot="-5400000">
            <a:off x="361637" y="1224485"/>
            <a:ext cx="3549128" cy="413600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6"/>
          <p:cNvSpPr txBox="1">
            <a:spLocks noGrp="1"/>
          </p:cNvSpPr>
          <p:nvPr>
            <p:ph type="title"/>
          </p:nvPr>
        </p:nvSpPr>
        <p:spPr>
          <a:xfrm>
            <a:off x="311700" y="117400"/>
            <a:ext cx="389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Phew!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C: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Basic structure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compound - - - - - - - - - -  Hickory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simple  - - - - - - - - - - - - - go to 2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Edge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lobed  - - - - - - - - - - - - - go to 3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entire  - - - - - - - - - - - - - go to 4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Veins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Palmate veins  - - - - - - - - - - - - - Maple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Pinnate veins - - - - - - - - - - - - - - Oak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Margin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smooth  - - - - - - - - - - - a whole branch of those maddeningly oval leaves = MOL</a:t>
            </a:r>
            <a:endParaRPr sz="11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(maybe an Osage Orange or just some generic leaves that an artist drew without really knowing)</a:t>
            </a:r>
            <a:endParaRPr sz="10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wavy  - - - - - - - - - - - -  go to 5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Shape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Fan shaped, including the veins - - - Gingko</a:t>
            </a:r>
            <a:endParaRPr/>
          </a:p>
        </p:txBody>
      </p:sp>
      <p:pic>
        <p:nvPicPr>
          <p:cNvPr id="87" name="Google Shape;87;p17" descr="drawing of ash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1500" y="445025"/>
            <a:ext cx="3097675" cy="38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D: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Basic structure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compound - - - - - - - - - -  Hickory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simple  - - - - - - - - - - - - - go to 2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Edge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lobed  - - - - - - - - - - - - - go to 3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entire  - - - - - - - - - - - - - go to 4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Veins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Palmate veins  - - - - - - - - - - - - - Maple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Pinnate veins - - - - - - - - - - - - - - Oak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Margin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smooth  - - - - - - - - - - - a whole branch of those maddeningly oval leaves = MOL</a:t>
            </a:r>
            <a:endParaRPr sz="11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(maybe an Osage Orange or just some generic leaves that an artist drew without really knowing)</a:t>
            </a:r>
            <a:endParaRPr sz="10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wavy  - - - - - - - - - - - -  go to 5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Shape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Fan shaped, including the veins - - - Gingko</a:t>
            </a:r>
            <a:endParaRPr/>
          </a:p>
        </p:txBody>
      </p:sp>
      <p:pic>
        <p:nvPicPr>
          <p:cNvPr id="95" name="Google Shape;95;p18" descr="drawing of an apple tree bran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281250"/>
            <a:ext cx="4527600" cy="285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E: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Basic structure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compound - - - - - - - - - -  Hickory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Leaf is simple  - - - - - - - - - - - - - go to 2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Edge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lobed  - - - - - - - - - - - - - go to 3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Edge is entire  - - - - - - - - - - - - - go to 4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Veins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Palmate veins  - - - - - - - - - - - - - Maple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Pinnate veins - - - - - - - - - - - - - - Oak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Margin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smooth  - - - - - - - - - - - a whole branch of those maddeningly oval leaves = MOL</a:t>
            </a:r>
            <a:endParaRPr sz="11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(maybe an Osage Orange or just some generic leaves that an artist drew without really knowing)</a:t>
            </a:r>
            <a:endParaRPr sz="10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Margin is wavy  - - - - - - - - - - - -  go to 5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Shape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</a:rPr>
              <a:t>Fan shaped, including the veins - - - Gingko</a:t>
            </a:r>
            <a:endParaRPr/>
          </a:p>
        </p:txBody>
      </p:sp>
      <p:pic>
        <p:nvPicPr>
          <p:cNvPr id="103" name="Google Shape;103;p19" descr="drawing of ginko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400" y="770650"/>
            <a:ext cx="315277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691000" y="664266"/>
            <a:ext cx="40401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1600"/>
              </a:spcAft>
              <a:buNone/>
            </a:pPr>
            <a:r>
              <a:rPr lang="en"/>
              <a:t>Pinnate (most)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6315900" y="3526400"/>
            <a:ext cx="26082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1600"/>
              </a:spcAft>
              <a:buNone/>
            </a:pPr>
            <a:r>
              <a:rPr lang="en"/>
              <a:t>Parallel … super uncommon among trees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3"/>
          </p:nvPr>
        </p:nvSpPr>
        <p:spPr>
          <a:xfrm>
            <a:off x="4307325" y="849347"/>
            <a:ext cx="40419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1600"/>
              </a:spcAft>
              <a:buNone/>
            </a:pPr>
            <a:r>
              <a:rPr lang="en"/>
              <a:t>Palmate</a:t>
            </a:r>
            <a:endParaRPr/>
          </a:p>
        </p:txBody>
      </p:sp>
      <p:pic>
        <p:nvPicPr>
          <p:cNvPr id="115" name="Google Shape;115;p20" descr="drawing of a dogwood leaf"/>
          <p:cNvPicPr preferRelativeResize="0"/>
          <p:nvPr/>
        </p:nvPicPr>
        <p:blipFill rotWithShape="1">
          <a:blip r:embed="rId3">
            <a:alphaModFix/>
          </a:blip>
          <a:srcRect l="23373" r="16290"/>
          <a:stretch/>
        </p:blipFill>
        <p:spPr>
          <a:xfrm>
            <a:off x="4307313" y="2884031"/>
            <a:ext cx="1798200" cy="22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descr="drawing of a chestnut lea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75" y="1021780"/>
            <a:ext cx="2001602" cy="25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descr="drawing of a sugar maple 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0400" y="213787"/>
            <a:ext cx="1956150" cy="30044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259775" y="3526406"/>
            <a:ext cx="24939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like the vanes of a feather.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20" descr="link to audi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6500" y="0"/>
            <a:ext cx="1190626" cy="33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152400" y="213785"/>
            <a:ext cx="8229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Vein patterns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11700" y="7547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Aspen - Won’t spin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They have a flattened petiole, which catches the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wind</a:t>
            </a:r>
            <a:r>
              <a:rPr lang="en" sz="1800"/>
              <a:t> like the blades of a wind chime.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Oh, and weakly veined</a:t>
            </a:r>
            <a:endParaRPr sz="1800"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4783950" y="1152475"/>
            <a:ext cx="255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Sandpaper texture = Elm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Also, asymmetrical base …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aka diagonal across the petiole</a:t>
            </a:r>
            <a:endParaRPr sz="1800"/>
          </a:p>
        </p:txBody>
      </p:sp>
      <p:pic>
        <p:nvPicPr>
          <p:cNvPr id="127" name="Google Shape;127;p21" descr="drawing of an aspen leaf"/>
          <p:cNvPicPr preferRelativeResize="0"/>
          <p:nvPr/>
        </p:nvPicPr>
        <p:blipFill rotWithShape="1">
          <a:blip r:embed="rId4">
            <a:alphaModFix/>
          </a:blip>
          <a:srcRect t="17709"/>
          <a:stretch/>
        </p:blipFill>
        <p:spPr>
          <a:xfrm>
            <a:off x="596550" y="2836425"/>
            <a:ext cx="3150000" cy="23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 descr="drawing of an elm 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528" y="1657900"/>
            <a:ext cx="1963951" cy="253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 descr="link to audi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18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Truly distinctive features that leave no doubt about the ID</a:t>
            </a:r>
            <a:endParaRPr sz="2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484025" y="783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Witchhazel … they’re blooming right now, too!</a:t>
            </a:r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2"/>
          </p:nvPr>
        </p:nvSpPr>
        <p:spPr>
          <a:xfrm>
            <a:off x="4871375" y="2175350"/>
            <a:ext cx="3999900" cy="2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Or the leaf of a tree that had a hard time growing … truly, you need to look at several leaves on each tree to know which is “classic” or that represents the general shape of most leaves that you’d find on that tree</a:t>
            </a:r>
            <a:endParaRPr sz="2000"/>
          </a:p>
        </p:txBody>
      </p:sp>
      <p:pic>
        <p:nvPicPr>
          <p:cNvPr id="137" name="Google Shape;137;p22" descr="botanical illustration of a witch hazel plant's leaves and flower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25" y="1173525"/>
            <a:ext cx="2783025" cy="37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11700" y="211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Asymmetrical across the base of the petiole? ...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1704</Words>
  <Application>Microsoft Office PowerPoint</Application>
  <PresentationFormat>On-screen Show (16:9)</PresentationFormat>
  <Paragraphs>214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Roboto</vt:lpstr>
      <vt:lpstr>Simple Light</vt:lpstr>
      <vt:lpstr>Know where you live</vt:lpstr>
      <vt:lpstr>A:</vt:lpstr>
      <vt:lpstr>B:</vt:lpstr>
      <vt:lpstr>C:</vt:lpstr>
      <vt:lpstr>D:</vt:lpstr>
      <vt:lpstr>E:</vt:lpstr>
      <vt:lpstr>Vein patterns</vt:lpstr>
      <vt:lpstr>Truly distinctive features that leave no doubt about the ID</vt:lpstr>
      <vt:lpstr>Asymmetrical across the base of the petiole? ...</vt:lpstr>
      <vt:lpstr>More distinctive</vt:lpstr>
      <vt:lpstr>Distinctive shapes</vt:lpstr>
      <vt:lpstr>Speaking of distinctive ...</vt:lpstr>
      <vt:lpstr>Even more distinctive - this one has opposite branching</vt:lpstr>
      <vt:lpstr>Red Maple,  Striped Maple,  Mountain Maple common  “goosefoot”   at higher elevations</vt:lpstr>
      <vt:lpstr>Silver Maple,  Japanese Maple,  Freeman Maple</vt:lpstr>
      <vt:lpstr>How about the bark?</vt:lpstr>
      <vt:lpstr>River Birch bark     Musclewood, aka Bluebeech bark reddish/golden   like an                                      athlete’s limb</vt:lpstr>
      <vt:lpstr>Birch leaves … toothed, with strong veins</vt:lpstr>
      <vt:lpstr>Strongly veined also include  Oaks and Chestnut and Beech</vt:lpstr>
      <vt:lpstr>Talk about distinctive … and quite the history, too</vt:lpstr>
      <vt:lpstr>How about fruits?  </vt:lpstr>
      <vt:lpstr>Black Cherry (native) added bonuses for IDing ...</vt:lpstr>
      <vt:lpstr>Weakly veined: fruits and other MOL’s</vt:lpstr>
      <vt:lpstr>More MOL’s</vt:lpstr>
      <vt:lpstr>I’ve always called this a pear, Trinity Pear?  Notice that those are not just teeth, but appear to be bristles</vt:lpstr>
      <vt:lpstr>Around the other Schools:</vt:lpstr>
      <vt:lpstr>Am. Beech  and Horse Chestnut</vt:lpstr>
      <vt:lpstr>Tuliptree and Catalpa</vt:lpstr>
      <vt:lpstr>Compare Sugar Maple and Sycamore</vt:lpstr>
      <vt:lpstr>Sycamore</vt:lpstr>
      <vt:lpstr> American Beech and European Beech</vt:lpstr>
      <vt:lpstr>Still working on the ID of this one</vt:lpstr>
      <vt:lpstr>Phew!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 where you live</dc:title>
  <cp:lastModifiedBy>Hart, Clarisse</cp:lastModifiedBy>
  <cp:revision>3</cp:revision>
  <dcterms:modified xsi:type="dcterms:W3CDTF">2021-03-04T19:52:41Z</dcterms:modified>
</cp:coreProperties>
</file>