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PT Sans Narrow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82F398-CD17-49F2-846F-79F2FA7DC548}">
  <a:tblStyle styleId="{DF82F398-CD17-49F2-846F-79F2FA7DC54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88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31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Shape 57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58" name="Shape 58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Shape 60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61" name="Shape 61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turalis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qiproje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Why Do Teachers Engage in Citizen Science?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639400"/>
            <a:ext cx="8520600" cy="292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 presentation by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Emilie Cushing, Glen Urquhart School, Beverly, MA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and Maria Blewitt, Austin Preparatory School, Reading MA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Harvard Forest Schoolyard LTER Spring Teacher’s Workshop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March 30,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Series of Unfortunate (Unsupported) Hypotheses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99" y="1376599"/>
            <a:ext cx="3192424" cy="31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49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Hypothesis 1 - Charter and private school teachers will be more likely to put citizen science in their classrooms because they are less constrained by standards and accountability testing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875" y="2941025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144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Nope!</a:t>
            </a:r>
          </a:p>
        </p:txBody>
      </p:sp>
      <p:pic>
        <p:nvPicPr>
          <p:cNvPr id="188" name="Shape 188" descr="Type of scho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52075"/>
            <a:ext cx="4348779" cy="4136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Shape 189"/>
          <p:cNvGraphicFramePr/>
          <p:nvPr/>
        </p:nvGraphicFramePr>
        <p:xfrm>
          <a:off x="4854450" y="10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{DF82F398-CD17-49F2-846F-79F2FA7DC548}</a:tableStyleId>
              </a:tblPr>
              <a:tblGrid>
                <a:gridCol w="2110025"/>
                <a:gridCol w="2121575"/>
              </a:tblGrid>
              <a:tr h="2203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Setting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sub group that participated in a citizen science project</a:t>
                      </a:r>
                    </a:p>
                  </a:txBody>
                  <a:tcPr marL="91425" marR="91425" marT="91425" marB="91425"/>
                </a:tc>
              </a:tr>
              <a:tr h="4736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School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</a:p>
                  </a:txBody>
                  <a:tcPr marL="91425" marR="91425" marT="91425" marB="91425"/>
                </a:tc>
              </a:tr>
              <a:tr h="4736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School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</a:p>
                  </a:txBody>
                  <a:tcPr marL="91425" marR="91425" marT="91425" marB="91425"/>
                </a:tc>
              </a:tr>
              <a:tr h="819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Charter School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49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Hypothesis 2 - High school teachers are more likely to use citizen science projects because their courses are more specialized.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15200"/>
            <a:ext cx="3552000" cy="26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605" y="2325000"/>
            <a:ext cx="3716869" cy="24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144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Nope!</a:t>
            </a:r>
          </a:p>
        </p:txBody>
      </p:sp>
      <p:pic>
        <p:nvPicPr>
          <p:cNvPr id="202" name="Shape 202" descr="age range.png"/>
          <p:cNvPicPr preferRelativeResize="0"/>
          <p:nvPr/>
        </p:nvPicPr>
        <p:blipFill rotWithShape="1">
          <a:blip r:embed="rId3">
            <a:alphaModFix/>
          </a:blip>
          <a:srcRect l="10403" r="15230"/>
          <a:stretch/>
        </p:blipFill>
        <p:spPr>
          <a:xfrm>
            <a:off x="311699" y="991950"/>
            <a:ext cx="4455199" cy="3986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Shape 203"/>
          <p:cNvGraphicFramePr/>
          <p:nvPr/>
        </p:nvGraphicFramePr>
        <p:xfrm>
          <a:off x="4960875" y="991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{DF82F398-CD17-49F2-846F-79F2FA7DC548}</a:tableStyleId>
              </a:tblPr>
              <a:tblGrid>
                <a:gridCol w="2036875"/>
                <a:gridCol w="2052800"/>
              </a:tblGrid>
              <a:tr h="7919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 Range Taught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sub group that participated in a citizen science project</a:t>
                      </a:r>
                    </a:p>
                  </a:txBody>
                  <a:tcPr marL="91425" marR="91425" marT="91425" marB="91425"/>
                </a:tc>
              </a:tr>
              <a:tr h="4113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K-5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</a:p>
                  </a:txBody>
                  <a:tcPr marL="91425" marR="91425" marT="91425" marB="91425"/>
                </a:tc>
              </a:tr>
              <a:tr h="4113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</a:p>
                  </a:txBody>
                  <a:tcPr marL="91425" marR="91425" marT="91425" marB="91425"/>
                </a:tc>
              </a:tr>
              <a:tr h="4113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9-12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</a:p>
                  </a:txBody>
                  <a:tcPr marL="91425" marR="91425" marT="91425" marB="91425"/>
                </a:tc>
              </a:tr>
              <a:tr h="5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than one age range taught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49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Hypothesis 3 - More experienced teachers are more likely to use citizen science projects because they are more comfortable with science content.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176" y="2480201"/>
            <a:ext cx="3025246" cy="20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375" y="2480202"/>
            <a:ext cx="3148850" cy="1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144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Nope!</a:t>
            </a:r>
          </a:p>
        </p:txBody>
      </p:sp>
      <p:pic>
        <p:nvPicPr>
          <p:cNvPr id="216" name="Shape 216" descr="years experie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475"/>
            <a:ext cx="4298574" cy="3986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Shape 217"/>
          <p:cNvGraphicFramePr/>
          <p:nvPr/>
        </p:nvGraphicFramePr>
        <p:xfrm>
          <a:off x="4776700" y="105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{DF82F398-CD17-49F2-846F-79F2FA7DC548}</a:tableStyleId>
              </a:tblPr>
              <a:tblGrid>
                <a:gridCol w="2025100"/>
                <a:gridCol w="2030500"/>
              </a:tblGrid>
              <a:tr h="18939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Years Teaching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sub group that participated in a citizen science project</a:t>
                      </a:r>
                    </a:p>
                  </a:txBody>
                  <a:tcPr marL="91425" marR="91425" marT="91425" marB="91425"/>
                </a:tc>
              </a:tr>
              <a:tr h="442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1-5 years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</a:p>
                  </a:txBody>
                  <a:tcPr marL="91425" marR="91425" marT="91425" marB="91425"/>
                </a:tc>
              </a:tr>
              <a:tr h="442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6-10 years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</a:p>
                  </a:txBody>
                  <a:tcPr marL="91425" marR="91425" marT="91425" marB="91425"/>
                </a:tc>
              </a:tr>
              <a:tr h="442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11-15 years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</a:p>
                  </a:txBody>
                  <a:tcPr marL="91425" marR="91425" marT="91425" marB="91425"/>
                </a:tc>
              </a:tr>
              <a:tr h="442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+ years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36625" y="407475"/>
            <a:ext cx="8520600" cy="85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The Three Possibilities for Participation in Citizen Science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(based upon Wiggins and Crowston, 2011)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Contributory - collecting data or doing prescribed analysis for the project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aka - getting your feet wet!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500" y="1808749"/>
            <a:ext cx="3004193" cy="276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The Three Possibilities for Participation in Citizen Science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Collaborative - working with the research scientist to develop the 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aka - diving in!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7902"/>
          <a:stretch/>
        </p:blipFill>
        <p:spPr>
          <a:xfrm>
            <a:off x="3324225" y="1657350"/>
            <a:ext cx="3459275" cy="2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The Three Possibilities for Participation in Citizen Science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Co-Created - you come up with the idea for the project, and enlist scientific help to complete it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aka - designing the pool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075" y="2066774"/>
            <a:ext cx="3216250" cy="265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Citizen Science?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2000" y="1253425"/>
            <a:ext cx="74682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Scientific research that is carried out by the </a:t>
            </a:r>
            <a:r>
              <a:rPr lang="en"/>
              <a:t/>
            </a:r>
            <a:br>
              <a:rPr lang="en"/>
            </a:br>
            <a:r>
              <a:rPr lang="en" sz="1800"/>
              <a:t>general public (not professional scientists)</a:t>
            </a:r>
            <a:r>
              <a:rPr lang="en"/>
              <a:t/>
            </a:r>
            <a:br>
              <a:rPr lang="en"/>
            </a:br>
            <a:endParaRPr lang="en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Often is in collaboration with professional </a:t>
            </a:r>
            <a:br>
              <a:rPr lang="en" sz="1800"/>
            </a:br>
            <a:r>
              <a:rPr lang="en" sz="1800"/>
              <a:t>scientists affiliated with a university or organization</a:t>
            </a:r>
            <a:br>
              <a:rPr lang="en" sz="1800"/>
            </a:br>
            <a:endParaRPr lang="en"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 Often do not need prior science knowledge to participate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223" y="263325"/>
            <a:ext cx="3229320" cy="241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Harvard Forest Schoolyard LTER...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offers opportunities to participate at your comfort level!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00" y="1808749"/>
            <a:ext cx="2763500" cy="253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10063"/>
          <a:stretch/>
        </p:blipFill>
        <p:spPr>
          <a:xfrm>
            <a:off x="3400875" y="1825350"/>
            <a:ext cx="3459275" cy="22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800" y="1825350"/>
            <a:ext cx="2763499" cy="22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Harvard Forest Schoolyard LTER...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offers opportunities to participate at your comfort level!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1. Contributory  - use data collection protocols and online lesson plans that exist on Harvard Forest’s website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Collaborative - use data collection protocols, but come up with your own lesson plans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 Co-created - use data collection protocols, but come up with creative ways of analyzing the data with input from your friendly project scientist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94175" y="145775"/>
            <a:ext cx="8520600" cy="40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be an individual or a group 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(a whole class can be involved)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Citizen Scientists provide the scientific 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with data, and may raise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novel ideas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Citizen Scientists acquire new skills </a:t>
            </a:r>
            <a:b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knowledge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48" y="707523"/>
            <a:ext cx="5470225" cy="13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375" y="731800"/>
            <a:ext cx="2873397" cy="386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457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Citizen Science?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9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3000"/>
              <a:t>iNaturalist:  How to use within your Schoolyard Project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Take photos of species in your plot (trees (!), insects, invasive species, etc.)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Upload photos with a description (species type, date, location)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Other naturalists can help with species identification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Possible project:  Create a Project on iNaturalist for Schoolyard Ecology to help each other identify species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Website: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https://www.inaturalist.org/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700" y="3272124"/>
            <a:ext cx="5748624" cy="17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iNaturalist:  How to make a data entry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0" y="1333500"/>
            <a:ext cx="8664199" cy="36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The WQI Project:  How to use within your Schoolyard Project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019725"/>
            <a:ext cx="8520600" cy="384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Collect water quality data from a water source at or near your plot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Enter data into the database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Quick, easy, simple, fun!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 follow the whole curriculum, or just do part of 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Website: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https://thewqiproject.org/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114800" lvl="0" indent="457200" rtl="0">
              <a:spcBef>
                <a:spcPts val="0"/>
              </a:spcBef>
              <a:buNone/>
            </a:pPr>
            <a:r>
              <a:rPr lang="en"/>
              <a:t>									      </a:t>
            </a:r>
            <a:r>
              <a:rPr lang="en" sz="1200"/>
              <a:t>Materials included in a project kit </a:t>
            </a:r>
            <a:r>
              <a:rPr lang="en"/>
              <a:t>	   	</a:t>
            </a:r>
          </a:p>
        </p:txBody>
      </p:sp>
      <p:pic>
        <p:nvPicPr>
          <p:cNvPr id="148" name="Shape 148" descr="wqi-k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675" y="2756649"/>
            <a:ext cx="3966874" cy="21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WQI Project:  How Students publish data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1055575" y="2140300"/>
            <a:ext cx="7091100" cy="29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10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00" y="1266325"/>
            <a:ext cx="7810025" cy="37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uses citizen science in the classroom?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31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2015, Blewitt and Lustick did a survey of science teacher organizations in New England and asked the teachers about their participation in citizen science projects in the classroom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1600" y="30002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did we find?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 286 respondents...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about ⅔ had heard of the term “citizen science’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about ¼ actually had their students participate in a citizen science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On-screen Show (16:9)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PT Sans Narrow</vt:lpstr>
      <vt:lpstr>simple-light-2</vt:lpstr>
      <vt:lpstr>tropic</vt:lpstr>
      <vt:lpstr>Why Do Teachers Engage in Citizen Science?</vt:lpstr>
      <vt:lpstr>What is Citizen Science? </vt:lpstr>
      <vt:lpstr>What is Citizen Science?</vt:lpstr>
      <vt:lpstr> iNaturalist:  How to use within your Schoolyard Project</vt:lpstr>
      <vt:lpstr>iNaturalist:  How to make a data entry</vt:lpstr>
      <vt:lpstr>The WQI Project:  How to use within your Schoolyard Project</vt:lpstr>
      <vt:lpstr>The WQI Project:  How Students publish data</vt:lpstr>
      <vt:lpstr>Who uses citizen science in the classroom?</vt:lpstr>
      <vt:lpstr>Of 286 respondents...</vt:lpstr>
      <vt:lpstr>A Series of Unfortunate (Unsupported) Hypotheses</vt:lpstr>
      <vt:lpstr>Hypothesis 1 - Charter and private school teachers will be more likely to put citizen science in their classrooms because they are less constrained by standards and accountability testing</vt:lpstr>
      <vt:lpstr>Nope!</vt:lpstr>
      <vt:lpstr>Hypothesis 2 - High school teachers are more likely to use citizen science projects because their courses are more specialized.</vt:lpstr>
      <vt:lpstr>Nope!</vt:lpstr>
      <vt:lpstr>Hypothesis 3 - More experienced teachers are more likely to use citizen science projects because they are more comfortable with science content.</vt:lpstr>
      <vt:lpstr>Nope!</vt:lpstr>
      <vt:lpstr>The Three Possibilities for Participation in Citizen Science  (based upon Wiggins and Crowston, 2011)</vt:lpstr>
      <vt:lpstr>The Three Possibilities for Participation in Citizen Science</vt:lpstr>
      <vt:lpstr>The Three Possibilities for Participation in Citizen Science</vt:lpstr>
      <vt:lpstr>Harvard Forest Schoolyard LTER...</vt:lpstr>
      <vt:lpstr>Harvard Forest Schoolyard LTER...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Teachers Engage in Citizen Science?</dc:title>
  <dc:creator>Snow, Pamela M.</dc:creator>
  <cp:lastModifiedBy>FASDSM</cp:lastModifiedBy>
  <cp:revision>1</cp:revision>
  <dcterms:modified xsi:type="dcterms:W3CDTF">2017-03-30T02:07:15Z</dcterms:modified>
</cp:coreProperties>
</file>