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4"/>
  </p:notesMasterIdLst>
  <p:sldIdLst>
    <p:sldId id="348" r:id="rId2"/>
    <p:sldId id="460" r:id="rId3"/>
    <p:sldId id="456" r:id="rId4"/>
    <p:sldId id="457" r:id="rId5"/>
    <p:sldId id="458" r:id="rId6"/>
    <p:sldId id="461" r:id="rId7"/>
    <p:sldId id="462" r:id="rId8"/>
    <p:sldId id="459" r:id="rId9"/>
    <p:sldId id="427" r:id="rId10"/>
    <p:sldId id="455" r:id="rId11"/>
    <p:sldId id="417" r:id="rId12"/>
    <p:sldId id="447" r:id="rId13"/>
    <p:sldId id="421" r:id="rId14"/>
    <p:sldId id="449" r:id="rId15"/>
    <p:sldId id="436" r:id="rId16"/>
    <p:sldId id="420" r:id="rId17"/>
    <p:sldId id="438" r:id="rId18"/>
    <p:sldId id="439" r:id="rId19"/>
    <p:sldId id="440" r:id="rId20"/>
    <p:sldId id="424" r:id="rId21"/>
    <p:sldId id="425" r:id="rId22"/>
    <p:sldId id="45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498"/>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8" autoAdjust="0"/>
    <p:restoredTop sz="88956" autoAdjust="0"/>
  </p:normalViewPr>
  <p:slideViewPr>
    <p:cSldViewPr>
      <p:cViewPr>
        <p:scale>
          <a:sx n="77" d="100"/>
          <a:sy n="77" d="100"/>
        </p:scale>
        <p:origin x="-1037" y="-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60" d="100"/>
          <a:sy n="160" d="100"/>
        </p:scale>
        <p:origin x="-588" y="12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873E5-C948-4E85-99DB-A93B9C88BEDE}" type="datetimeFigureOut">
              <a:rPr lang="en-US" smtClean="0"/>
              <a:pPr/>
              <a:t>9/11/2017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FA6D1-7685-4F51-A3ED-0A6487FDC503}" type="slidenum">
              <a:rPr lang="en-US" smtClean="0"/>
              <a:pPr/>
              <a:t>‹#›</a:t>
            </a:fld>
            <a:endParaRPr lang="en-US" dirty="0"/>
          </a:p>
        </p:txBody>
      </p:sp>
    </p:spTree>
    <p:extLst>
      <p:ext uri="{BB962C8B-B14F-4D97-AF65-F5344CB8AC3E}">
        <p14:creationId xmlns:p14="http://schemas.microsoft.com/office/powerpoint/2010/main" val="321998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486400" cy="4114800"/>
          </a:xfrm>
        </p:spPr>
        <p:txBody>
          <a:bodyPr/>
          <a:lstStyle/>
          <a:p>
            <a:endParaRPr lang="en-US" dirty="0"/>
          </a:p>
        </p:txBody>
      </p:sp>
      <p:sp>
        <p:nvSpPr>
          <p:cNvPr id="4" name="Slide Number Placeholder 3"/>
          <p:cNvSpPr>
            <a:spLocks noGrp="1"/>
          </p:cNvSpPr>
          <p:nvPr>
            <p:ph type="sldNum" sz="quarter" idx="10"/>
          </p:nvPr>
        </p:nvSpPr>
        <p:spPr/>
        <p:txBody>
          <a:bodyPr/>
          <a:lstStyle/>
          <a:p>
            <a:fld id="{EEBFA6D1-7685-4F51-A3ED-0A6487FDC503}" type="slidenum">
              <a:rPr lang="en-US" smtClean="0"/>
              <a:pPr/>
              <a:t>1</a:t>
            </a:fld>
            <a:endParaRPr lang="en-US" dirty="0"/>
          </a:p>
        </p:txBody>
      </p:sp>
    </p:spTree>
    <p:extLst>
      <p:ext uri="{BB962C8B-B14F-4D97-AF65-F5344CB8AC3E}">
        <p14:creationId xmlns:p14="http://schemas.microsoft.com/office/powerpoint/2010/main" val="3808713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part of the data sheet involves recording presence of various natural and human disturbances, which as we know have very important effects on the vegetation and the first is forest pests and pathogens. </a:t>
            </a:r>
          </a:p>
          <a:p>
            <a:endParaRPr lang="en-US" dirty="0"/>
          </a:p>
          <a:p>
            <a:r>
              <a:rPr lang="en-US" dirty="0"/>
              <a:t> Some of you have experience identifying HWA, but many of these pests take an experienced eye or at least a guidebook and pictures to identify.  You</a:t>
            </a:r>
            <a:r>
              <a:rPr lang="en-US" baseline="0" dirty="0"/>
              <a:t> should have a handout of these </a:t>
            </a:r>
            <a:r>
              <a:rPr lang="en-US" dirty="0"/>
              <a:t>supply you with these; but this is important because some pests like emerald ash borer and Asian long horned beetle have just arrived so it will be good to keep an eye on these</a:t>
            </a:r>
          </a:p>
        </p:txBody>
      </p:sp>
      <p:sp>
        <p:nvSpPr>
          <p:cNvPr id="4" name="Slide Number Placeholder 3"/>
          <p:cNvSpPr>
            <a:spLocks noGrp="1"/>
          </p:cNvSpPr>
          <p:nvPr>
            <p:ph type="sldNum" sz="quarter" idx="10"/>
          </p:nvPr>
        </p:nvSpPr>
        <p:spPr/>
        <p:txBody>
          <a:bodyPr/>
          <a:lstStyle/>
          <a:p>
            <a:fld id="{EEBFA6D1-7685-4F51-A3ED-0A6487FDC503}" type="slidenum">
              <a:rPr lang="en-US" smtClean="0"/>
              <a:pPr/>
              <a:t>16</a:t>
            </a:fld>
            <a:endParaRPr lang="en-US" dirty="0"/>
          </a:p>
        </p:txBody>
      </p:sp>
    </p:spTree>
    <p:extLst>
      <p:ext uri="{BB962C8B-B14F-4D97-AF65-F5344CB8AC3E}">
        <p14:creationId xmlns:p14="http://schemas.microsoft.com/office/powerpoint/2010/main" val="174691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of human activity both past and current  is important to document because both can influence the current vegetation.</a:t>
            </a:r>
            <a:r>
              <a:rPr lang="en-US" baseline="0" dirty="0"/>
              <a:t>  For example</a:t>
            </a:r>
            <a:r>
              <a:rPr lang="en-US" dirty="0"/>
              <a:t>– white pine tended to invade old fields in Massachusetts,</a:t>
            </a:r>
            <a:r>
              <a:rPr lang="en-US" baseline="0" dirty="0"/>
              <a:t> and nearby stonewalls signify former open fields that have converted to forest.  Invasive plants</a:t>
            </a:r>
            <a:r>
              <a:rPr lang="en-US" dirty="0"/>
              <a:t> also</a:t>
            </a:r>
            <a:r>
              <a:rPr lang="en-US" baseline="0" dirty="0"/>
              <a:t> tend to be strongly associated with past and current human disturbance.  </a:t>
            </a:r>
            <a:r>
              <a:rPr lang="en-US" dirty="0"/>
              <a:t>Can vbe related to both current distance to edge and fragmentation and also past land use</a:t>
            </a:r>
          </a:p>
          <a:p>
            <a:endParaRPr lang="en-US" dirty="0"/>
          </a:p>
          <a:p>
            <a:r>
              <a:rPr lang="en-US" dirty="0"/>
              <a:t>This is a graph showing the abundance of Japanese barberry on forest plots at Highstead overlaid on a historical 1930s map showing which forest plost used to be on open field; bigger circles denote more barberry and you can see the association of this exotic plant with where open field were located.</a:t>
            </a:r>
          </a:p>
          <a:p>
            <a:endParaRPr lang="en-US" dirty="0"/>
          </a:p>
        </p:txBody>
      </p:sp>
      <p:sp>
        <p:nvSpPr>
          <p:cNvPr id="4" name="Slide Number Placeholder 3"/>
          <p:cNvSpPr>
            <a:spLocks noGrp="1"/>
          </p:cNvSpPr>
          <p:nvPr>
            <p:ph type="sldNum" sz="quarter" idx="10"/>
          </p:nvPr>
        </p:nvSpPr>
        <p:spPr/>
        <p:txBody>
          <a:bodyPr/>
          <a:lstStyle/>
          <a:p>
            <a:fld id="{EEBFA6D1-7685-4F51-A3ED-0A6487FDC503}" type="slidenum">
              <a:rPr lang="en-US" smtClean="0"/>
              <a:pPr/>
              <a:t>17</a:t>
            </a:fld>
            <a:endParaRPr lang="en-US" dirty="0"/>
          </a:p>
        </p:txBody>
      </p:sp>
    </p:spTree>
    <p:extLst>
      <p:ext uri="{BB962C8B-B14F-4D97-AF65-F5344CB8AC3E}">
        <p14:creationId xmlns:p14="http://schemas.microsoft.com/office/powerpoint/2010/main" val="273198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disturbances will also be important to document including snapped and downed trees and branches which effect canopy cover</a:t>
            </a:r>
            <a:r>
              <a:rPr lang="en-US" baseline="0" dirty="0"/>
              <a:t> and light levels in the forest </a:t>
            </a:r>
            <a:r>
              <a:rPr lang="en-US" dirty="0"/>
              <a:t>and the</a:t>
            </a:r>
            <a:r>
              <a:rPr lang="en-US" baseline="0" dirty="0"/>
              <a:t> growth rates of remaining trees</a:t>
            </a:r>
            <a:r>
              <a:rPr lang="en-US" dirty="0"/>
              <a:t> that</a:t>
            </a:r>
            <a:r>
              <a:rPr lang="en-US" baseline="0" dirty="0"/>
              <a:t> either have more growing space or have lost some of their leaves and braches from the storm</a:t>
            </a:r>
            <a:r>
              <a:rPr lang="en-US" dirty="0"/>
              <a:t> </a:t>
            </a:r>
          </a:p>
          <a:p>
            <a:r>
              <a:rPr lang="en-US" dirty="0"/>
              <a:t>We will estimate % cover of large downed wood pieces on the forest floor as part of this</a:t>
            </a:r>
          </a:p>
          <a:p>
            <a:endParaRPr lang="en-US" dirty="0"/>
          </a:p>
        </p:txBody>
      </p:sp>
      <p:sp>
        <p:nvSpPr>
          <p:cNvPr id="4" name="Slide Number Placeholder 3"/>
          <p:cNvSpPr>
            <a:spLocks noGrp="1"/>
          </p:cNvSpPr>
          <p:nvPr>
            <p:ph type="sldNum" sz="quarter" idx="10"/>
          </p:nvPr>
        </p:nvSpPr>
        <p:spPr/>
        <p:txBody>
          <a:bodyPr/>
          <a:lstStyle/>
          <a:p>
            <a:fld id="{EEBFA6D1-7685-4F51-A3ED-0A6487FDC503}" type="slidenum">
              <a:rPr lang="en-US" smtClean="0"/>
              <a:pPr/>
              <a:t>18</a:t>
            </a:fld>
            <a:endParaRPr lang="en-US" dirty="0"/>
          </a:p>
        </p:txBody>
      </p:sp>
    </p:spTree>
    <p:extLst>
      <p:ext uri="{BB962C8B-B14F-4D97-AF65-F5344CB8AC3E}">
        <p14:creationId xmlns:p14="http://schemas.microsoft.com/office/powerpoint/2010/main" val="2516924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914400"/>
            <a:ext cx="4572000" cy="3429000"/>
          </a:xfrm>
        </p:spPr>
      </p:sp>
      <p:sp>
        <p:nvSpPr>
          <p:cNvPr id="3" name="Notes Placeholder 2"/>
          <p:cNvSpPr>
            <a:spLocks noGrp="1"/>
          </p:cNvSpPr>
          <p:nvPr>
            <p:ph type="body" idx="1"/>
          </p:nvPr>
        </p:nvSpPr>
        <p:spPr/>
        <p:txBody>
          <a:bodyPr/>
          <a:lstStyle/>
          <a:p>
            <a:r>
              <a:rPr lang="en-US" dirty="0"/>
              <a:t>With the exception of beaver activity, wildlife activity is often a subtle and overlooked part of a forest but can have significant effects on the structure and composition</a:t>
            </a:r>
            <a:r>
              <a:rPr lang="en-US" baseline="0" dirty="0"/>
              <a:t> of the forest</a:t>
            </a:r>
            <a:r>
              <a:rPr lang="en-US" dirty="0"/>
              <a:t>  and thus is important to document.  Moose and deer can reduce forest density and change forest composituion and can effect larger trees by antler rubbing and bark stripping,.  Bears often reshape the canopy of smaller beech trees that they spend a lot of time feeding on beech nuts.</a:t>
            </a:r>
            <a:r>
              <a:rPr lang="en-US" baseline="0" dirty="0"/>
              <a:t>  Woodpecker holes can weaken trees and often is a sign of forest pests.</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EEBFA6D1-7685-4F51-A3ED-0A6487FDC503}" type="slidenum">
              <a:rPr lang="en-US" smtClean="0"/>
              <a:pPr/>
              <a:t>19</a:t>
            </a:fld>
            <a:endParaRPr lang="en-US" dirty="0"/>
          </a:p>
        </p:txBody>
      </p:sp>
    </p:spTree>
    <p:extLst>
      <p:ext uri="{BB962C8B-B14F-4D97-AF65-F5344CB8AC3E}">
        <p14:creationId xmlns:p14="http://schemas.microsoft.com/office/powerpoint/2010/main" val="1260357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caan’t forget about invasive plants.  Although we will be documenting invasive trees in the actuall data collection, it will be important to document shrubs and herbs that occur in the plot.  Invasives of course can effect the diversity of native ecosystems</a:t>
            </a:r>
          </a:p>
        </p:txBody>
      </p:sp>
      <p:sp>
        <p:nvSpPr>
          <p:cNvPr id="4" name="Slide Number Placeholder 3"/>
          <p:cNvSpPr>
            <a:spLocks noGrp="1"/>
          </p:cNvSpPr>
          <p:nvPr>
            <p:ph type="sldNum" sz="quarter" idx="10"/>
          </p:nvPr>
        </p:nvSpPr>
        <p:spPr/>
        <p:txBody>
          <a:bodyPr/>
          <a:lstStyle/>
          <a:p>
            <a:fld id="{EEBFA6D1-7685-4F51-A3ED-0A6487FDC503}" type="slidenum">
              <a:rPr lang="en-US" smtClean="0"/>
              <a:pPr/>
              <a:t>20</a:t>
            </a:fld>
            <a:endParaRPr lang="en-US" dirty="0"/>
          </a:p>
        </p:txBody>
      </p:sp>
    </p:spTree>
    <p:extLst>
      <p:ext uri="{BB962C8B-B14F-4D97-AF65-F5344CB8AC3E}">
        <p14:creationId xmlns:p14="http://schemas.microsoft.com/office/powerpoint/2010/main" val="3059801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a:t>
            </a:r>
            <a:r>
              <a:rPr lang="en-US" baseline="30000" dirty="0"/>
              <a:t>nd</a:t>
            </a:r>
            <a:r>
              <a:rPr lang="en-US" dirty="0"/>
              <a:t> part of the data sheet is more straightforwrad; you will measure and record all trees at least 2.5 cm in diameter (which is 1.37 m in height) identify the species, and record whether it alive or dead and you will place a tree Id tag on the tree and record the tag number on the data sheet.  </a:t>
            </a:r>
          </a:p>
          <a:p>
            <a:endParaRPr lang="en-US" dirty="0"/>
          </a:p>
          <a:p>
            <a:r>
              <a:rPr lang="en-US" dirty="0"/>
              <a:t>Questions</a:t>
            </a:r>
          </a:p>
        </p:txBody>
      </p:sp>
      <p:sp>
        <p:nvSpPr>
          <p:cNvPr id="4" name="Slide Number Placeholder 3"/>
          <p:cNvSpPr>
            <a:spLocks noGrp="1"/>
          </p:cNvSpPr>
          <p:nvPr>
            <p:ph type="sldNum" sz="quarter" idx="10"/>
          </p:nvPr>
        </p:nvSpPr>
        <p:spPr/>
        <p:txBody>
          <a:bodyPr/>
          <a:lstStyle/>
          <a:p>
            <a:fld id="{EEBFA6D1-7685-4F51-A3ED-0A6487FDC503}" type="slidenum">
              <a:rPr lang="en-US" smtClean="0"/>
              <a:pPr/>
              <a:t>21</a:t>
            </a:fld>
            <a:endParaRPr lang="en-US" dirty="0"/>
          </a:p>
        </p:txBody>
      </p:sp>
    </p:spTree>
    <p:extLst>
      <p:ext uri="{BB962C8B-B14F-4D97-AF65-F5344CB8AC3E}">
        <p14:creationId xmlns:p14="http://schemas.microsoft.com/office/powerpoint/2010/main" val="1504311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work is always</a:t>
            </a:r>
            <a:r>
              <a:rPr lang="en-US" baseline="0" dirty="0"/>
              <a:t> messier than you would like, and inevitably you will come across trees to measure that are either growing in an unusual way or in an unusual location</a:t>
            </a:r>
            <a:endParaRPr lang="en-US" dirty="0"/>
          </a:p>
        </p:txBody>
      </p:sp>
      <p:sp>
        <p:nvSpPr>
          <p:cNvPr id="4" name="Slide Number Placeholder 3"/>
          <p:cNvSpPr>
            <a:spLocks noGrp="1"/>
          </p:cNvSpPr>
          <p:nvPr>
            <p:ph type="sldNum" sz="quarter" idx="10"/>
          </p:nvPr>
        </p:nvSpPr>
        <p:spPr/>
        <p:txBody>
          <a:bodyPr/>
          <a:lstStyle/>
          <a:p>
            <a:fld id="{EEBFA6D1-7685-4F51-A3ED-0A6487FDC503}" type="slidenum">
              <a:rPr lang="en-US" smtClean="0"/>
              <a:pPr/>
              <a:t>22</a:t>
            </a:fld>
            <a:endParaRPr lang="en-US" dirty="0"/>
          </a:p>
        </p:txBody>
      </p:sp>
    </p:spTree>
    <p:extLst>
      <p:ext uri="{BB962C8B-B14F-4D97-AF65-F5344CB8AC3E}">
        <p14:creationId xmlns:p14="http://schemas.microsoft.com/office/powerpoint/2010/main" val="411655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Forest history graph</a:t>
            </a:r>
          </a:p>
        </p:txBody>
      </p:sp>
      <p:sp>
        <p:nvSpPr>
          <p:cNvPr id="4" name="Slide Number Placeholder 3"/>
          <p:cNvSpPr>
            <a:spLocks noGrp="1"/>
          </p:cNvSpPr>
          <p:nvPr>
            <p:ph type="sldNum" sz="quarter" idx="10"/>
          </p:nvPr>
        </p:nvSpPr>
        <p:spPr/>
        <p:txBody>
          <a:bodyPr/>
          <a:lstStyle/>
          <a:p>
            <a:fld id="{EEBFA6D1-7685-4F51-A3ED-0A6487FDC503}" type="slidenum">
              <a:rPr lang="en-US" smtClean="0"/>
              <a:pPr/>
              <a:t>4</a:t>
            </a:fld>
            <a:endParaRPr lang="en-US" dirty="0"/>
          </a:p>
        </p:txBody>
      </p:sp>
    </p:spTree>
    <p:extLst>
      <p:ext uri="{BB962C8B-B14F-4D97-AF65-F5344CB8AC3E}">
        <p14:creationId xmlns:p14="http://schemas.microsoft.com/office/powerpoint/2010/main" val="156050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FA6D1-7685-4F51-A3ED-0A6487FDC503}" type="slidenum">
              <a:rPr lang="en-US" smtClean="0"/>
              <a:pPr/>
              <a:t>8</a:t>
            </a:fld>
            <a:endParaRPr lang="en-US" dirty="0"/>
          </a:p>
        </p:txBody>
      </p:sp>
    </p:spTree>
    <p:extLst>
      <p:ext uri="{BB962C8B-B14F-4D97-AF65-F5344CB8AC3E}">
        <p14:creationId xmlns:p14="http://schemas.microsoft.com/office/powerpoint/2010/main" val="192047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486400" cy="4114800"/>
          </a:xfrm>
        </p:spPr>
        <p:txBody>
          <a:bodyPr/>
          <a:lstStyle/>
          <a:p>
            <a:r>
              <a:rPr lang="en-US" dirty="0"/>
              <a:t>So here are the basics of what will you be doing in this project.  </a:t>
            </a:r>
          </a:p>
          <a:p>
            <a:pPr lvl="0"/>
            <a:r>
              <a:rPr lang="en-US" dirty="0"/>
              <a:t>You will set up a 10 x 10 m plot (that’s about 33 x 33 feet for those of you not inclined to think in metric) in the woods and permanently mark the 4 corners with PVC pipe.</a:t>
            </a:r>
          </a:p>
          <a:p>
            <a:pPr lvl="0"/>
            <a:r>
              <a:rPr lang="en-US" dirty="0"/>
              <a:t> </a:t>
            </a:r>
          </a:p>
          <a:p>
            <a:pPr lvl="0"/>
            <a:r>
              <a:rPr lang="en-US" dirty="0"/>
              <a:t>Record various observations about the physical location of the plot and any clues to past and current disturbance that you notice in the vicinity</a:t>
            </a:r>
          </a:p>
          <a:p>
            <a:pPr lvl="0"/>
            <a:endParaRPr lang="en-US" dirty="0"/>
          </a:p>
          <a:p>
            <a:pPr lvl="0"/>
            <a:r>
              <a:rPr lang="en-US" dirty="0"/>
              <a:t>Measure all trees and shrub stems that are at least 2.5 cm (1 inch ) in diameter.  For each </a:t>
            </a:r>
          </a:p>
          <a:p>
            <a:r>
              <a:rPr lang="en-US" dirty="0"/>
              <a:t>tree:…</a:t>
            </a:r>
          </a:p>
          <a:p>
            <a:r>
              <a:rPr lang="en-US" dirty="0"/>
              <a:t>And mark tree with a numbered tag and we’ll go over tagging trees in the field</a:t>
            </a:r>
          </a:p>
          <a:p>
            <a:r>
              <a:rPr lang="en-US" dirty="0"/>
              <a:t>This is an example of a tagged tree that you’ll want to try to avoid – the tag getting swallowed up by the widening tree.  </a:t>
            </a:r>
          </a:p>
        </p:txBody>
      </p:sp>
      <p:sp>
        <p:nvSpPr>
          <p:cNvPr id="4" name="Slide Number Placeholder 3"/>
          <p:cNvSpPr>
            <a:spLocks noGrp="1"/>
          </p:cNvSpPr>
          <p:nvPr>
            <p:ph type="sldNum" sz="quarter" idx="10"/>
          </p:nvPr>
        </p:nvSpPr>
        <p:spPr/>
        <p:txBody>
          <a:bodyPr/>
          <a:lstStyle/>
          <a:p>
            <a:fld id="{EEBFA6D1-7685-4F51-A3ED-0A6487FDC503}" type="slidenum">
              <a:rPr lang="en-US" smtClean="0"/>
              <a:pPr/>
              <a:t>9</a:t>
            </a:fld>
            <a:endParaRPr lang="en-US" dirty="0"/>
          </a:p>
        </p:txBody>
      </p:sp>
    </p:spTree>
    <p:extLst>
      <p:ext uri="{BB962C8B-B14F-4D97-AF65-F5344CB8AC3E}">
        <p14:creationId xmlns:p14="http://schemas.microsoft.com/office/powerpoint/2010/main" val="411271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one of the first question you might have is how you decide where to put the plot.  The answer depends on what forestland you have available to work in near your school and what you are interested in studying?</a:t>
            </a:r>
          </a:p>
          <a:p>
            <a:endParaRPr lang="en-US" dirty="0"/>
          </a:p>
          <a:p>
            <a:r>
              <a:rPr lang="en-US" dirty="0"/>
              <a:t>Generally some sort of comparison will provide you with a greater variety of data and your students to ask and answer more questions.    Such comparisons can take many forms and will depend on your personal interests etc.  </a:t>
            </a:r>
          </a:p>
          <a:p>
            <a:endParaRPr lang="en-US" dirty="0"/>
          </a:p>
          <a:p>
            <a:endParaRPr lang="en-US" dirty="0"/>
          </a:p>
          <a:p>
            <a:r>
              <a:rPr lang="en-US" dirty="0"/>
              <a:t>I would say select a plot that has at least 10 trees to measure so there is enough for your students to do</a:t>
            </a:r>
          </a:p>
          <a:p>
            <a:endParaRPr lang="en-US" dirty="0"/>
          </a:p>
        </p:txBody>
      </p:sp>
      <p:sp>
        <p:nvSpPr>
          <p:cNvPr id="4" name="Slide Number Placeholder 3"/>
          <p:cNvSpPr>
            <a:spLocks noGrp="1"/>
          </p:cNvSpPr>
          <p:nvPr>
            <p:ph type="sldNum" sz="quarter" idx="10"/>
          </p:nvPr>
        </p:nvSpPr>
        <p:spPr/>
        <p:txBody>
          <a:bodyPr/>
          <a:lstStyle/>
          <a:p>
            <a:fld id="{EEBFA6D1-7685-4F51-A3ED-0A6487FDC503}" type="slidenum">
              <a:rPr lang="en-US" smtClean="0"/>
              <a:pPr/>
              <a:t>11</a:t>
            </a:fld>
            <a:endParaRPr lang="en-US" dirty="0"/>
          </a:p>
        </p:txBody>
      </p:sp>
    </p:spTree>
    <p:extLst>
      <p:ext uri="{BB962C8B-B14F-4D97-AF65-F5344CB8AC3E}">
        <p14:creationId xmlns:p14="http://schemas.microsoft.com/office/powerpoint/2010/main" val="73424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you have selected your location, you can set up the plot by extending a tape 10 m along each side of a square until you return to where you started; you’ll want to check the diagonals and if</a:t>
            </a:r>
            <a:r>
              <a:rPr lang="en-US" baseline="0" dirty="0"/>
              <a:t> we remember some basic geometry and the Pythagorean theorem we s</a:t>
            </a:r>
            <a:endParaRPr lang="en-US" dirty="0"/>
          </a:p>
          <a:p>
            <a:endParaRPr lang="en-US" dirty="0"/>
          </a:p>
          <a:p>
            <a:r>
              <a:rPr lang="en-US" dirty="0"/>
              <a:t>You’ll want to use a compass to help you keep the sides 90 degree angles from each other by following cardinal directions along each edge.   It’s helpful to have a partner in the field can stand behind you with a compass and help you stay on course.  </a:t>
            </a:r>
          </a:p>
          <a:p>
            <a:endParaRPr lang="en-US" dirty="0"/>
          </a:p>
          <a:p>
            <a:r>
              <a:rPr lang="en-US" dirty="0"/>
              <a:t>Setting the plot up correctly takes some practice and getting used to the compass – it’s easy to get off course  so it may take a few tries to get right.  You’ll want to try to end up so that when you return to the starting pint with the tape you are as close to 40 mters as posiible – I would say that if you are within 10-20 cm that is OK (39.8-40.2)</a:t>
            </a:r>
          </a:p>
          <a:p>
            <a:endParaRPr lang="en-US" dirty="0"/>
          </a:p>
        </p:txBody>
      </p:sp>
      <p:sp>
        <p:nvSpPr>
          <p:cNvPr id="4" name="Slide Number Placeholder 3"/>
          <p:cNvSpPr>
            <a:spLocks noGrp="1"/>
          </p:cNvSpPr>
          <p:nvPr>
            <p:ph type="sldNum" sz="quarter" idx="10"/>
          </p:nvPr>
        </p:nvSpPr>
        <p:spPr/>
        <p:txBody>
          <a:bodyPr/>
          <a:lstStyle/>
          <a:p>
            <a:fld id="{EEBFA6D1-7685-4F51-A3ED-0A6487FDC503}" type="slidenum">
              <a:rPr lang="en-US" smtClean="0"/>
              <a:pPr/>
              <a:t>12</a:t>
            </a:fld>
            <a:endParaRPr lang="en-US" dirty="0"/>
          </a:p>
        </p:txBody>
      </p:sp>
    </p:spTree>
    <p:extLst>
      <p:ext uri="{BB962C8B-B14F-4D97-AF65-F5344CB8AC3E}">
        <p14:creationId xmlns:p14="http://schemas.microsoft.com/office/powerpoint/2010/main" val="411271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you have your plot selected and set up, you begin to fill out the data sheet the first section of the data sheet is a field site description which includes basic information about the plot name, the date, locations start time and end, which is helpful to know for future years</a:t>
            </a:r>
          </a:p>
          <a:p>
            <a:endParaRPr lang="en-US" dirty="0"/>
          </a:p>
          <a:p>
            <a:r>
              <a:rPr lang="en-US" dirty="0"/>
              <a:t>  Good directions to relocate the plot are essential particularly if you do not have a GPS unit to mark the plot with coordinates.  We just relocated some plots this summer after 6 years and it was more challenging than you might think even with GPS  Directions about where corners are located (next to big rock etc. are helpful)</a:t>
            </a:r>
          </a:p>
          <a:p>
            <a:endParaRPr lang="en-US" dirty="0"/>
          </a:p>
        </p:txBody>
      </p:sp>
      <p:sp>
        <p:nvSpPr>
          <p:cNvPr id="4" name="Slide Number Placeholder 3"/>
          <p:cNvSpPr>
            <a:spLocks noGrp="1"/>
          </p:cNvSpPr>
          <p:nvPr>
            <p:ph type="sldNum" sz="quarter" idx="10"/>
          </p:nvPr>
        </p:nvSpPr>
        <p:spPr/>
        <p:txBody>
          <a:bodyPr/>
          <a:lstStyle/>
          <a:p>
            <a:fld id="{EEBFA6D1-7685-4F51-A3ED-0A6487FDC503}" type="slidenum">
              <a:rPr lang="en-US" smtClean="0"/>
              <a:pPr/>
              <a:t>13</a:t>
            </a:fld>
            <a:endParaRPr lang="en-US" dirty="0"/>
          </a:p>
        </p:txBody>
      </p:sp>
    </p:spTree>
    <p:extLst>
      <p:ext uri="{BB962C8B-B14F-4D97-AF65-F5344CB8AC3E}">
        <p14:creationId xmlns:p14="http://schemas.microsoft.com/office/powerpoint/2010/main" val="99530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267200"/>
            <a:ext cx="5486400" cy="4114800"/>
          </a:xfrm>
        </p:spPr>
        <p:txBody>
          <a:bodyPr/>
          <a:lstStyle/>
          <a:p>
            <a:r>
              <a:rPr lang="en-US" dirty="0"/>
              <a:t>So the next step will be to fill in some basic information about the physical features of the plot that will help you and others interpret and understand the vegetation that you eventually record.  The physical features have a strong effect on the vegetation.</a:t>
            </a:r>
          </a:p>
          <a:p>
            <a:endParaRPr lang="en-US" dirty="0"/>
          </a:p>
          <a:p>
            <a:r>
              <a:rPr lang="en-US" dirty="0"/>
              <a:t>In most case, you will be given a series of choices and you will select the most appropriate choice .</a:t>
            </a:r>
          </a:p>
          <a:p>
            <a:endParaRPr lang="en-US" i="1" dirty="0"/>
          </a:p>
          <a:p>
            <a:r>
              <a:rPr lang="en-US" i="1" dirty="0"/>
              <a:t>Landscape position </a:t>
            </a:r>
            <a:r>
              <a:rPr lang="en-US" dirty="0"/>
              <a:t>is the setting of the plot location relative to the surrounding landscape and affects microclimate, moisture, and nutrient avaliability </a:t>
            </a:r>
          </a:p>
          <a:p>
            <a:endParaRPr lang="en-US" i="1" dirty="0"/>
          </a:p>
          <a:p>
            <a:r>
              <a:rPr lang="en-US" i="1" dirty="0"/>
              <a:t>Slope</a:t>
            </a:r>
            <a:r>
              <a:rPr lang="en-US" dirty="0"/>
              <a:t>: steepness of the incline of the plot which influences soil depth and amount of water drainage </a:t>
            </a:r>
            <a:endParaRPr lang="en-US" i="1" dirty="0"/>
          </a:p>
          <a:p>
            <a:endParaRPr lang="en-US" i="1" dirty="0"/>
          </a:p>
          <a:p>
            <a:r>
              <a:rPr lang="en-US" i="1" dirty="0"/>
              <a:t>Aspect</a:t>
            </a:r>
            <a:r>
              <a:rPr lang="en-US" dirty="0"/>
              <a:t> refers to the direction which the slope is facing (i.e. nw , se etc.) and has a strong effect on microclimate – southwest facing slopes are typically warmer and drier and north and east facing slopes are cooler and moister.</a:t>
            </a:r>
          </a:p>
          <a:p>
            <a:endParaRPr lang="en-US" dirty="0"/>
          </a:p>
          <a:p>
            <a:r>
              <a:rPr lang="en-US" i="1" dirty="0"/>
              <a:t>Water in Plot </a:t>
            </a:r>
            <a:r>
              <a:rPr lang="en-US" dirty="0"/>
              <a:t>is of course related to slope and landscape position as is the amount of exposed rock in the plot.</a:t>
            </a:r>
          </a:p>
          <a:p>
            <a:endParaRPr lang="en-US" dirty="0"/>
          </a:p>
        </p:txBody>
      </p:sp>
      <p:sp>
        <p:nvSpPr>
          <p:cNvPr id="4" name="Slide Number Placeholder 3"/>
          <p:cNvSpPr>
            <a:spLocks noGrp="1"/>
          </p:cNvSpPr>
          <p:nvPr>
            <p:ph type="sldNum" sz="quarter" idx="10"/>
          </p:nvPr>
        </p:nvSpPr>
        <p:spPr/>
        <p:txBody>
          <a:bodyPr/>
          <a:lstStyle/>
          <a:p>
            <a:fld id="{EEBFA6D1-7685-4F51-A3ED-0A6487FDC503}" type="slidenum">
              <a:rPr lang="en-US" smtClean="0"/>
              <a:pPr/>
              <a:t>14</a:t>
            </a:fld>
            <a:endParaRPr lang="en-US" dirty="0"/>
          </a:p>
        </p:txBody>
      </p:sp>
    </p:spTree>
    <p:extLst>
      <p:ext uri="{BB962C8B-B14F-4D97-AF65-F5344CB8AC3E}">
        <p14:creationId xmlns:p14="http://schemas.microsoft.com/office/powerpoint/2010/main" val="277415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Estimate of Canopy Cover gives you some indication of the amount</a:t>
            </a:r>
            <a:r>
              <a:rPr lang="en-US" baseline="0" dirty="0"/>
              <a:t> of canopy disturbance in your plot and how much light is reaching the forest understory which can influence the growth rates of the smaller </a:t>
            </a:r>
            <a:r>
              <a:rPr lang="en-US" dirty="0"/>
              <a:t>shade of</a:t>
            </a:r>
            <a:r>
              <a:rPr lang="en-US" baseline="0" dirty="0"/>
              <a:t> your forest plot</a:t>
            </a:r>
            <a:r>
              <a:rPr lang="en-US" dirty="0"/>
              <a:t> including whether one or more of the canopy trees has died or fallen and created a gap.  This</a:t>
            </a:r>
            <a:r>
              <a:rPr lang="en-US" baseline="0" dirty="0"/>
              <a:t> provides </a:t>
            </a:r>
            <a:r>
              <a:rPr lang="en-US" dirty="0"/>
              <a:t> insight into the smaller trees growing in the understory as some species are more shade tolerant than others and more apt to survive under low light understory species.</a:t>
            </a:r>
          </a:p>
          <a:p>
            <a:endParaRPr lang="en-US" dirty="0"/>
          </a:p>
          <a:p>
            <a:r>
              <a:rPr lang="en-US" dirty="0"/>
              <a:t>so estimates of canopy cover of the largest trees rather than the understory trees because a dead tree will not create a gap in the canopy unless its one of the big trees  </a:t>
            </a:r>
          </a:p>
          <a:p>
            <a:endParaRPr lang="en-US" dirty="0"/>
          </a:p>
          <a:p>
            <a:r>
              <a:rPr lang="en-US" dirty="0"/>
              <a:t>Here are some examples of what these different % categories look like from below </a:t>
            </a:r>
          </a:p>
          <a:p>
            <a:endParaRPr lang="en-US" dirty="0"/>
          </a:p>
          <a:p>
            <a:r>
              <a:rPr lang="en-US" dirty="0"/>
              <a:t>In general, an undisturbed forest canopy will fall into the 75-100% category, and some type of disturbance from tree fall or insect attack is neccesary to bump it down to one of these lower categories.  </a:t>
            </a:r>
          </a:p>
          <a:p>
            <a:endParaRPr lang="en-US" dirty="0"/>
          </a:p>
          <a:p>
            <a:r>
              <a:rPr lang="en-US" dirty="0"/>
              <a:t>Invariable you will find a canopy cover that is difficult to decide between the 50-75 and the above 75%</a:t>
            </a:r>
            <a:r>
              <a:rPr lang="en-US" baseline="0" dirty="0"/>
              <a:t> and you’ll have to make a judgement.  </a:t>
            </a:r>
            <a:r>
              <a:rPr lang="en-US" dirty="0"/>
              <a:t>In general I’ve found that canopy closure is greater than it looks in the field and so I would default on the higher end if you are unsure </a:t>
            </a:r>
          </a:p>
          <a:p>
            <a:endParaRPr lang="en-US" dirty="0"/>
          </a:p>
          <a:p>
            <a:r>
              <a:rPr lang="en-US" dirty="0"/>
              <a:t>– so we’ll go over this more in the field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EBFA6D1-7685-4F51-A3ED-0A6487FDC503}" type="slidenum">
              <a:rPr lang="en-US" smtClean="0"/>
              <a:pPr/>
              <a:t>15</a:t>
            </a:fld>
            <a:endParaRPr lang="en-US" dirty="0"/>
          </a:p>
        </p:txBody>
      </p:sp>
    </p:spTree>
    <p:extLst>
      <p:ext uri="{BB962C8B-B14F-4D97-AF65-F5344CB8AC3E}">
        <p14:creationId xmlns:p14="http://schemas.microsoft.com/office/powerpoint/2010/main" val="335833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A6BFEA-E237-4A58-A3D3-26317E53677E}" type="datetimeFigureOut">
              <a:rPr lang="en-US"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EAD0E-2389-41F8-91DD-E671E0D73ED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A6BFEA-E237-4A58-A3D3-26317E53677E}" type="datetimeFigureOut">
              <a:rPr lang="en-US"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EAD0E-2389-41F8-91DD-E671E0D73ED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A6BFEA-E237-4A58-A3D3-26317E53677E}" type="datetimeFigureOut">
              <a:rPr lang="en-US"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EAD0E-2389-41F8-91DD-E671E0D73ED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A6BFEA-E237-4A58-A3D3-26317E53677E}" type="datetimeFigureOut">
              <a:rPr lang="en-US"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EAD0E-2389-41F8-91DD-E671E0D73ED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A6BFEA-E237-4A58-A3D3-26317E53677E}" type="datetimeFigureOut">
              <a:rPr lang="en-US" smtClean="0"/>
              <a:pPr/>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FEAD0E-2389-41F8-91DD-E671E0D73ED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A6BFEA-E237-4A58-A3D3-26317E53677E}" type="datetimeFigureOut">
              <a:rPr lang="en-US" smtClean="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EAD0E-2389-41F8-91DD-E671E0D73E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A6BFEA-E237-4A58-A3D3-26317E53677E}" type="datetimeFigureOut">
              <a:rPr lang="en-US" smtClean="0"/>
              <a:pPr/>
              <a:t>9/11/2017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FEAD0E-2389-41F8-91DD-E671E0D73E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A6BFEA-E237-4A58-A3D3-26317E53677E}" type="datetimeFigureOut">
              <a:rPr lang="en-US" smtClean="0"/>
              <a:pPr/>
              <a:t>9/11/2017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FEAD0E-2389-41F8-91DD-E671E0D73E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6BFEA-E237-4A58-A3D3-26317E53677E}" type="datetimeFigureOut">
              <a:rPr lang="en-US" smtClean="0"/>
              <a:pPr/>
              <a:t>9/11/2017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FEAD0E-2389-41F8-91DD-E671E0D73ED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A6BFEA-E237-4A58-A3D3-26317E53677E}" type="datetimeFigureOut">
              <a:rPr lang="en-US" smtClean="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EAD0E-2389-41F8-91DD-E671E0D73ED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A6BFEA-E237-4A58-A3D3-26317E53677E}" type="datetimeFigureOut">
              <a:rPr lang="en-US" smtClean="0"/>
              <a:pPr/>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FEAD0E-2389-41F8-91DD-E671E0D73ED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6BFEA-E237-4A58-A3D3-26317E53677E}" type="datetimeFigureOut">
              <a:rPr lang="en-US" smtClean="0"/>
              <a:pPr/>
              <a:t>9/11/2017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EAD0E-2389-41F8-91DD-E671E0D73E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http://harvardforest.fas.harvard.edu/images/pisgah_measuring.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gif"/></Relationships>
</file>

<file path=ppt/slides/_rels/slide1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hyperlink" Target="http://www.google.com/url?sa=i&amp;source=images&amp;cd=&amp;cad=rja&amp;docid=ZbfnzfkHeAYCeM&amp;tbnid=_2wHE4_pGK9uOM:&amp;ved=0CAUQjRw&amp;url=http://www.backtree.com/emerald-ash-borer.php&amp;ei=o0EIUvyiA5er4APv-oDACA&amp;psig=AFQjCNGu73YTiuUj258lIrZrPvgvdLMnvw&amp;ust=1376359188162482" TargetMode="External"/><Relationship Id="rId3" Type="http://schemas.openxmlformats.org/officeDocument/2006/relationships/image" Target="../media/image38.jpeg"/><Relationship Id="rId7"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en.wikipedia.org/wiki/File:Lymantria_dispar_MHNT_Chenille.jpg" TargetMode="External"/><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google.com/url?sa=i&amp;rct=j&amp;q=&amp;esrc=s&amp;frm=1&amp;source=images&amp;cd=&amp;cad=rja&amp;docid=7peQqwkCbIMavM&amp;tbnid=Kr5eKBGBpBfAAM:&amp;ved=0CAUQjRw&amp;url=http://www.foresthistory.org/ASPNET/Publications/region/8/history/chap1.aspx&amp;ei=jOnyUZL1FcvB4APr0YEw&amp;bvm=bv.49784469,d.dmg&amp;psig=AFQjCNHsqd0D_3Skkrytu-I2M5t1TQDh2g&amp;ust=1374960393453831" TargetMode="External"/><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gFre5NZingZWM&amp;tbnid=XgGbybXp7LudmM:&amp;ved=0CAQQjB0&amp;url=http://woodlandstewardship.org/?page_id%3D1118&amp;ei=hEYIUs7rNPGj4APq2YCABA&amp;bvm=bv.50500085,d.eWU&amp;psig=AFQjCNHSvSu3CM66Hii_B8pdjpYDkaXNxg&amp;ust=137636019531805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gFre5NZingZWM&amp;tbnid=XgGbybXp7LudmM:&amp;ved=0CAUQjRw&amp;url=http://woodlandstewardship.org/?page_id%3D1118&amp;ei=k0UIUszgNZO54AOxwYGABg&amp;bvm=bv.50500085,d.eWU&amp;psig=AFQjCNHSvSu3CM66Hii_B8pdjpYDkaXNxg&amp;ust=137636019531805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gi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56" y="457200"/>
            <a:ext cx="8229600" cy="1143000"/>
          </a:xfrm>
        </p:spPr>
        <p:txBody>
          <a:bodyPr>
            <a:normAutofit fontScale="90000"/>
          </a:bodyPr>
          <a:lstStyle/>
          <a:p>
            <a:r>
              <a:rPr lang="en-US" sz="4900" dirty="0"/>
              <a:t>Our Changing Forests</a:t>
            </a:r>
            <a:r>
              <a:rPr lang="en-US" sz="3000" dirty="0"/>
              <a:t/>
            </a:r>
            <a:br>
              <a:rPr lang="en-US" sz="3000" dirty="0"/>
            </a:br>
            <a:r>
              <a:rPr lang="en-US" sz="2700" dirty="0"/>
              <a:t>Harvard Forest Schoolyard Project</a:t>
            </a:r>
            <a:br>
              <a:rPr lang="en-US" sz="2700" dirty="0"/>
            </a:br>
            <a:r>
              <a:rPr lang="en-US" sz="2700" dirty="0"/>
              <a:t>August 23, 2017</a:t>
            </a:r>
          </a:p>
        </p:txBody>
      </p:sp>
      <p:pic>
        <p:nvPicPr>
          <p:cNvPr id="1026" name="Picture 2" descr="http://micahmcmillan.files.wordpress.com/2008/09/joyce-kilmer-tre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20" y="1847193"/>
            <a:ext cx="8034473" cy="47785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wildlandsandwoodlands.org/sites/default/files/Figure10_large.jpg"/>
          <p:cNvPicPr>
            <a:picLocks noChangeAspect="1" noChangeArrowheads="1"/>
          </p:cNvPicPr>
          <p:nvPr/>
        </p:nvPicPr>
        <p:blipFill rotWithShape="1">
          <a:blip r:embed="rId4">
            <a:extLst>
              <a:ext uri="{28A0092B-C50C-407E-A947-70E740481C1C}">
                <a14:useLocalDpi xmlns:a14="http://schemas.microsoft.com/office/drawing/2010/main" val="0"/>
              </a:ext>
            </a:extLst>
          </a:blip>
          <a:srcRect t="23346"/>
          <a:stretch/>
        </p:blipFill>
        <p:spPr bwMode="auto">
          <a:xfrm>
            <a:off x="474907" y="4771370"/>
            <a:ext cx="3030293" cy="18543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417" y="1828800"/>
            <a:ext cx="1219200" cy="1259840"/>
          </a:xfrm>
          <a:prstGeom prst="rect">
            <a:avLst/>
          </a:prstGeom>
          <a:solidFill>
            <a:srgbClr val="008000"/>
          </a:solidFill>
        </p:spPr>
      </p:pic>
    </p:spTree>
    <p:extLst>
      <p:ext uri="{BB962C8B-B14F-4D97-AF65-F5344CB8AC3E}">
        <p14:creationId xmlns:p14="http://schemas.microsoft.com/office/powerpoint/2010/main" val="215789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Changing Forests Protocol</a:t>
            </a:r>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a:t>Return to each plot every 2-3 years and repeating tree measurements.</a:t>
            </a:r>
          </a:p>
          <a:p>
            <a:r>
              <a:rPr lang="en-US" sz="2400"/>
              <a:t>Comparing </a:t>
            </a:r>
            <a:r>
              <a:rPr lang="en-US" sz="2400" dirty="0"/>
              <a:t>initial measurements to subsequent measurements to determine change over time</a:t>
            </a:r>
          </a:p>
        </p:txBody>
      </p:sp>
      <p:pic>
        <p:nvPicPr>
          <p:cNvPr id="5123" name="Picture 3" descr="C:\Users\HSLaptop2\Downloads\Rplot02 (4).tif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399" y="3124200"/>
            <a:ext cx="3719621" cy="332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192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r>
              <a:rPr lang="en-US" sz="3300" dirty="0"/>
              <a:t/>
            </a:r>
            <a:br>
              <a:rPr lang="en-US" sz="3300" dirty="0"/>
            </a:br>
            <a:r>
              <a:rPr lang="en-US" sz="4900" dirty="0"/>
              <a:t>Where do you Put your Plot?</a:t>
            </a:r>
            <a:r>
              <a:rPr lang="en-US" sz="2200" dirty="0"/>
              <a:t/>
            </a:r>
            <a:br>
              <a:rPr lang="en-US" sz="2200" dirty="0"/>
            </a:br>
            <a:endParaRPr lang="en-US" sz="2200" dirty="0"/>
          </a:p>
        </p:txBody>
      </p:sp>
      <p:sp>
        <p:nvSpPr>
          <p:cNvPr id="3" name="Content Placeholder 2"/>
          <p:cNvSpPr>
            <a:spLocks noGrp="1"/>
          </p:cNvSpPr>
          <p:nvPr>
            <p:ph idx="1"/>
          </p:nvPr>
        </p:nvSpPr>
        <p:spPr>
          <a:xfrm>
            <a:off x="609600" y="685800"/>
            <a:ext cx="8229600" cy="5562600"/>
          </a:xfrm>
        </p:spPr>
        <p:txBody>
          <a:bodyPr>
            <a:normAutofit/>
          </a:bodyPr>
          <a:lstStyle/>
          <a:p>
            <a:endParaRPr lang="en-US" sz="5500" i="1" dirty="0"/>
          </a:p>
          <a:p>
            <a:pPr marL="0" indent="0">
              <a:buNone/>
            </a:pPr>
            <a:endParaRPr lang="en-US" sz="4500" b="1" i="1" dirty="0"/>
          </a:p>
          <a:p>
            <a:pPr marL="0" indent="0">
              <a:buNone/>
            </a:pPr>
            <a:endParaRPr lang="en-US" sz="8000" dirty="0"/>
          </a:p>
          <a:p>
            <a:pPr lvl="1"/>
            <a:endParaRPr lang="en-US" sz="7600" b="1" dirty="0"/>
          </a:p>
          <a:p>
            <a:pPr marL="0" indent="0">
              <a:buNone/>
            </a:pPr>
            <a:endParaRPr lang="en-US" sz="8000" dirty="0"/>
          </a:p>
          <a:p>
            <a:endParaRPr lang="en-US" dirty="0"/>
          </a:p>
          <a:p>
            <a:endParaRPr lang="en-US" dirty="0"/>
          </a:p>
          <a:p>
            <a:endParaRPr lang="en-US" dirty="0"/>
          </a:p>
        </p:txBody>
      </p:sp>
      <p:sp>
        <p:nvSpPr>
          <p:cNvPr id="4" name="TextBox 3"/>
          <p:cNvSpPr txBox="1"/>
          <p:nvPr/>
        </p:nvSpPr>
        <p:spPr>
          <a:xfrm>
            <a:off x="1066800" y="1210269"/>
            <a:ext cx="7391400" cy="4401205"/>
          </a:xfrm>
          <a:prstGeom prst="rect">
            <a:avLst/>
          </a:prstGeom>
          <a:noFill/>
        </p:spPr>
        <p:txBody>
          <a:bodyPr wrap="square" rtlCol="0">
            <a:spAutoFit/>
          </a:bodyPr>
          <a:lstStyle/>
          <a:p>
            <a:endParaRPr lang="en-US" sz="2000" b="1" dirty="0"/>
          </a:p>
          <a:p>
            <a:pPr marL="285750" indent="-285750">
              <a:buFont typeface="Arial" panose="020B0604020202020204" pitchFamily="34" charset="0"/>
              <a:buChar char="•"/>
            </a:pPr>
            <a:r>
              <a:rPr lang="en-US" sz="2000" b="1" dirty="0"/>
              <a:t>What forest do you have available near your school?</a:t>
            </a:r>
          </a:p>
          <a:p>
            <a:pPr marL="285750" indent="-285750">
              <a:buFont typeface="Arial" panose="020B0604020202020204" pitchFamily="34" charset="0"/>
              <a:buChar char="•"/>
            </a:pPr>
            <a:r>
              <a:rPr lang="en-US" sz="2000" b="1" dirty="0"/>
              <a:t>What type of forest do you want to study? (old, young, hemlock, oak etc.</a:t>
            </a:r>
          </a:p>
          <a:p>
            <a:endParaRPr lang="en-US" sz="2000" b="1" dirty="0"/>
          </a:p>
          <a:p>
            <a:r>
              <a:rPr lang="en-US" sz="2000" b="1" dirty="0"/>
              <a:t>Hints:</a:t>
            </a:r>
          </a:p>
          <a:p>
            <a:pPr marL="285750" indent="-285750">
              <a:buFont typeface="Arial" panose="020B0604020202020204" pitchFamily="34" charset="0"/>
              <a:buChar char="•"/>
            </a:pPr>
            <a:r>
              <a:rPr lang="en-US" sz="2000" b="1" dirty="0"/>
              <a:t>At least 8-10 trees in the plot</a:t>
            </a:r>
          </a:p>
          <a:p>
            <a:pPr marL="285750" indent="-285750">
              <a:buFont typeface="Arial" panose="020B0604020202020204" pitchFamily="34" charset="0"/>
              <a:buChar char="•"/>
            </a:pPr>
            <a:r>
              <a:rPr lang="en-US" sz="2000" b="1" dirty="0"/>
              <a:t>Not too conspicuous </a:t>
            </a:r>
          </a:p>
          <a:p>
            <a:endParaRPr lang="en-US" sz="2000" b="1" dirty="0"/>
          </a:p>
          <a:p>
            <a:pPr marL="285750" indent="-285750">
              <a:buFont typeface="Arial" panose="020B0604020202020204" pitchFamily="34" charset="0"/>
              <a:buChar char="•"/>
            </a:pPr>
            <a:r>
              <a:rPr lang="en-US" sz="2000" b="1" u="sng" dirty="0"/>
              <a:t>Basic Monitoring (schoolyard)</a:t>
            </a:r>
            <a:r>
              <a:rPr lang="en-US" sz="2000" b="1" dirty="0"/>
              <a:t>: examines what is changing in the plot, but does not address why changes are occurring)</a:t>
            </a:r>
          </a:p>
          <a:p>
            <a:endParaRPr lang="en-US" sz="2000" b="1" dirty="0"/>
          </a:p>
          <a:p>
            <a:pPr marL="285750" indent="-285750">
              <a:buFont typeface="Arial" panose="020B0604020202020204" pitchFamily="34" charset="0"/>
              <a:buChar char="•"/>
            </a:pPr>
            <a:r>
              <a:rPr lang="en-US" sz="2000" b="1" u="sng" dirty="0"/>
              <a:t>Comparative or Question Driven Monitoring</a:t>
            </a:r>
            <a:r>
              <a:rPr lang="en-US" sz="2000" b="1" dirty="0"/>
              <a:t> (advanced): how is a particular disturbance changing the forest</a:t>
            </a:r>
            <a:endParaRPr lang="en-US" sz="2000" dirty="0"/>
          </a:p>
        </p:txBody>
      </p:sp>
    </p:spTree>
    <p:extLst>
      <p:ext uri="{BB962C8B-B14F-4D97-AF65-F5344CB8AC3E}">
        <p14:creationId xmlns:p14="http://schemas.microsoft.com/office/powerpoint/2010/main" val="194152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090" y="1235123"/>
            <a:ext cx="3124200" cy="30480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846593" y="4566760"/>
            <a:ext cx="1125949" cy="369332"/>
          </a:xfrm>
          <a:prstGeom prst="rect">
            <a:avLst/>
          </a:prstGeom>
          <a:noFill/>
        </p:spPr>
        <p:txBody>
          <a:bodyPr wrap="none" rtlCol="0">
            <a:spAutoFit/>
          </a:bodyPr>
          <a:lstStyle/>
          <a:p>
            <a:r>
              <a:rPr lang="en-US" dirty="0"/>
              <a:t>10 meters</a:t>
            </a:r>
          </a:p>
        </p:txBody>
      </p:sp>
      <p:sp>
        <p:nvSpPr>
          <p:cNvPr id="8" name="TextBox 7"/>
          <p:cNvSpPr txBox="1"/>
          <p:nvPr/>
        </p:nvSpPr>
        <p:spPr>
          <a:xfrm rot="16200000">
            <a:off x="-378307" y="2528959"/>
            <a:ext cx="1125949" cy="369332"/>
          </a:xfrm>
          <a:prstGeom prst="rect">
            <a:avLst/>
          </a:prstGeom>
          <a:noFill/>
        </p:spPr>
        <p:txBody>
          <a:bodyPr wrap="none" rtlCol="0">
            <a:spAutoFit/>
          </a:bodyPr>
          <a:lstStyle/>
          <a:p>
            <a:r>
              <a:rPr lang="en-US" dirty="0"/>
              <a:t>10 meters</a:t>
            </a:r>
          </a:p>
        </p:txBody>
      </p:sp>
      <p:sp>
        <p:nvSpPr>
          <p:cNvPr id="11" name="Title 1"/>
          <p:cNvSpPr>
            <a:spLocks noGrp="1"/>
          </p:cNvSpPr>
          <p:nvPr>
            <p:ph type="title"/>
          </p:nvPr>
        </p:nvSpPr>
        <p:spPr>
          <a:xfrm>
            <a:off x="609600" y="-48025"/>
            <a:ext cx="8229600" cy="1143000"/>
          </a:xfrm>
        </p:spPr>
        <p:txBody>
          <a:bodyPr>
            <a:normAutofit/>
          </a:bodyPr>
          <a:lstStyle/>
          <a:p>
            <a:r>
              <a:rPr lang="en-US" dirty="0"/>
              <a:t>Laying out the Plot</a:t>
            </a:r>
          </a:p>
        </p:txBody>
      </p:sp>
      <p:pic>
        <p:nvPicPr>
          <p:cNvPr id="12" name="Content Placeholder 3" descr="Description: Measuring on Site"/>
          <p:cNvPicPr>
            <a:picLocks/>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267200" y="1524000"/>
            <a:ext cx="3505200" cy="2772825"/>
          </a:xfrm>
          <a:prstGeom prst="rect">
            <a:avLst/>
          </a:prstGeom>
          <a:noFill/>
          <a:ln>
            <a:noFill/>
          </a:ln>
        </p:spPr>
      </p:pic>
      <p:sp>
        <p:nvSpPr>
          <p:cNvPr id="3" name="Oval 2"/>
          <p:cNvSpPr/>
          <p:nvPr/>
        </p:nvSpPr>
        <p:spPr>
          <a:xfrm>
            <a:off x="533400" y="4243872"/>
            <a:ext cx="152400" cy="15538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Oval 12"/>
          <p:cNvSpPr/>
          <p:nvPr/>
        </p:nvSpPr>
        <p:spPr>
          <a:xfrm>
            <a:off x="512890" y="1157429"/>
            <a:ext cx="152400" cy="15538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 name="Oval 13"/>
          <p:cNvSpPr/>
          <p:nvPr/>
        </p:nvSpPr>
        <p:spPr>
          <a:xfrm>
            <a:off x="3637090" y="4234708"/>
            <a:ext cx="152400" cy="15538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Oval 14"/>
          <p:cNvSpPr/>
          <p:nvPr/>
        </p:nvSpPr>
        <p:spPr>
          <a:xfrm>
            <a:off x="3662111" y="1162400"/>
            <a:ext cx="152400" cy="15538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TextBox 4"/>
          <p:cNvSpPr txBox="1"/>
          <p:nvPr/>
        </p:nvSpPr>
        <p:spPr>
          <a:xfrm>
            <a:off x="199654" y="1335712"/>
            <a:ext cx="333746" cy="369332"/>
          </a:xfrm>
          <a:prstGeom prst="rect">
            <a:avLst/>
          </a:prstGeom>
          <a:noFill/>
        </p:spPr>
        <p:txBody>
          <a:bodyPr wrap="none" rtlCol="0">
            <a:spAutoFit/>
          </a:bodyPr>
          <a:lstStyle/>
          <a:p>
            <a:r>
              <a:rPr lang="en-US" dirty="0"/>
              <a:t>N</a:t>
            </a:r>
          </a:p>
        </p:txBody>
      </p:sp>
      <p:sp>
        <p:nvSpPr>
          <p:cNvPr id="6" name="TextBox 5"/>
          <p:cNvSpPr txBox="1"/>
          <p:nvPr/>
        </p:nvSpPr>
        <p:spPr>
          <a:xfrm>
            <a:off x="3272210" y="865790"/>
            <a:ext cx="296876" cy="369332"/>
          </a:xfrm>
          <a:prstGeom prst="rect">
            <a:avLst/>
          </a:prstGeom>
          <a:noFill/>
        </p:spPr>
        <p:txBody>
          <a:bodyPr wrap="none" rtlCol="0">
            <a:spAutoFit/>
          </a:bodyPr>
          <a:lstStyle/>
          <a:p>
            <a:r>
              <a:rPr lang="en-US" dirty="0"/>
              <a:t>E</a:t>
            </a:r>
          </a:p>
        </p:txBody>
      </p:sp>
      <p:cxnSp>
        <p:nvCxnSpPr>
          <p:cNvPr id="18" name="Straight Arrow Connector 17"/>
          <p:cNvCxnSpPr/>
          <p:nvPr/>
        </p:nvCxnSpPr>
        <p:spPr>
          <a:xfrm flipV="1">
            <a:off x="395336" y="1881712"/>
            <a:ext cx="0" cy="2057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1123678" y="1066800"/>
            <a:ext cx="188449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3882515" y="1524000"/>
            <a:ext cx="0" cy="224891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779627" y="3874540"/>
            <a:ext cx="290464" cy="369332"/>
          </a:xfrm>
          <a:prstGeom prst="rect">
            <a:avLst/>
          </a:prstGeom>
          <a:noFill/>
        </p:spPr>
        <p:txBody>
          <a:bodyPr wrap="none" rtlCol="0">
            <a:spAutoFit/>
          </a:bodyPr>
          <a:lstStyle/>
          <a:p>
            <a:r>
              <a:rPr lang="en-US" dirty="0"/>
              <a:t>S</a:t>
            </a:r>
          </a:p>
        </p:txBody>
      </p:sp>
      <p:cxnSp>
        <p:nvCxnSpPr>
          <p:cNvPr id="26" name="Straight Arrow Connector 25"/>
          <p:cNvCxnSpPr/>
          <p:nvPr/>
        </p:nvCxnSpPr>
        <p:spPr>
          <a:xfrm flipH="1">
            <a:off x="1199351" y="4461303"/>
            <a:ext cx="212832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699654" y="4276637"/>
            <a:ext cx="389850" cy="369332"/>
          </a:xfrm>
          <a:prstGeom prst="rect">
            <a:avLst/>
          </a:prstGeom>
          <a:noFill/>
        </p:spPr>
        <p:txBody>
          <a:bodyPr wrap="none" rtlCol="0">
            <a:spAutoFit/>
          </a:bodyPr>
          <a:lstStyle/>
          <a:p>
            <a:r>
              <a:rPr lang="en-US" dirty="0"/>
              <a:t>W</a:t>
            </a:r>
          </a:p>
        </p:txBody>
      </p:sp>
      <p:cxnSp>
        <p:nvCxnSpPr>
          <p:cNvPr id="9" name="Straight Arrow Connector 8"/>
          <p:cNvCxnSpPr/>
          <p:nvPr/>
        </p:nvCxnSpPr>
        <p:spPr>
          <a:xfrm flipH="1">
            <a:off x="894579" y="1520378"/>
            <a:ext cx="2526069" cy="2538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8866916">
            <a:off x="1571551" y="2391801"/>
            <a:ext cx="830677" cy="369332"/>
          </a:xfrm>
          <a:prstGeom prst="rect">
            <a:avLst/>
          </a:prstGeom>
          <a:noFill/>
        </p:spPr>
        <p:txBody>
          <a:bodyPr wrap="none" rtlCol="0">
            <a:spAutoFit/>
          </a:bodyPr>
          <a:lstStyle/>
          <a:p>
            <a:r>
              <a:rPr lang="en-US" dirty="0"/>
              <a:t>14.2 m</a:t>
            </a:r>
          </a:p>
        </p:txBody>
      </p:sp>
      <p:sp>
        <p:nvSpPr>
          <p:cNvPr id="2" name="TextBox 1"/>
          <p:cNvSpPr txBox="1"/>
          <p:nvPr/>
        </p:nvSpPr>
        <p:spPr>
          <a:xfrm>
            <a:off x="699654" y="5562600"/>
            <a:ext cx="8323112" cy="923330"/>
          </a:xfrm>
          <a:prstGeom prst="rect">
            <a:avLst/>
          </a:prstGeom>
          <a:noFill/>
        </p:spPr>
        <p:txBody>
          <a:bodyPr wrap="none" rtlCol="0">
            <a:spAutoFit/>
          </a:bodyPr>
          <a:lstStyle/>
          <a:p>
            <a:r>
              <a:rPr lang="en-US" u="sng" dirty="0"/>
              <a:t>Hint</a:t>
            </a:r>
            <a:r>
              <a:rPr lang="en-US" dirty="0"/>
              <a:t>: set up two sides of the square and then check the diagonal (14.2meters).  </a:t>
            </a:r>
          </a:p>
          <a:p>
            <a:r>
              <a:rPr lang="en-US" dirty="0"/>
              <a:t>Find where 14.2 meters meets up with 10 meters in corner.  Repeat with diagonal for </a:t>
            </a:r>
          </a:p>
          <a:p>
            <a:r>
              <a:rPr lang="en-US" dirty="0"/>
              <a:t>other two sides.  </a:t>
            </a:r>
          </a:p>
        </p:txBody>
      </p:sp>
    </p:spTree>
    <p:extLst>
      <p:ext uri="{BB962C8B-B14F-4D97-AF65-F5344CB8AC3E}">
        <p14:creationId xmlns:p14="http://schemas.microsoft.com/office/powerpoint/2010/main" val="265558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7020"/>
            <a:ext cx="8229600" cy="1143000"/>
          </a:xfrm>
        </p:spPr>
        <p:txBody>
          <a:bodyPr>
            <a:normAutofit/>
          </a:bodyPr>
          <a:lstStyle/>
          <a:p>
            <a:r>
              <a:rPr lang="en-US" dirty="0"/>
              <a:t>Data Sheet-Field Site Description</a:t>
            </a:r>
          </a:p>
        </p:txBody>
      </p:sp>
      <p:sp>
        <p:nvSpPr>
          <p:cNvPr id="3" name="Content Placeholder 2"/>
          <p:cNvSpPr>
            <a:spLocks noGrp="1"/>
          </p:cNvSpPr>
          <p:nvPr>
            <p:ph idx="1"/>
          </p:nvPr>
        </p:nvSpPr>
        <p:spPr>
          <a:xfrm>
            <a:off x="228600" y="990600"/>
            <a:ext cx="8229600" cy="5486400"/>
          </a:xfrm>
        </p:spPr>
        <p:txBody>
          <a:bodyPr>
            <a:normAutofit fontScale="25000" lnSpcReduction="20000"/>
          </a:bodyPr>
          <a:lstStyle/>
          <a:p>
            <a:endParaRPr lang="en-US" sz="4800" dirty="0"/>
          </a:p>
          <a:p>
            <a:pPr marL="0" indent="0">
              <a:buNone/>
            </a:pPr>
            <a:endParaRPr lang="en-US" sz="8000" dirty="0"/>
          </a:p>
          <a:p>
            <a:pPr marL="0" indent="0">
              <a:buNone/>
            </a:pPr>
            <a:r>
              <a:rPr lang="ru-RU" sz="8000" b="1" dirty="0"/>
              <a:t>Harvard Forest Schoolyard Ecology</a:t>
            </a:r>
            <a:endParaRPr lang="en-US" sz="8000" dirty="0"/>
          </a:p>
          <a:p>
            <a:pPr marL="0" indent="0">
              <a:buNone/>
            </a:pPr>
            <a:r>
              <a:rPr lang="ru-RU" sz="8000" b="1" dirty="0"/>
              <a:t>Our Changing Forests</a:t>
            </a:r>
            <a:endParaRPr lang="en-US" sz="8000" dirty="0"/>
          </a:p>
          <a:p>
            <a:pPr marL="0" indent="0">
              <a:buNone/>
            </a:pPr>
            <a:r>
              <a:rPr lang="en-US" sz="8000" b="1" dirty="0"/>
              <a:t> </a:t>
            </a:r>
            <a:endParaRPr lang="en-US" sz="8000" dirty="0"/>
          </a:p>
          <a:p>
            <a:pPr marL="0" indent="0">
              <a:buNone/>
            </a:pPr>
            <a:r>
              <a:rPr lang="ru-RU" sz="8000" b="1" dirty="0"/>
              <a:t>Field </a:t>
            </a:r>
            <a:r>
              <a:rPr lang="en-US" sz="8000" b="1" dirty="0"/>
              <a:t>Site Description</a:t>
            </a:r>
            <a:r>
              <a:rPr lang="ru-RU" sz="8000" b="1" dirty="0"/>
              <a:t> Sheet</a:t>
            </a:r>
            <a:endParaRPr lang="en-US" sz="8000" dirty="0"/>
          </a:p>
          <a:p>
            <a:pPr marL="0" indent="0">
              <a:buNone/>
            </a:pPr>
            <a:endParaRPr lang="en-US" sz="8000" dirty="0"/>
          </a:p>
          <a:p>
            <a:pPr marL="0" indent="0">
              <a:buNone/>
            </a:pPr>
            <a:r>
              <a:rPr lang="en-US" sz="8000" dirty="0"/>
              <a:t>School Name: ____________________</a:t>
            </a:r>
            <a:r>
              <a:rPr lang="ru-RU" sz="8000" dirty="0"/>
              <a:t>Date (month, day, year):______</a:t>
            </a:r>
            <a:r>
              <a:rPr lang="en-US" sz="8000" dirty="0"/>
              <a:t> ____</a:t>
            </a:r>
          </a:p>
          <a:p>
            <a:pPr marL="0" indent="0">
              <a:buNone/>
            </a:pPr>
            <a:r>
              <a:rPr lang="en-US" sz="8000" dirty="0"/>
              <a:t>Teacher Name: ______________________________________________</a:t>
            </a:r>
          </a:p>
          <a:p>
            <a:pPr marL="0" indent="0">
              <a:buNone/>
            </a:pPr>
            <a:r>
              <a:rPr lang="ru-RU" sz="8000" dirty="0"/>
              <a:t>Plot</a:t>
            </a:r>
            <a:r>
              <a:rPr lang="en-US" sz="8000" dirty="0"/>
              <a:t> Number</a:t>
            </a:r>
            <a:r>
              <a:rPr lang="ru-RU" sz="8000" dirty="0"/>
              <a:t>_______</a:t>
            </a:r>
            <a:r>
              <a:rPr lang="ru-RU" sz="8000" u="sng" dirty="0"/>
              <a:t>                </a:t>
            </a:r>
            <a:r>
              <a:rPr lang="en-US" sz="8000" u="sng" dirty="0"/>
              <a:t>__________</a:t>
            </a:r>
            <a:r>
              <a:rPr lang="ru-RU" sz="8000" dirty="0"/>
              <a:t>			  </a:t>
            </a:r>
            <a:r>
              <a:rPr lang="ru-RU" sz="8000" u="sng" dirty="0"/>
              <a:t> </a:t>
            </a:r>
            <a:endParaRPr lang="en-US" sz="8000" dirty="0"/>
          </a:p>
          <a:p>
            <a:pPr marL="0" indent="0">
              <a:buNone/>
            </a:pPr>
            <a:r>
              <a:rPr lang="en-US" sz="8000" dirty="0"/>
              <a:t>Survey Number</a:t>
            </a:r>
            <a:r>
              <a:rPr lang="en-US" sz="8000" u="sng" dirty="0"/>
              <a:t>___________________ </a:t>
            </a:r>
            <a:endParaRPr lang="en-US" sz="8000" dirty="0"/>
          </a:p>
          <a:p>
            <a:pPr marL="0" indent="0">
              <a:buNone/>
            </a:pPr>
            <a:r>
              <a:rPr lang="ru-RU" sz="8000" dirty="0"/>
              <a:t>Time </a:t>
            </a:r>
            <a:r>
              <a:rPr lang="en-US" sz="8000" dirty="0"/>
              <a:t>S</a:t>
            </a:r>
            <a:r>
              <a:rPr lang="ru-RU" sz="8000" dirty="0"/>
              <a:t>tart:</a:t>
            </a:r>
            <a:r>
              <a:rPr lang="ru-RU" sz="8000" u="sng" dirty="0"/>
              <a:t>			</a:t>
            </a:r>
            <a:r>
              <a:rPr lang="ru-RU" sz="8000" dirty="0"/>
              <a:t>Time End</a:t>
            </a:r>
            <a:r>
              <a:rPr lang="ru-RU" sz="8000" u="sng" dirty="0"/>
              <a:t>			</a:t>
            </a:r>
            <a:endParaRPr lang="en-US" sz="8000" dirty="0"/>
          </a:p>
          <a:p>
            <a:pPr marL="0" indent="0">
              <a:buNone/>
            </a:pPr>
            <a:r>
              <a:rPr lang="ru-RU" sz="8000" dirty="0"/>
              <a:t>Plot Location: </a:t>
            </a:r>
            <a:r>
              <a:rPr lang="ru-RU" sz="8000" i="1" dirty="0"/>
              <a:t>County</a:t>
            </a:r>
            <a:r>
              <a:rPr lang="ru-RU" sz="8000" dirty="0"/>
              <a:t>___________   </a:t>
            </a:r>
            <a:r>
              <a:rPr lang="ru-RU" sz="8000" i="1" dirty="0"/>
              <a:t>State</a:t>
            </a:r>
            <a:r>
              <a:rPr lang="ru-RU" sz="8000" dirty="0"/>
              <a:t>_____</a:t>
            </a:r>
            <a:r>
              <a:rPr lang="en-US" sz="8000" dirty="0"/>
              <a:t>_ Town_____________</a:t>
            </a:r>
          </a:p>
          <a:p>
            <a:pPr marL="0" indent="0">
              <a:buNone/>
            </a:pPr>
            <a:r>
              <a:rPr lang="en-US" sz="8000" dirty="0"/>
              <a:t>GPS</a:t>
            </a:r>
            <a:r>
              <a:rPr lang="ru-RU" sz="8000" dirty="0"/>
              <a:t>  </a:t>
            </a:r>
            <a:r>
              <a:rPr lang="en-US" sz="8000" i="1" dirty="0"/>
              <a:t>C</a:t>
            </a:r>
            <a:r>
              <a:rPr lang="ru-RU" sz="8000" i="1" dirty="0"/>
              <a:t>oordinates</a:t>
            </a:r>
            <a:r>
              <a:rPr lang="ru-RU" sz="8000" b="1" dirty="0"/>
              <a:t>: </a:t>
            </a:r>
            <a:r>
              <a:rPr lang="ru-RU" sz="8000" dirty="0"/>
              <a:t>La</a:t>
            </a:r>
            <a:r>
              <a:rPr lang="en-US" sz="8000" dirty="0"/>
              <a:t>t____________</a:t>
            </a:r>
            <a:r>
              <a:rPr lang="ru-RU" sz="8000" dirty="0"/>
              <a:t>        Lon</a:t>
            </a:r>
            <a:r>
              <a:rPr lang="en-US" sz="8000" dirty="0"/>
              <a:t>g _____________  </a:t>
            </a:r>
            <a:r>
              <a:rPr lang="ru-RU" sz="8000" b="1" dirty="0"/>
              <a:t>  	</a:t>
            </a:r>
            <a:endParaRPr lang="en-US" sz="8000" dirty="0"/>
          </a:p>
          <a:p>
            <a:pPr marL="0" indent="0">
              <a:buNone/>
            </a:pPr>
            <a:endParaRPr lang="en-US" sz="8000" i="1" dirty="0"/>
          </a:p>
          <a:p>
            <a:pPr marL="0" indent="0">
              <a:buNone/>
            </a:pPr>
            <a:r>
              <a:rPr lang="ru-RU" sz="8000" i="1" dirty="0"/>
              <a:t>Additional Directions Pl</a:t>
            </a:r>
            <a:r>
              <a:rPr lang="en-US" sz="8000" i="1" dirty="0"/>
              <a:t>ot:</a:t>
            </a:r>
            <a:r>
              <a:rPr lang="en-US" sz="8000" dirty="0"/>
              <a:t>_____________________________________</a:t>
            </a:r>
          </a:p>
          <a:p>
            <a:endParaRPr lang="en-US" sz="7200" dirty="0"/>
          </a:p>
          <a:p>
            <a:endParaRPr lang="en-US" sz="48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a:p>
            <a:endParaRPr lang="en-US" sz="7200" dirty="0"/>
          </a:p>
        </p:txBody>
      </p:sp>
      <p:pic>
        <p:nvPicPr>
          <p:cNvPr id="4" name="Picture 2" desc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36561"/>
            <a:ext cx="1219200" cy="1259840"/>
          </a:xfrm>
          <a:prstGeom prst="rect">
            <a:avLst/>
          </a:prstGeom>
          <a:solidFill>
            <a:srgbClr val="008000"/>
          </a:solidFill>
        </p:spPr>
      </p:pic>
    </p:spTree>
    <p:extLst>
      <p:ext uri="{BB962C8B-B14F-4D97-AF65-F5344CB8AC3E}">
        <p14:creationId xmlns:p14="http://schemas.microsoft.com/office/powerpoint/2010/main" val="198448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8678"/>
            <a:ext cx="8491538" cy="6096000"/>
          </a:xfrm>
        </p:spPr>
        <p:txBody>
          <a:bodyPr>
            <a:noAutofit/>
          </a:bodyPr>
          <a:lstStyle/>
          <a:p>
            <a:pPr marL="0" indent="0" algn="ctr">
              <a:buNone/>
            </a:pPr>
            <a:r>
              <a:rPr lang="en-US" sz="4400" dirty="0"/>
              <a:t>Data Sheet-Field Site Description</a:t>
            </a:r>
            <a:endParaRPr lang="en-US" sz="4400" b="1" dirty="0"/>
          </a:p>
          <a:p>
            <a:pPr marL="0" indent="0">
              <a:buNone/>
            </a:pPr>
            <a:r>
              <a:rPr lang="ru-RU" sz="2000" b="1" dirty="0"/>
              <a:t>Topography/Physical Features</a:t>
            </a:r>
            <a:r>
              <a:rPr lang="ru-RU" sz="1800" b="1" dirty="0"/>
              <a:t>:  </a:t>
            </a:r>
            <a:r>
              <a:rPr lang="en-US" sz="1800" i="1" dirty="0"/>
              <a:t> </a:t>
            </a:r>
            <a:endParaRPr lang="en-US" sz="1800" dirty="0"/>
          </a:p>
          <a:p>
            <a:pPr marL="0" lvl="0" indent="0">
              <a:buNone/>
            </a:pPr>
            <a:endParaRPr lang="en-US" sz="1800" b="1" i="1" dirty="0"/>
          </a:p>
          <a:p>
            <a:pPr lvl="0">
              <a:buAutoNum type="arabicPeriod"/>
            </a:pPr>
            <a:r>
              <a:rPr lang="ru-RU" sz="1800" b="1" i="1" dirty="0"/>
              <a:t>Landscape position</a:t>
            </a:r>
            <a:r>
              <a:rPr lang="ru-RU" sz="1800" dirty="0"/>
              <a:t> – </a:t>
            </a:r>
            <a:r>
              <a:rPr lang="en-US" sz="1800" dirty="0"/>
              <a:t>Check one:  </a:t>
            </a:r>
          </a:p>
          <a:p>
            <a:pPr marL="0" lvl="0" indent="0">
              <a:buNone/>
            </a:pPr>
            <a:r>
              <a:rPr lang="en-US" sz="1800" dirty="0"/>
              <a:t> 	ri</a:t>
            </a:r>
            <a:r>
              <a:rPr lang="ru-RU" sz="1800" dirty="0"/>
              <a:t>dge</a:t>
            </a:r>
            <a:r>
              <a:rPr lang="en-US" sz="1800" dirty="0"/>
              <a:t>/</a:t>
            </a:r>
            <a:r>
              <a:rPr lang="ru-RU" sz="1800" dirty="0"/>
              <a:t>hilltop</a:t>
            </a:r>
            <a:r>
              <a:rPr lang="en-US" sz="1800" dirty="0"/>
              <a:t>   	      </a:t>
            </a:r>
            <a:r>
              <a:rPr lang="ru-RU" sz="1800" dirty="0"/>
              <a:t>hillside </a:t>
            </a:r>
            <a:r>
              <a:rPr lang="en-US" sz="1800" dirty="0"/>
              <a:t>	      </a:t>
            </a:r>
            <a:r>
              <a:rPr lang="ru-RU" sz="1800" dirty="0"/>
              <a:t>dry </a:t>
            </a:r>
            <a:r>
              <a:rPr lang="en-US" sz="1800" dirty="0"/>
              <a:t>flat 	</a:t>
            </a:r>
            <a:r>
              <a:rPr lang="ru-RU" sz="1800" dirty="0"/>
              <a:t>wet flat </a:t>
            </a:r>
            <a:r>
              <a:rPr lang="en-US" sz="1800" dirty="0"/>
              <a:t>                                           	</a:t>
            </a:r>
            <a:r>
              <a:rPr lang="ru-RU" sz="1800" dirty="0"/>
              <a:t>rolling</a:t>
            </a:r>
            <a:r>
              <a:rPr lang="en-US" sz="1800" dirty="0"/>
              <a:t> upland</a:t>
            </a:r>
            <a:endParaRPr lang="en-US" sz="1800" b="1" i="1" dirty="0"/>
          </a:p>
          <a:p>
            <a:pPr marL="0" indent="0">
              <a:buNone/>
            </a:pPr>
            <a:r>
              <a:rPr lang="en-US" sz="1800" b="1" i="1" dirty="0"/>
              <a:t>2. </a:t>
            </a:r>
            <a:r>
              <a:rPr lang="ru-RU" sz="1800" b="1" i="1" dirty="0"/>
              <a:t>Slope</a:t>
            </a:r>
            <a:r>
              <a:rPr lang="en-US" sz="1800" i="1" dirty="0"/>
              <a:t> – </a:t>
            </a:r>
            <a:r>
              <a:rPr lang="en-US" sz="1800" dirty="0"/>
              <a:t>Check one: 	</a:t>
            </a:r>
          </a:p>
          <a:p>
            <a:pPr marL="0" indent="0">
              <a:buNone/>
            </a:pPr>
            <a:r>
              <a:rPr lang="en-US" sz="1800" dirty="0"/>
              <a:t> 	none 	 	slight		 moderate		steep</a:t>
            </a:r>
          </a:p>
          <a:p>
            <a:pPr marL="0" lvl="0" indent="0">
              <a:buNone/>
            </a:pPr>
            <a:r>
              <a:rPr lang="en-US" sz="1800" b="1" i="1" dirty="0"/>
              <a:t>3. </a:t>
            </a:r>
            <a:r>
              <a:rPr lang="ru-RU" sz="1800" b="1" i="1" dirty="0"/>
              <a:t>Aspect</a:t>
            </a:r>
            <a:r>
              <a:rPr lang="ru-RU" sz="1800" i="1" dirty="0"/>
              <a:t>___</a:t>
            </a:r>
            <a:r>
              <a:rPr lang="en-US" sz="1800" i="1" dirty="0"/>
              <a:t>__</a:t>
            </a:r>
            <a:r>
              <a:rPr lang="en-US" sz="1800" dirty="0"/>
              <a:t>⁰</a:t>
            </a:r>
            <a:endParaRPr lang="en-US" sz="1800" b="1" dirty="0"/>
          </a:p>
          <a:p>
            <a:pPr marL="0" indent="0">
              <a:buNone/>
            </a:pPr>
            <a:r>
              <a:rPr lang="en-US" sz="1800" b="1" dirty="0"/>
              <a:t>4</a:t>
            </a:r>
            <a:r>
              <a:rPr lang="en-US" sz="1800" dirty="0"/>
              <a:t>. </a:t>
            </a:r>
            <a:r>
              <a:rPr lang="ru-RU" sz="1800" b="1" i="1" dirty="0"/>
              <a:t>Water in Plot</a:t>
            </a:r>
            <a:r>
              <a:rPr lang="ru-RU" sz="1800" dirty="0"/>
              <a:t> – </a:t>
            </a:r>
            <a:r>
              <a:rPr lang="en-US" sz="1800" dirty="0"/>
              <a:t>Check </a:t>
            </a:r>
            <a:r>
              <a:rPr lang="ru-RU" sz="1800" dirty="0"/>
              <a:t>one or more</a:t>
            </a:r>
            <a:r>
              <a:rPr lang="en-US" sz="1800" dirty="0"/>
              <a:t>:</a:t>
            </a:r>
          </a:p>
          <a:p>
            <a:pPr marL="0" indent="0">
              <a:buNone/>
            </a:pPr>
            <a:r>
              <a:rPr lang="en-US" sz="1800" dirty="0"/>
              <a:t>     	</a:t>
            </a:r>
            <a:r>
              <a:rPr lang="ru-RU" sz="1800" dirty="0"/>
              <a:t>stream </a:t>
            </a:r>
            <a:r>
              <a:rPr lang="en-US" sz="1800" dirty="0"/>
              <a:t>	    </a:t>
            </a:r>
            <a:r>
              <a:rPr lang="ru-RU" sz="1800" dirty="0"/>
              <a:t>temporary stream</a:t>
            </a:r>
            <a:r>
              <a:rPr lang="en-US" sz="1800" dirty="0"/>
              <a:t>	</a:t>
            </a:r>
            <a:r>
              <a:rPr lang="ru-RU" sz="1800" dirty="0"/>
              <a:t>flooded area</a:t>
            </a:r>
            <a:r>
              <a:rPr lang="en-US" sz="1800" dirty="0"/>
              <a:t>	           </a:t>
            </a:r>
            <a:r>
              <a:rPr lang="ru-RU" sz="1800" dirty="0"/>
              <a:t>vernal pool </a:t>
            </a:r>
            <a:endParaRPr lang="en-US" sz="1800" i="1" dirty="0"/>
          </a:p>
          <a:p>
            <a:pPr marL="0" indent="0">
              <a:buNone/>
            </a:pPr>
            <a:r>
              <a:rPr lang="en-US" sz="1800" b="1" i="1" dirty="0"/>
              <a:t>5. </a:t>
            </a:r>
            <a:r>
              <a:rPr lang="ru-RU" sz="1800" b="1" i="1" dirty="0"/>
              <a:t>Rock Cover</a:t>
            </a:r>
            <a:r>
              <a:rPr lang="en-US" sz="1800" b="1" i="1" dirty="0"/>
              <a:t> in Plot</a:t>
            </a:r>
            <a:r>
              <a:rPr lang="ru-RU" sz="1800" i="1" dirty="0"/>
              <a:t> – </a:t>
            </a:r>
            <a:r>
              <a:rPr lang="en-US" sz="1800" dirty="0"/>
              <a:t>Check </a:t>
            </a:r>
            <a:r>
              <a:rPr lang="ru-RU" sz="1800" dirty="0"/>
              <a:t>one</a:t>
            </a:r>
            <a:r>
              <a:rPr lang="en-US" sz="1800" dirty="0"/>
              <a:t>: </a:t>
            </a:r>
          </a:p>
          <a:p>
            <a:pPr marL="0" indent="0">
              <a:buNone/>
            </a:pPr>
            <a:r>
              <a:rPr lang="en-US" sz="1800" dirty="0"/>
              <a:t>	</a:t>
            </a:r>
            <a:r>
              <a:rPr lang="ru-RU" sz="1800" dirty="0"/>
              <a:t>&lt;1% </a:t>
            </a:r>
            <a:r>
              <a:rPr lang="en-US" sz="1800" dirty="0"/>
              <a:t>	      </a:t>
            </a:r>
            <a:r>
              <a:rPr lang="ru-RU" sz="1800" dirty="0"/>
              <a:t>1-5%</a:t>
            </a:r>
            <a:r>
              <a:rPr lang="en-US" sz="1800" dirty="0"/>
              <a:t>		</a:t>
            </a:r>
            <a:r>
              <a:rPr lang="ru-RU" sz="1800" dirty="0"/>
              <a:t>6-25% </a:t>
            </a:r>
            <a:r>
              <a:rPr lang="en-US" sz="1800" dirty="0"/>
              <a:t>	   </a:t>
            </a:r>
            <a:r>
              <a:rPr lang="ru-RU" sz="1800" dirty="0"/>
              <a:t>26-50% </a:t>
            </a:r>
            <a:r>
              <a:rPr lang="en-US" sz="1800" dirty="0"/>
              <a:t>	           </a:t>
            </a:r>
            <a:r>
              <a:rPr lang="ru-RU" sz="1800" dirty="0"/>
              <a:t>51-75%</a:t>
            </a:r>
            <a:r>
              <a:rPr lang="en-US" sz="1800" dirty="0"/>
              <a:t>	        &gt;75%</a:t>
            </a:r>
          </a:p>
        </p:txBody>
      </p:sp>
      <p:sp>
        <p:nvSpPr>
          <p:cNvPr id="4" name="Rectangle 3"/>
          <p:cNvSpPr/>
          <p:nvPr/>
        </p:nvSpPr>
        <p:spPr>
          <a:xfrm>
            <a:off x="1119737" y="1991496"/>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Rectangle 4"/>
          <p:cNvSpPr/>
          <p:nvPr/>
        </p:nvSpPr>
        <p:spPr>
          <a:xfrm>
            <a:off x="7942005" y="4509446"/>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Rectangle 5"/>
          <p:cNvSpPr/>
          <p:nvPr/>
        </p:nvSpPr>
        <p:spPr>
          <a:xfrm>
            <a:off x="6598895" y="2013598"/>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Rectangle 6"/>
          <p:cNvSpPr/>
          <p:nvPr/>
        </p:nvSpPr>
        <p:spPr>
          <a:xfrm>
            <a:off x="1132322" y="2286143"/>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Rectangle 7"/>
          <p:cNvSpPr/>
          <p:nvPr/>
        </p:nvSpPr>
        <p:spPr>
          <a:xfrm>
            <a:off x="5102623" y="1981586"/>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1119740" y="2901644"/>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Rectangle 9"/>
          <p:cNvSpPr/>
          <p:nvPr/>
        </p:nvSpPr>
        <p:spPr>
          <a:xfrm>
            <a:off x="1115527" y="3886201"/>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10"/>
          <p:cNvSpPr/>
          <p:nvPr/>
        </p:nvSpPr>
        <p:spPr>
          <a:xfrm>
            <a:off x="4841891" y="2916286"/>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Rectangle 11"/>
          <p:cNvSpPr/>
          <p:nvPr/>
        </p:nvSpPr>
        <p:spPr>
          <a:xfrm>
            <a:off x="7522056" y="2916286"/>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Rectangle 16"/>
          <p:cNvSpPr/>
          <p:nvPr/>
        </p:nvSpPr>
        <p:spPr>
          <a:xfrm>
            <a:off x="7200410" y="3886201"/>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17"/>
          <p:cNvSpPr/>
          <p:nvPr/>
        </p:nvSpPr>
        <p:spPr>
          <a:xfrm>
            <a:off x="3262666" y="1965685"/>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Rectangle 18"/>
          <p:cNvSpPr/>
          <p:nvPr/>
        </p:nvSpPr>
        <p:spPr>
          <a:xfrm>
            <a:off x="2971709" y="2901644"/>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Rectangle 19"/>
          <p:cNvSpPr/>
          <p:nvPr/>
        </p:nvSpPr>
        <p:spPr>
          <a:xfrm>
            <a:off x="2260402" y="3908875"/>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Rectangle 20"/>
          <p:cNvSpPr/>
          <p:nvPr/>
        </p:nvSpPr>
        <p:spPr>
          <a:xfrm>
            <a:off x="3859819" y="4509446"/>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2" name="Rectangle 21"/>
          <p:cNvSpPr/>
          <p:nvPr/>
        </p:nvSpPr>
        <p:spPr>
          <a:xfrm>
            <a:off x="4781058" y="3886200"/>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3" name="Rectangle 22"/>
          <p:cNvSpPr/>
          <p:nvPr/>
        </p:nvSpPr>
        <p:spPr>
          <a:xfrm>
            <a:off x="1132322" y="4509445"/>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 name="Rectangle 23"/>
          <p:cNvSpPr/>
          <p:nvPr/>
        </p:nvSpPr>
        <p:spPr>
          <a:xfrm>
            <a:off x="2366623" y="4524375"/>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5" name="Rectangle 24"/>
          <p:cNvSpPr/>
          <p:nvPr/>
        </p:nvSpPr>
        <p:spPr>
          <a:xfrm>
            <a:off x="4972474" y="4521035"/>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6" name="Rectangle 25"/>
          <p:cNvSpPr/>
          <p:nvPr/>
        </p:nvSpPr>
        <p:spPr>
          <a:xfrm>
            <a:off x="6276389" y="4524375"/>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7020" y="5240650"/>
            <a:ext cx="2170459" cy="150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www.cornellplantations.org/sites/default/files/we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205022"/>
            <a:ext cx="2116089" cy="15870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nhdfl.org/library/images/photo-index/DirectorsCut_hemlock_0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205021"/>
            <a:ext cx="3228097" cy="157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1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 y="304800"/>
            <a:ext cx="8229600" cy="1143000"/>
          </a:xfrm>
        </p:spPr>
        <p:txBody>
          <a:bodyPr/>
          <a:lstStyle/>
          <a:p>
            <a:r>
              <a:rPr lang="en-US" dirty="0"/>
              <a:t> </a:t>
            </a:r>
          </a:p>
        </p:txBody>
      </p:sp>
      <p:sp>
        <p:nvSpPr>
          <p:cNvPr id="4" name="Content Placeholder 2"/>
          <p:cNvSpPr>
            <a:spLocks noGrp="1"/>
          </p:cNvSpPr>
          <p:nvPr>
            <p:ph idx="1"/>
          </p:nvPr>
        </p:nvSpPr>
        <p:spPr>
          <a:xfrm>
            <a:off x="457200" y="152400"/>
            <a:ext cx="8229600" cy="4525963"/>
          </a:xfrm>
        </p:spPr>
        <p:txBody>
          <a:bodyPr>
            <a:normAutofit/>
          </a:bodyPr>
          <a:lstStyle/>
          <a:p>
            <a:pPr marL="0" indent="0" algn="ctr">
              <a:buNone/>
            </a:pPr>
            <a:r>
              <a:rPr lang="en-US" sz="4400" dirty="0"/>
              <a:t>Data Sheet-Field Site Description</a:t>
            </a:r>
            <a:endParaRPr lang="en-US" sz="4400" b="1" dirty="0"/>
          </a:p>
          <a:p>
            <a:pPr marL="0" indent="0">
              <a:buNone/>
            </a:pPr>
            <a:r>
              <a:rPr lang="en-US" sz="2400" b="1" dirty="0"/>
              <a:t>Forest Canopy </a:t>
            </a:r>
            <a:r>
              <a:rPr lang="ru-RU" sz="2400" b="1" dirty="0"/>
              <a:t>Characteristics: </a:t>
            </a:r>
            <a:endParaRPr lang="en-US" sz="2400" dirty="0"/>
          </a:p>
          <a:p>
            <a:endParaRPr lang="en-US" sz="2000" dirty="0"/>
          </a:p>
          <a:p>
            <a:r>
              <a:rPr lang="ru-RU" sz="2200" i="1" dirty="0"/>
              <a:t>Canopy C</a:t>
            </a:r>
            <a:r>
              <a:rPr lang="en-US" sz="2200" i="1" dirty="0"/>
              <a:t>over</a:t>
            </a:r>
            <a:r>
              <a:rPr lang="ru-RU" sz="2200" i="1" dirty="0"/>
              <a:t> Estimate</a:t>
            </a:r>
            <a:r>
              <a:rPr lang="ru-RU" sz="2200" dirty="0"/>
              <a:t> </a:t>
            </a:r>
            <a:r>
              <a:rPr lang="en-US" sz="2200" dirty="0"/>
              <a:t>: (Check One)</a:t>
            </a:r>
          </a:p>
          <a:p>
            <a:pPr marL="0" indent="0">
              <a:buNone/>
            </a:pPr>
            <a:r>
              <a:rPr lang="en-US" sz="2200" dirty="0"/>
              <a:t>	</a:t>
            </a:r>
            <a:r>
              <a:rPr lang="ru-RU" sz="2200" dirty="0"/>
              <a:t>1-25%, </a:t>
            </a:r>
            <a:r>
              <a:rPr lang="en-US" sz="2200" dirty="0"/>
              <a:t>  	</a:t>
            </a:r>
            <a:r>
              <a:rPr lang="ru-RU" sz="2200" dirty="0"/>
              <a:t>25-50%, </a:t>
            </a:r>
            <a:r>
              <a:rPr lang="en-US" sz="2200" dirty="0"/>
              <a:t>  	</a:t>
            </a:r>
            <a:r>
              <a:rPr lang="ru-RU" sz="2200" dirty="0"/>
              <a:t>5</a:t>
            </a:r>
            <a:r>
              <a:rPr lang="en-US" sz="2200" dirty="0"/>
              <a:t>1</a:t>
            </a:r>
            <a:r>
              <a:rPr lang="ru-RU" sz="2200" dirty="0"/>
              <a:t>-75%</a:t>
            </a:r>
            <a:r>
              <a:rPr lang="en-US" sz="2200" dirty="0"/>
              <a:t>     	</a:t>
            </a:r>
            <a:r>
              <a:rPr lang="ru-RU" sz="2200" dirty="0"/>
              <a:t>76-100%</a:t>
            </a:r>
            <a:endParaRPr lang="en-US" sz="2200" dirty="0"/>
          </a:p>
          <a:p>
            <a:pPr marL="0" indent="0">
              <a:buNone/>
            </a:pPr>
            <a:r>
              <a:rPr lang="en-US" i="1" dirty="0"/>
              <a:t> </a:t>
            </a:r>
            <a:endParaRPr lang="en-US" dirty="0"/>
          </a:p>
          <a:p>
            <a:pPr marL="0" indent="0">
              <a:buNone/>
            </a:pPr>
            <a:r>
              <a:rPr lang="en-US" i="1" dirty="0"/>
              <a:t> </a:t>
            </a:r>
            <a:endParaRPr lang="en-US" dirty="0"/>
          </a:p>
          <a:p>
            <a:endParaRPr lang="en-US" dirty="0"/>
          </a:p>
        </p:txBody>
      </p:sp>
      <p:sp>
        <p:nvSpPr>
          <p:cNvPr id="10" name="Rectangle 9"/>
          <p:cNvSpPr/>
          <p:nvPr/>
        </p:nvSpPr>
        <p:spPr>
          <a:xfrm>
            <a:off x="1151650" y="2208557"/>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10"/>
          <p:cNvSpPr/>
          <p:nvPr/>
        </p:nvSpPr>
        <p:spPr>
          <a:xfrm>
            <a:off x="4822990" y="2208557"/>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Rectangle 11"/>
          <p:cNvSpPr/>
          <p:nvPr/>
        </p:nvSpPr>
        <p:spPr>
          <a:xfrm>
            <a:off x="3000086" y="2238375"/>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Rectangle 12"/>
          <p:cNvSpPr/>
          <p:nvPr/>
        </p:nvSpPr>
        <p:spPr>
          <a:xfrm>
            <a:off x="6665179" y="2196171"/>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148" name="Picture 4" descr="Fig. 2."/>
          <p:cNvPicPr>
            <a:picLocks noChangeAspect="1" noChangeArrowheads="1"/>
          </p:cNvPicPr>
          <p:nvPr/>
        </p:nvPicPr>
        <p:blipFill rotWithShape="1">
          <a:blip r:embed="rId3">
            <a:extLst>
              <a:ext uri="{28A0092B-C50C-407E-A947-70E740481C1C}">
                <a14:useLocalDpi xmlns:a14="http://schemas.microsoft.com/office/drawing/2010/main" val="0"/>
              </a:ext>
            </a:extLst>
          </a:blip>
          <a:srcRect r="6047"/>
          <a:stretch/>
        </p:blipFill>
        <p:spPr bwMode="auto">
          <a:xfrm>
            <a:off x="159032" y="3914633"/>
            <a:ext cx="3439858" cy="27126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430" t="-3426" b="3426"/>
          <a:stretch/>
        </p:blipFill>
        <p:spPr bwMode="auto">
          <a:xfrm>
            <a:off x="6614121" y="2502022"/>
            <a:ext cx="1655064" cy="128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descr="http://www.waldeneffect.org/20090714gap.jpg"/>
          <p:cNvPicPr>
            <a:picLocks noChangeAspect="1" noChangeArrowheads="1"/>
          </p:cNvPicPr>
          <p:nvPr/>
        </p:nvPicPr>
        <p:blipFill rotWithShape="1">
          <a:blip r:embed="rId5">
            <a:extLst>
              <a:ext uri="{28A0092B-C50C-407E-A947-70E740481C1C}">
                <a14:useLocalDpi xmlns:a14="http://schemas.microsoft.com/office/drawing/2010/main" val="0"/>
              </a:ext>
            </a:extLst>
          </a:blip>
          <a:srcRect r="10748"/>
          <a:stretch/>
        </p:blipFill>
        <p:spPr bwMode="auto">
          <a:xfrm>
            <a:off x="2819767" y="2559312"/>
            <a:ext cx="1464556" cy="123302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redorbit.com/media/uploads/2011/04/8d03dedd4ed8a45f43c966602aac607d.jpg"/>
          <p:cNvPicPr>
            <a:picLocks noChangeAspect="1" noChangeArrowheads="1"/>
          </p:cNvPicPr>
          <p:nvPr/>
        </p:nvPicPr>
        <p:blipFill rotWithShape="1">
          <a:blip r:embed="rId6">
            <a:extLst>
              <a:ext uri="{28A0092B-C50C-407E-A947-70E740481C1C}">
                <a14:useLocalDpi xmlns:a14="http://schemas.microsoft.com/office/drawing/2010/main" val="0"/>
              </a:ext>
            </a:extLst>
          </a:blip>
          <a:srcRect r="11881"/>
          <a:stretch/>
        </p:blipFill>
        <p:spPr bwMode="auto">
          <a:xfrm>
            <a:off x="4665314" y="2541651"/>
            <a:ext cx="1490216" cy="1268349"/>
          </a:xfrm>
          <a:prstGeom prst="rect">
            <a:avLst/>
          </a:prstGeom>
          <a:noFill/>
          <a:extLst>
            <a:ext uri="{909E8E84-426E-40DD-AFC4-6F175D3DCCD1}">
              <a14:hiddenFill xmlns:a14="http://schemas.microsoft.com/office/drawing/2010/main">
                <a:solidFill>
                  <a:srgbClr val="FFFFFF"/>
                </a:solidFill>
              </a14:hiddenFill>
            </a:ext>
          </a:extLst>
        </p:spPr>
      </p:pic>
      <p:sp>
        <p:nvSpPr>
          <p:cNvPr id="2075" name="Arc 2074"/>
          <p:cNvSpPr/>
          <p:nvPr/>
        </p:nvSpPr>
        <p:spPr>
          <a:xfrm>
            <a:off x="3505200" y="3276600"/>
            <a:ext cx="93690" cy="9637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AutoShape 2" descr="https://mail-attachment.googleusercontent.com/attachment/u/0/?saduie=AG9B_P8SsAfGFuuvXG59U9VBMqP3&amp;attid=0.1&amp;disp=emb&amp;view=att&amp;th=1405a77a81135344"/>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6" name="Picture 12" descr="http://www.waldeneffect.org/20090714gap.jpg"/>
          <p:cNvPicPr>
            <a:picLocks noChangeAspect="1" noChangeArrowheads="1"/>
          </p:cNvPicPr>
          <p:nvPr/>
        </p:nvPicPr>
        <p:blipFill rotWithShape="1">
          <a:blip r:embed="rId5">
            <a:extLst>
              <a:ext uri="{28A0092B-C50C-407E-A947-70E740481C1C}">
                <a14:useLocalDpi xmlns:a14="http://schemas.microsoft.com/office/drawing/2010/main" val="0"/>
              </a:ext>
            </a:extLst>
          </a:blip>
          <a:srcRect t="13444" r="43929" b="22266"/>
          <a:stretch/>
        </p:blipFill>
        <p:spPr bwMode="auto">
          <a:xfrm>
            <a:off x="990600" y="2559312"/>
            <a:ext cx="1371600" cy="118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64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58"/>
            <a:ext cx="8229600" cy="1143000"/>
          </a:xfrm>
        </p:spPr>
        <p:txBody>
          <a:bodyPr>
            <a:noAutofit/>
          </a:bodyPr>
          <a:lstStyle/>
          <a:p>
            <a:pPr fontAlgn="base">
              <a:spcAft>
                <a:spcPct val="0"/>
              </a:spcAft>
            </a:pPr>
            <a:r>
              <a:rPr lang="en-US" dirty="0"/>
              <a:t>Data Sheet-Field Site Description</a:t>
            </a:r>
            <a:endParaRPr lang="en-US" sz="3000" dirty="0"/>
          </a:p>
        </p:txBody>
      </p:sp>
      <p:sp>
        <p:nvSpPr>
          <p:cNvPr id="3" name="Content Placeholder 2"/>
          <p:cNvSpPr>
            <a:spLocks noGrp="1"/>
          </p:cNvSpPr>
          <p:nvPr>
            <p:ph idx="1"/>
          </p:nvPr>
        </p:nvSpPr>
        <p:spPr>
          <a:xfrm>
            <a:off x="457200" y="685800"/>
            <a:ext cx="8229600" cy="5715000"/>
          </a:xfrm>
        </p:spPr>
        <p:txBody>
          <a:bodyPr>
            <a:noAutofit/>
          </a:bodyPr>
          <a:lstStyle/>
          <a:p>
            <a:pPr marL="0" indent="0">
              <a:buNone/>
            </a:pPr>
            <a:endParaRPr lang="en-US" sz="1800" b="1" i="1" dirty="0"/>
          </a:p>
          <a:p>
            <a:pPr marL="0" indent="0">
              <a:buNone/>
            </a:pPr>
            <a:r>
              <a:rPr lang="en-US" sz="2400" b="1" dirty="0"/>
              <a:t>Evidence of </a:t>
            </a:r>
            <a:r>
              <a:rPr lang="ru-RU" sz="2400" b="1" dirty="0"/>
              <a:t>Disturbance:  </a:t>
            </a:r>
            <a:endParaRPr lang="en-US" sz="2400" dirty="0"/>
          </a:p>
          <a:p>
            <a:pPr marL="0" lvl="0" indent="0">
              <a:buNone/>
            </a:pPr>
            <a:endParaRPr lang="en-US" sz="1800" b="1" i="1" dirty="0"/>
          </a:p>
          <a:p>
            <a:pPr marL="0" lvl="0" indent="0">
              <a:buNone/>
            </a:pPr>
            <a:r>
              <a:rPr lang="en-US" sz="1800" b="1" i="1" dirty="0"/>
              <a:t>1. </a:t>
            </a:r>
            <a:r>
              <a:rPr lang="ru-RU" sz="2000" b="1" i="1" dirty="0"/>
              <a:t>Forest Pests and Pathogens</a:t>
            </a:r>
            <a:r>
              <a:rPr lang="en-US" sz="2000" b="1" i="1" dirty="0"/>
              <a:t> in Plot</a:t>
            </a:r>
            <a:r>
              <a:rPr lang="en-US" sz="1800" dirty="0"/>
              <a:t>:  Check </a:t>
            </a:r>
            <a:r>
              <a:rPr lang="ru-RU" sz="1800" dirty="0"/>
              <a:t>one or more</a:t>
            </a:r>
            <a:r>
              <a:rPr lang="en-US" sz="1800" dirty="0"/>
              <a:t>:</a:t>
            </a:r>
          </a:p>
          <a:p>
            <a:pPr marL="0" indent="0">
              <a:buNone/>
            </a:pPr>
            <a:r>
              <a:rPr lang="en-US" sz="1800" dirty="0"/>
              <a:t>	 </a:t>
            </a:r>
            <a:r>
              <a:rPr lang="ru-RU" sz="1800" dirty="0"/>
              <a:t>Hemlock Woolly Adelgid</a:t>
            </a:r>
            <a:r>
              <a:rPr lang="en-US" sz="1800" dirty="0"/>
              <a:t>	 </a:t>
            </a:r>
            <a:r>
              <a:rPr lang="ru-RU" sz="1800" dirty="0"/>
              <a:t>Gypsy Moth</a:t>
            </a:r>
            <a:r>
              <a:rPr lang="en-US" sz="1800" dirty="0"/>
              <a:t>	         </a:t>
            </a:r>
            <a:r>
              <a:rPr lang="ru-RU" sz="1800" dirty="0"/>
              <a:t>Ash </a:t>
            </a:r>
            <a:r>
              <a:rPr lang="en-US" sz="1800" dirty="0"/>
              <a:t>Yellows	</a:t>
            </a:r>
          </a:p>
          <a:p>
            <a:pPr marL="0" indent="0">
              <a:buNone/>
            </a:pPr>
            <a:r>
              <a:rPr lang="en-US" sz="1800" dirty="0"/>
              <a:t>  	</a:t>
            </a:r>
            <a:r>
              <a:rPr lang="ru-RU" sz="1800" dirty="0"/>
              <a:t>Asian Long-horned Beetle  </a:t>
            </a:r>
            <a:r>
              <a:rPr lang="en-US" sz="1800" dirty="0"/>
              <a:t>     </a:t>
            </a:r>
            <a:r>
              <a:rPr lang="ru-RU" sz="1800" dirty="0"/>
              <a:t>Beech Bark Disease</a:t>
            </a:r>
            <a:r>
              <a:rPr lang="en-US" sz="1800" dirty="0"/>
              <a:t>	         </a:t>
            </a:r>
            <a:r>
              <a:rPr lang="ru-RU" sz="1800" dirty="0"/>
              <a:t>Emerald Ash</a:t>
            </a:r>
            <a:r>
              <a:rPr lang="en-US" sz="1800" dirty="0"/>
              <a:t> </a:t>
            </a:r>
            <a:r>
              <a:rPr lang="ru-RU" sz="1800" dirty="0"/>
              <a:t>Borer</a:t>
            </a:r>
            <a:endParaRPr lang="en-US" sz="1800" dirty="0"/>
          </a:p>
          <a:p>
            <a:pPr marL="0" indent="0">
              <a:buNone/>
            </a:pPr>
            <a:r>
              <a:rPr lang="en-US" sz="1800" dirty="0"/>
              <a:t> 	Hemlock Borer 		 o</a:t>
            </a:r>
            <a:r>
              <a:rPr lang="ru-RU" sz="1800" dirty="0"/>
              <a:t>ther</a:t>
            </a:r>
            <a:r>
              <a:rPr lang="en-US" sz="1800" dirty="0"/>
              <a:t>­­___________           None</a:t>
            </a:r>
          </a:p>
        </p:txBody>
      </p:sp>
      <p:sp>
        <p:nvSpPr>
          <p:cNvPr id="8" name="AutoShape 2" descr="Figure 4"/>
          <p:cNvSpPr>
            <a:spLocks noChangeAspect="1" noChangeArrowheads="1"/>
          </p:cNvSpPr>
          <p:nvPr/>
        </p:nvSpPr>
        <p:spPr bwMode="auto">
          <a:xfrm>
            <a:off x="155575" y="-1644650"/>
            <a:ext cx="2562225" cy="1571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Picture 8" descr="Figure 4"/>
          <p:cNvPicPr/>
          <p:nvPr/>
        </p:nvPicPr>
        <p:blipFill>
          <a:blip r:embed="rId3">
            <a:extLst>
              <a:ext uri="{28A0092B-C50C-407E-A947-70E740481C1C}">
                <a14:useLocalDpi xmlns:a14="http://schemas.microsoft.com/office/drawing/2010/main" val="0"/>
              </a:ext>
            </a:extLst>
          </a:blip>
          <a:srcRect/>
          <a:stretch>
            <a:fillRect/>
          </a:stretch>
        </p:blipFill>
        <p:spPr bwMode="auto">
          <a:xfrm>
            <a:off x="152163" y="5142214"/>
            <a:ext cx="2441799" cy="1645576"/>
          </a:xfrm>
          <a:prstGeom prst="rect">
            <a:avLst/>
          </a:prstGeom>
          <a:noFill/>
          <a:ln>
            <a:noFill/>
          </a:ln>
        </p:spPr>
      </p:pic>
      <p:sp>
        <p:nvSpPr>
          <p:cNvPr id="10" name="Rectangle 9"/>
          <p:cNvSpPr/>
          <p:nvPr/>
        </p:nvSpPr>
        <p:spPr>
          <a:xfrm>
            <a:off x="1212320" y="2233754"/>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10"/>
          <p:cNvSpPr/>
          <p:nvPr/>
        </p:nvSpPr>
        <p:spPr>
          <a:xfrm>
            <a:off x="1192784" y="2559781"/>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Rectangle 11"/>
          <p:cNvSpPr/>
          <p:nvPr/>
        </p:nvSpPr>
        <p:spPr>
          <a:xfrm>
            <a:off x="1198561" y="2875980"/>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Rectangle 12"/>
          <p:cNvSpPr/>
          <p:nvPr/>
        </p:nvSpPr>
        <p:spPr>
          <a:xfrm>
            <a:off x="3985241" y="2876689"/>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ectangle 13"/>
          <p:cNvSpPr/>
          <p:nvPr/>
        </p:nvSpPr>
        <p:spPr>
          <a:xfrm>
            <a:off x="3962397" y="2569387"/>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Rectangle 14"/>
          <p:cNvSpPr/>
          <p:nvPr/>
        </p:nvSpPr>
        <p:spPr>
          <a:xfrm>
            <a:off x="3962396" y="2233754"/>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Rectangle 15"/>
          <p:cNvSpPr/>
          <p:nvPr/>
        </p:nvSpPr>
        <p:spPr>
          <a:xfrm>
            <a:off x="6236314" y="2569387"/>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Rectangle 16"/>
          <p:cNvSpPr/>
          <p:nvPr/>
        </p:nvSpPr>
        <p:spPr>
          <a:xfrm>
            <a:off x="6248400" y="2256353"/>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5122" name="Picture 2" descr="hemlock wooley adelgid on hemlock need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698536"/>
            <a:ext cx="2089253" cy="20892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upload.wikimedia.org/wikipedia/commons/thumb/a/aa/Asian_longhorned_beetle.jpg/220px-Asian_longhorned_beet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1570" y="5272692"/>
            <a:ext cx="1727054" cy="151509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269651" y="2921812"/>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050" name="Picture 2" descr="http://upload.wikimedia.org/wikipedia/commons/thumb/0/0b/Lymantria_dispar_MHNT_Chenille.jpg/232px-Lymantria_dispar_MHNT_Chenille.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7800" y="5304564"/>
            <a:ext cx="22098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2.gstatic.com/images?q=tbn:ANd9GcTYaT0Xao_uBPoBFwM2n1EPb0yiPpnZKuGcZLcOq_OsZhUmYYc0">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708" y="3429000"/>
            <a:ext cx="2139347" cy="160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589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407" y="-34119"/>
            <a:ext cx="8229600" cy="1143000"/>
          </a:xfrm>
        </p:spPr>
        <p:txBody>
          <a:bodyPr>
            <a:normAutofit/>
          </a:bodyPr>
          <a:lstStyle/>
          <a:p>
            <a:r>
              <a:rPr lang="en-US" dirty="0"/>
              <a:t>Data Sheet-Field Site Description</a:t>
            </a:r>
            <a:endParaRPr lang="en-US" sz="2400" dirty="0"/>
          </a:p>
        </p:txBody>
      </p:sp>
      <p:sp>
        <p:nvSpPr>
          <p:cNvPr id="3" name="Content Placeholder 2"/>
          <p:cNvSpPr>
            <a:spLocks noGrp="1"/>
          </p:cNvSpPr>
          <p:nvPr>
            <p:ph idx="1"/>
          </p:nvPr>
        </p:nvSpPr>
        <p:spPr>
          <a:xfrm>
            <a:off x="381000" y="1219200"/>
            <a:ext cx="8229600" cy="4525963"/>
          </a:xfrm>
        </p:spPr>
        <p:txBody>
          <a:bodyPr>
            <a:normAutofit/>
          </a:bodyPr>
          <a:lstStyle/>
          <a:p>
            <a:pPr marL="0" indent="0">
              <a:buNone/>
            </a:pPr>
            <a:r>
              <a:rPr lang="en-US" sz="2000" dirty="0"/>
              <a:t>	</a:t>
            </a:r>
          </a:p>
          <a:p>
            <a:endParaRPr lang="en-US" dirty="0"/>
          </a:p>
        </p:txBody>
      </p:sp>
      <p:pic>
        <p:nvPicPr>
          <p:cNvPr id="5" name="Picture 2" descr="C:\Users\HSLaptop2\AppData\Local\Microsoft\Windows\Temporary Internet Files\Content.IE5\DXL9BZ24\doublew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14" y="3678640"/>
            <a:ext cx="4097793" cy="30687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6414" y="984671"/>
            <a:ext cx="8957586" cy="2154436"/>
          </a:xfrm>
          <a:prstGeom prst="rect">
            <a:avLst/>
          </a:prstGeom>
        </p:spPr>
        <p:txBody>
          <a:bodyPr wrap="square">
            <a:spAutoFit/>
          </a:bodyPr>
          <a:lstStyle/>
          <a:p>
            <a:pPr lvl="0"/>
            <a:r>
              <a:rPr lang="en-US" sz="2400" b="1" dirty="0"/>
              <a:t>Evidence of </a:t>
            </a:r>
            <a:r>
              <a:rPr lang="ru-RU" sz="2400" b="1" dirty="0"/>
              <a:t>Disturbance</a:t>
            </a:r>
            <a:r>
              <a:rPr lang="en-US" sz="2400" b="1" dirty="0"/>
              <a:t>:</a:t>
            </a:r>
            <a:endParaRPr lang="en-US" sz="2400" b="1" i="1" dirty="0"/>
          </a:p>
          <a:p>
            <a:pPr lvl="0"/>
            <a:endParaRPr lang="en-US" b="1" i="1" dirty="0"/>
          </a:p>
          <a:p>
            <a:pPr lvl="0"/>
            <a:r>
              <a:rPr lang="en-US" b="1" i="1" dirty="0"/>
              <a:t>2. </a:t>
            </a:r>
            <a:r>
              <a:rPr lang="ru-RU" sz="2000" b="1" i="1" dirty="0"/>
              <a:t>Human Activity</a:t>
            </a:r>
            <a:r>
              <a:rPr lang="en-US" sz="2000" b="1" i="1" dirty="0"/>
              <a:t> in or Near Plot</a:t>
            </a:r>
            <a:r>
              <a:rPr lang="en-US" dirty="0"/>
              <a:t>: Check</a:t>
            </a:r>
            <a:r>
              <a:rPr lang="ru-RU" dirty="0"/>
              <a:t> one or more </a:t>
            </a:r>
            <a:endParaRPr lang="en-US" dirty="0"/>
          </a:p>
          <a:p>
            <a:r>
              <a:rPr lang="en-US" dirty="0"/>
              <a:t>	c</a:t>
            </a:r>
            <a:r>
              <a:rPr lang="ru-RU" dirty="0"/>
              <a:t>ut </a:t>
            </a:r>
            <a:r>
              <a:rPr lang="en-US" dirty="0"/>
              <a:t>s</a:t>
            </a:r>
            <a:r>
              <a:rPr lang="ru-RU" dirty="0"/>
              <a:t>tumps </a:t>
            </a:r>
            <a:r>
              <a:rPr lang="en-US" dirty="0"/>
              <a:t>		 </a:t>
            </a:r>
            <a:r>
              <a:rPr lang="ru-RU" dirty="0"/>
              <a:t>footpath</a:t>
            </a:r>
            <a:r>
              <a:rPr lang="en-US" dirty="0"/>
              <a:t>			</a:t>
            </a:r>
            <a:r>
              <a:rPr lang="ru-RU" dirty="0"/>
              <a:t>stone wall </a:t>
            </a:r>
            <a:r>
              <a:rPr lang="en-US" dirty="0"/>
              <a:t>	</a:t>
            </a:r>
          </a:p>
          <a:p>
            <a:r>
              <a:rPr lang="en-US" dirty="0"/>
              <a:t> 	forest </a:t>
            </a:r>
            <a:r>
              <a:rPr lang="ru-RU" dirty="0"/>
              <a:t>road </a:t>
            </a:r>
            <a:r>
              <a:rPr lang="en-US" dirty="0"/>
              <a:t>		 </a:t>
            </a:r>
            <a:r>
              <a:rPr lang="ru-RU" dirty="0"/>
              <a:t>building</a:t>
            </a:r>
            <a:r>
              <a:rPr lang="en-US" dirty="0"/>
              <a:t>			</a:t>
            </a:r>
            <a:r>
              <a:rPr lang="ru-RU" dirty="0"/>
              <a:t>cellar hole </a:t>
            </a:r>
            <a:r>
              <a:rPr lang="en-US" dirty="0"/>
              <a:t>	</a:t>
            </a:r>
          </a:p>
          <a:p>
            <a:r>
              <a:rPr lang="en-US" dirty="0"/>
              <a:t> 	</a:t>
            </a:r>
            <a:r>
              <a:rPr lang="ru-RU" dirty="0"/>
              <a:t>barbed wire  </a:t>
            </a:r>
            <a:r>
              <a:rPr lang="en-US" dirty="0"/>
              <a:t>		 open field		skid trail	</a:t>
            </a:r>
          </a:p>
          <a:p>
            <a:r>
              <a:rPr lang="en-US" dirty="0"/>
              <a:t>	other_______                             None</a:t>
            </a:r>
          </a:p>
        </p:txBody>
      </p:sp>
      <p:sp>
        <p:nvSpPr>
          <p:cNvPr id="8" name="Rectangle 7"/>
          <p:cNvSpPr/>
          <p:nvPr/>
        </p:nvSpPr>
        <p:spPr>
          <a:xfrm>
            <a:off x="874757" y="2018671"/>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6398734" y="2021410"/>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Rectangle 9"/>
          <p:cNvSpPr/>
          <p:nvPr/>
        </p:nvSpPr>
        <p:spPr>
          <a:xfrm>
            <a:off x="887860" y="2279848"/>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10"/>
          <p:cNvSpPr/>
          <p:nvPr/>
        </p:nvSpPr>
        <p:spPr>
          <a:xfrm>
            <a:off x="887861" y="2819400"/>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Rectangle 11"/>
          <p:cNvSpPr/>
          <p:nvPr/>
        </p:nvSpPr>
        <p:spPr>
          <a:xfrm>
            <a:off x="3704296" y="1991913"/>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Rectangle 12"/>
          <p:cNvSpPr/>
          <p:nvPr/>
        </p:nvSpPr>
        <p:spPr>
          <a:xfrm>
            <a:off x="3692633" y="2279848"/>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Rectangle 16"/>
          <p:cNvSpPr/>
          <p:nvPr/>
        </p:nvSpPr>
        <p:spPr>
          <a:xfrm>
            <a:off x="888406" y="2563788"/>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17"/>
          <p:cNvSpPr/>
          <p:nvPr/>
        </p:nvSpPr>
        <p:spPr>
          <a:xfrm>
            <a:off x="3704296" y="2563788"/>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Rectangle 18"/>
          <p:cNvSpPr/>
          <p:nvPr/>
        </p:nvSpPr>
        <p:spPr>
          <a:xfrm>
            <a:off x="6398737" y="2278650"/>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Rectangle 19"/>
          <p:cNvSpPr/>
          <p:nvPr/>
        </p:nvSpPr>
        <p:spPr>
          <a:xfrm>
            <a:off x="6398735" y="2563787"/>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Rectangle 15"/>
          <p:cNvSpPr/>
          <p:nvPr/>
        </p:nvSpPr>
        <p:spPr>
          <a:xfrm>
            <a:off x="3711709" y="2877260"/>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1" name="Picture 4" descr="Japanese Barber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2081" y="3631885"/>
            <a:ext cx="44196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26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060"/>
            <a:ext cx="8229600" cy="1143000"/>
          </a:xfrm>
        </p:spPr>
        <p:txBody>
          <a:bodyPr>
            <a:normAutofit fontScale="90000"/>
          </a:bodyPr>
          <a:lstStyle/>
          <a:p>
            <a:r>
              <a:rPr lang="en-US" sz="4900" dirty="0"/>
              <a:t>Data Sheet-Field Site Description</a:t>
            </a:r>
            <a:endParaRPr lang="en-US" dirty="0"/>
          </a:p>
        </p:txBody>
      </p:sp>
      <p:sp>
        <p:nvSpPr>
          <p:cNvPr id="3" name="Content Placeholder 2"/>
          <p:cNvSpPr>
            <a:spLocks noGrp="1"/>
          </p:cNvSpPr>
          <p:nvPr>
            <p:ph idx="1"/>
          </p:nvPr>
        </p:nvSpPr>
        <p:spPr>
          <a:xfrm>
            <a:off x="262146" y="1493837"/>
            <a:ext cx="8229600" cy="4525963"/>
          </a:xfrm>
        </p:spPr>
        <p:txBody>
          <a:bodyPr>
            <a:normAutofit/>
          </a:bodyPr>
          <a:lstStyle/>
          <a:p>
            <a:pPr marL="0" lvl="0" indent="0">
              <a:buNone/>
            </a:pPr>
            <a:r>
              <a:rPr lang="en-US" sz="2000" b="1" i="1" dirty="0"/>
              <a:t>3. </a:t>
            </a:r>
            <a:r>
              <a:rPr lang="ru-RU" sz="2000" b="1" i="1" dirty="0"/>
              <a:t>Weather</a:t>
            </a:r>
            <a:r>
              <a:rPr lang="en-US" sz="2000" b="1" i="1" dirty="0"/>
              <a:t> Events in Plot</a:t>
            </a:r>
            <a:r>
              <a:rPr lang="en-US" sz="2000" dirty="0"/>
              <a:t>: Check</a:t>
            </a:r>
            <a:r>
              <a:rPr lang="ru-RU" sz="2000" dirty="0"/>
              <a:t> one or more </a:t>
            </a:r>
            <a:endParaRPr lang="en-US" sz="2000" dirty="0"/>
          </a:p>
          <a:p>
            <a:pPr marL="0" indent="0">
              <a:buNone/>
            </a:pPr>
            <a:r>
              <a:rPr lang="en-US" sz="2000" dirty="0"/>
              <a:t>	</a:t>
            </a:r>
            <a:r>
              <a:rPr lang="ru-RU" sz="2000" dirty="0"/>
              <a:t>uprooted trees</a:t>
            </a:r>
            <a:r>
              <a:rPr lang="en-US" sz="2000" dirty="0"/>
              <a:t>	</a:t>
            </a:r>
            <a:r>
              <a:rPr lang="ru-RU" sz="2000" dirty="0"/>
              <a:t> </a:t>
            </a:r>
            <a:r>
              <a:rPr lang="en-US" sz="2000" dirty="0"/>
              <a:t>  </a:t>
            </a:r>
            <a:r>
              <a:rPr lang="ru-RU" sz="2000" dirty="0"/>
              <a:t>snapped trees</a:t>
            </a:r>
            <a:r>
              <a:rPr lang="en-US" sz="2000" dirty="0"/>
              <a:t>	 </a:t>
            </a:r>
            <a:r>
              <a:rPr lang="ru-RU" sz="2000" dirty="0"/>
              <a:t> </a:t>
            </a:r>
            <a:r>
              <a:rPr lang="en-US" sz="2000" dirty="0"/>
              <a:t>         </a:t>
            </a:r>
            <a:r>
              <a:rPr lang="ru-RU" sz="2000" dirty="0"/>
              <a:t>large </a:t>
            </a:r>
            <a:r>
              <a:rPr lang="en-US" sz="2000" dirty="0"/>
              <a:t>downed </a:t>
            </a:r>
            <a:r>
              <a:rPr lang="ru-RU" sz="2000" dirty="0"/>
              <a:t>branches</a:t>
            </a:r>
            <a:endParaRPr lang="en-US" sz="2000" dirty="0"/>
          </a:p>
          <a:p>
            <a:pPr marL="0" indent="0">
              <a:buNone/>
            </a:pPr>
            <a:r>
              <a:rPr lang="en-US" sz="2000" dirty="0"/>
              <a:t>  	fire scars	    </a:t>
            </a:r>
            <a:r>
              <a:rPr lang="ru-RU" sz="2000" dirty="0"/>
              <a:t>river </a:t>
            </a:r>
            <a:r>
              <a:rPr lang="en-US" sz="2000" dirty="0"/>
              <a:t>flooding                o</a:t>
            </a:r>
            <a:r>
              <a:rPr lang="ru-RU" sz="2000" dirty="0"/>
              <a:t>ther</a:t>
            </a:r>
            <a:r>
              <a:rPr lang="en-US" sz="2000" dirty="0"/>
              <a:t>_____        None</a:t>
            </a:r>
          </a:p>
          <a:p>
            <a:pPr marL="0" lvl="0" indent="0">
              <a:buNone/>
            </a:pPr>
            <a:endParaRPr lang="en-US" sz="2000" b="1" i="1" dirty="0"/>
          </a:p>
          <a:p>
            <a:pPr marL="0" lvl="0" indent="0">
              <a:buNone/>
            </a:pPr>
            <a:r>
              <a:rPr lang="en-US" sz="2000" b="1" i="1" dirty="0"/>
              <a:t>4. Downed Woody Debris Cover in Plot </a:t>
            </a:r>
            <a:r>
              <a:rPr lang="en-US" sz="2000" dirty="0"/>
              <a:t>(pieces at least 10 cm in diameter): Check one:</a:t>
            </a:r>
          </a:p>
          <a:p>
            <a:pPr marL="0" indent="0">
              <a:buNone/>
            </a:pPr>
            <a:r>
              <a:rPr lang="en-US" sz="2000" dirty="0"/>
              <a:t> 	</a:t>
            </a:r>
            <a:r>
              <a:rPr lang="ru-RU" sz="2000" dirty="0"/>
              <a:t>&lt;1%</a:t>
            </a:r>
            <a:r>
              <a:rPr lang="en-US" sz="2000" dirty="0"/>
              <a:t>  		</a:t>
            </a:r>
            <a:r>
              <a:rPr lang="ru-RU" sz="2000" dirty="0"/>
              <a:t>1-5% </a:t>
            </a:r>
            <a:r>
              <a:rPr lang="en-US" sz="2000" dirty="0"/>
              <a:t>		 </a:t>
            </a:r>
            <a:r>
              <a:rPr lang="ru-RU" sz="2000" dirty="0"/>
              <a:t>6-25% </a:t>
            </a:r>
            <a:r>
              <a:rPr lang="en-US" sz="2000" dirty="0"/>
              <a:t>  		</a:t>
            </a:r>
            <a:r>
              <a:rPr lang="ru-RU" sz="2000" dirty="0"/>
              <a:t>26-50%</a:t>
            </a:r>
            <a:r>
              <a:rPr lang="en-US" sz="2000" dirty="0"/>
              <a:t>		</a:t>
            </a:r>
            <a:r>
              <a:rPr lang="ru-RU" sz="2000" dirty="0"/>
              <a:t>51-75%</a:t>
            </a:r>
            <a:r>
              <a:rPr lang="en-US" sz="2000" dirty="0"/>
              <a:t>   	 &gt;75%</a:t>
            </a:r>
          </a:p>
          <a:p>
            <a:endParaRPr lang="en-US" dirty="0"/>
          </a:p>
        </p:txBody>
      </p:sp>
      <p:pic>
        <p:nvPicPr>
          <p:cNvPr id="4" name="Picture 2" descr="C:\Users\HSLaptop2\AppData\Local\Microsoft\Windows\Temporary Internet Files\Content.IE5\A0SHY945\P10702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0366" y="4282316"/>
            <a:ext cx="3213266" cy="2409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9-moss walk_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627" y="4448050"/>
            <a:ext cx="1719054" cy="2409950"/>
          </a:xfrm>
          <a:prstGeom prst="rect">
            <a:avLst/>
          </a:prstGeom>
          <a:noFill/>
          <a:ln>
            <a:noFill/>
          </a:ln>
        </p:spPr>
      </p:pic>
      <p:sp>
        <p:nvSpPr>
          <p:cNvPr id="6" name="Rectangle 5"/>
          <p:cNvSpPr/>
          <p:nvPr/>
        </p:nvSpPr>
        <p:spPr>
          <a:xfrm>
            <a:off x="1006927" y="1951037"/>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Rectangle 6"/>
          <p:cNvSpPr/>
          <p:nvPr/>
        </p:nvSpPr>
        <p:spPr>
          <a:xfrm>
            <a:off x="3022317" y="1971366"/>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Rectangle 7"/>
          <p:cNvSpPr/>
          <p:nvPr/>
        </p:nvSpPr>
        <p:spPr>
          <a:xfrm>
            <a:off x="5275194" y="1951037"/>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997096" y="2308224"/>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Rectangle 9"/>
          <p:cNvSpPr/>
          <p:nvPr/>
        </p:nvSpPr>
        <p:spPr>
          <a:xfrm>
            <a:off x="3011063" y="2308223"/>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10"/>
          <p:cNvSpPr/>
          <p:nvPr/>
        </p:nvSpPr>
        <p:spPr>
          <a:xfrm>
            <a:off x="5324475" y="2308224"/>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Rectangle 11"/>
          <p:cNvSpPr/>
          <p:nvPr/>
        </p:nvSpPr>
        <p:spPr>
          <a:xfrm>
            <a:off x="2833454" y="4043615"/>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Rectangle 12"/>
          <p:cNvSpPr/>
          <p:nvPr/>
        </p:nvSpPr>
        <p:spPr>
          <a:xfrm>
            <a:off x="6476999" y="3730574"/>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ectangle 13"/>
          <p:cNvSpPr/>
          <p:nvPr/>
        </p:nvSpPr>
        <p:spPr>
          <a:xfrm>
            <a:off x="4724399" y="3730575"/>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Rectangle 14"/>
          <p:cNvSpPr/>
          <p:nvPr/>
        </p:nvSpPr>
        <p:spPr>
          <a:xfrm>
            <a:off x="997092" y="4006159"/>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Rectangle 15"/>
          <p:cNvSpPr/>
          <p:nvPr/>
        </p:nvSpPr>
        <p:spPr>
          <a:xfrm>
            <a:off x="997093" y="3730576"/>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Rectangle 16"/>
          <p:cNvSpPr/>
          <p:nvPr/>
        </p:nvSpPr>
        <p:spPr>
          <a:xfrm>
            <a:off x="2825138" y="3730573"/>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Rectangle 20"/>
          <p:cNvSpPr/>
          <p:nvPr/>
        </p:nvSpPr>
        <p:spPr>
          <a:xfrm>
            <a:off x="6976646" y="2347958"/>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TextBox 17"/>
          <p:cNvSpPr txBox="1"/>
          <p:nvPr/>
        </p:nvSpPr>
        <p:spPr>
          <a:xfrm>
            <a:off x="271890" y="954643"/>
            <a:ext cx="3340786" cy="461665"/>
          </a:xfrm>
          <a:prstGeom prst="rect">
            <a:avLst/>
          </a:prstGeom>
          <a:noFill/>
        </p:spPr>
        <p:txBody>
          <a:bodyPr wrap="none" rtlCol="0">
            <a:spAutoFit/>
          </a:bodyPr>
          <a:lstStyle/>
          <a:p>
            <a:r>
              <a:rPr lang="en-US" sz="2400" b="1" dirty="0"/>
              <a:t>Evidence of Disturbance:</a:t>
            </a:r>
          </a:p>
        </p:txBody>
      </p:sp>
    </p:spTree>
    <p:extLst>
      <p:ext uri="{BB962C8B-B14F-4D97-AF65-F5344CB8AC3E}">
        <p14:creationId xmlns:p14="http://schemas.microsoft.com/office/powerpoint/2010/main" val="2487629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401174" y="4135554"/>
            <a:ext cx="3009900" cy="2248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81000" y="808037"/>
            <a:ext cx="8630392" cy="4525963"/>
          </a:xfrm>
        </p:spPr>
        <p:txBody>
          <a:bodyPr>
            <a:normAutofit/>
          </a:bodyPr>
          <a:lstStyle/>
          <a:p>
            <a:pPr marL="0" lvl="0" indent="0">
              <a:buNone/>
            </a:pPr>
            <a:r>
              <a:rPr lang="en-US" sz="2400" b="1" dirty="0"/>
              <a:t>Evidence of </a:t>
            </a:r>
            <a:r>
              <a:rPr lang="ru-RU" sz="2400" b="1" dirty="0"/>
              <a:t>Disturbance:</a:t>
            </a:r>
            <a:endParaRPr lang="en-US" sz="2400" b="1" i="1" dirty="0"/>
          </a:p>
          <a:p>
            <a:pPr marL="0" lvl="0" indent="0">
              <a:buNone/>
            </a:pPr>
            <a:r>
              <a:rPr lang="en-US" sz="2000" b="1" i="1" dirty="0"/>
              <a:t>5. Wildlife Sign</a:t>
            </a:r>
            <a:r>
              <a:rPr lang="en-US" sz="2000" i="1" dirty="0"/>
              <a:t> </a:t>
            </a:r>
            <a:r>
              <a:rPr lang="en-US" sz="2000" b="1" i="1" dirty="0"/>
              <a:t>in Plot:</a:t>
            </a:r>
            <a:r>
              <a:rPr lang="en-US" sz="2000" i="1" dirty="0"/>
              <a:t> </a:t>
            </a:r>
            <a:r>
              <a:rPr lang="en-US" sz="2000" dirty="0"/>
              <a:t>Check</a:t>
            </a:r>
            <a:r>
              <a:rPr lang="ru-RU" sz="2000" dirty="0"/>
              <a:t> one or more</a:t>
            </a:r>
            <a:endParaRPr lang="en-US" sz="2000" dirty="0"/>
          </a:p>
          <a:p>
            <a:pPr marL="0" indent="0">
              <a:buNone/>
            </a:pPr>
            <a:r>
              <a:rPr lang="en-US" sz="2000" dirty="0"/>
              <a:t> 	</a:t>
            </a:r>
            <a:r>
              <a:rPr lang="en-US" sz="1800" dirty="0"/>
              <a:t>deer pellets 	                   moose pellets   	     deer/moose </a:t>
            </a:r>
            <a:r>
              <a:rPr lang="ru-RU" sz="1800" dirty="0"/>
              <a:t>browsing</a:t>
            </a:r>
            <a:endParaRPr lang="en-US" sz="1800" dirty="0"/>
          </a:p>
          <a:p>
            <a:pPr marL="0" indent="0">
              <a:buNone/>
            </a:pPr>
            <a:r>
              <a:rPr lang="en-US" sz="1800" dirty="0"/>
              <a:t>	moose b</a:t>
            </a:r>
            <a:r>
              <a:rPr lang="ru-RU" sz="1800" dirty="0"/>
              <a:t>ark-stripping </a:t>
            </a:r>
            <a:r>
              <a:rPr lang="en-US" sz="1800" dirty="0"/>
              <a:t>  	 deer a</a:t>
            </a:r>
            <a:r>
              <a:rPr lang="ru-RU" sz="1800" dirty="0"/>
              <a:t>ntler rubs</a:t>
            </a:r>
            <a:r>
              <a:rPr lang="en-US" sz="1800" dirty="0"/>
              <a:t>	     tree g</a:t>
            </a:r>
            <a:r>
              <a:rPr lang="ru-RU" sz="1800" dirty="0"/>
              <a:t>irdling </a:t>
            </a:r>
            <a:r>
              <a:rPr lang="en-US" sz="1800" dirty="0"/>
              <a:t>[porcupine]</a:t>
            </a:r>
          </a:p>
          <a:p>
            <a:pPr marL="0" indent="0">
              <a:buNone/>
            </a:pPr>
            <a:r>
              <a:rPr lang="en-US" sz="1800" dirty="0"/>
              <a:t> 	</a:t>
            </a:r>
            <a:r>
              <a:rPr lang="ru-RU" sz="1800" dirty="0"/>
              <a:t>beaver</a:t>
            </a:r>
            <a:r>
              <a:rPr lang="en-US" sz="1800" dirty="0"/>
              <a:t> felled tree  		 woodpecker hole 	      bear claw marks on beech </a:t>
            </a:r>
          </a:p>
          <a:p>
            <a:pPr marL="0" indent="0">
              <a:buNone/>
            </a:pPr>
            <a:r>
              <a:rPr lang="en-US" sz="1800" dirty="0"/>
              <a:t>	rabbit/porcupine browse          other__________        None</a:t>
            </a:r>
          </a:p>
          <a:p>
            <a:pPr marL="0" indent="0">
              <a:buNone/>
            </a:pPr>
            <a:endParaRPr lang="en-US" dirty="0"/>
          </a:p>
        </p:txBody>
      </p:sp>
      <p:pic>
        <p:nvPicPr>
          <p:cNvPr id="5" name="Picture 4" descr="http://t3.gstatic.com/images?q=tbn:ANd9GcQNCi-jXi6EdnOflUGIGD6GHlzKzRcCnDysIduCiXmImvCU6FyN5xylf8aw"/>
          <p:cNvPicPr/>
          <p:nvPr/>
        </p:nvPicPr>
        <p:blipFill>
          <a:blip r:embed="rId4">
            <a:extLst>
              <a:ext uri="{28A0092B-C50C-407E-A947-70E740481C1C}">
                <a14:useLocalDpi xmlns:a14="http://schemas.microsoft.com/office/drawing/2010/main" val="0"/>
              </a:ext>
            </a:extLst>
          </a:blip>
          <a:srcRect/>
          <a:stretch>
            <a:fillRect/>
          </a:stretch>
        </p:blipFill>
        <p:spPr bwMode="auto">
          <a:xfrm>
            <a:off x="1999768" y="4822161"/>
            <a:ext cx="1256414" cy="1942411"/>
          </a:xfrm>
          <a:prstGeom prst="rect">
            <a:avLst/>
          </a:prstGeom>
          <a:noFill/>
          <a:ln>
            <a:noFill/>
          </a:ln>
        </p:spPr>
      </p:pic>
      <p:pic>
        <p:nvPicPr>
          <p:cNvPr id="6" name="Content Placeholder 3" descr="Description: DSCN0606"/>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0192" y="3733111"/>
            <a:ext cx="1981200" cy="3011880"/>
          </a:xfrm>
          <a:prstGeom prst="rect">
            <a:avLst/>
          </a:prstGeom>
          <a:noFill/>
          <a:ln>
            <a:noFill/>
          </a:ln>
        </p:spPr>
      </p:pic>
      <p:pic>
        <p:nvPicPr>
          <p:cNvPr id="10242" name="Picture 2" descr="http://farm6.staticflickr.com/5295/5479166408_6ac3658906_z.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58" y="4802581"/>
            <a:ext cx="1456807" cy="19424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7">
            <a:extLst>
              <a:ext uri="{28A0092B-C50C-407E-A947-70E740481C1C}">
                <a14:useLocalDpi xmlns:a14="http://schemas.microsoft.com/office/drawing/2010/main" val="0"/>
              </a:ext>
            </a:extLst>
          </a:blip>
          <a:srcRect/>
          <a:stretch>
            <a:fillRect/>
          </a:stretch>
        </p:blipFill>
        <p:spPr bwMode="auto">
          <a:xfrm>
            <a:off x="5687" y="3429000"/>
            <a:ext cx="2550365" cy="1132227"/>
          </a:xfrm>
          <a:prstGeom prst="rect">
            <a:avLst/>
          </a:prstGeom>
          <a:noFill/>
          <a:ln>
            <a:noFill/>
          </a:ln>
        </p:spPr>
      </p:pic>
      <p:sp>
        <p:nvSpPr>
          <p:cNvPr id="11" name="Rectangle 10"/>
          <p:cNvSpPr/>
          <p:nvPr/>
        </p:nvSpPr>
        <p:spPr>
          <a:xfrm>
            <a:off x="1116153" y="2065826"/>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Rectangle 11"/>
          <p:cNvSpPr/>
          <p:nvPr/>
        </p:nvSpPr>
        <p:spPr>
          <a:xfrm>
            <a:off x="1143801" y="1711713"/>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Rectangle 12"/>
          <p:cNvSpPr/>
          <p:nvPr/>
        </p:nvSpPr>
        <p:spPr>
          <a:xfrm>
            <a:off x="1112256" y="2365862"/>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ectangle 13"/>
          <p:cNvSpPr/>
          <p:nvPr/>
        </p:nvSpPr>
        <p:spPr>
          <a:xfrm>
            <a:off x="3926437" y="2023861"/>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Rectangle 14"/>
          <p:cNvSpPr/>
          <p:nvPr/>
        </p:nvSpPr>
        <p:spPr>
          <a:xfrm>
            <a:off x="5943599" y="1711713"/>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Rectangle 15"/>
          <p:cNvSpPr/>
          <p:nvPr/>
        </p:nvSpPr>
        <p:spPr>
          <a:xfrm>
            <a:off x="3926436" y="1711713"/>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Rectangle 16"/>
          <p:cNvSpPr/>
          <p:nvPr/>
        </p:nvSpPr>
        <p:spPr>
          <a:xfrm>
            <a:off x="5961720" y="2065826"/>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17"/>
          <p:cNvSpPr/>
          <p:nvPr/>
        </p:nvSpPr>
        <p:spPr>
          <a:xfrm>
            <a:off x="3941978" y="2365861"/>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Rectangle 18"/>
          <p:cNvSpPr/>
          <p:nvPr/>
        </p:nvSpPr>
        <p:spPr>
          <a:xfrm>
            <a:off x="5961721" y="2365862"/>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Rectangle 19"/>
          <p:cNvSpPr/>
          <p:nvPr/>
        </p:nvSpPr>
        <p:spPr>
          <a:xfrm>
            <a:off x="1123950" y="2655046"/>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Rectangle 20"/>
          <p:cNvSpPr/>
          <p:nvPr/>
        </p:nvSpPr>
        <p:spPr>
          <a:xfrm>
            <a:off x="3958273" y="2655046"/>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22"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52" t="8280" r="44387" b="67221"/>
          <a:stretch/>
        </p:blipFill>
        <p:spPr bwMode="auto">
          <a:xfrm rot="5400000">
            <a:off x="2956217" y="5125302"/>
            <a:ext cx="1940437" cy="1298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5967831" y="2657261"/>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3074" name="Picture 2" descr="C:\Users\HSLaptop2\Desktop\browse photos PH\DSC0459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37257" y="3037511"/>
            <a:ext cx="2057400" cy="1543050"/>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p:cNvSpPr>
            <a:spLocks noGrp="1"/>
          </p:cNvSpPr>
          <p:nvPr>
            <p:ph type="title"/>
          </p:nvPr>
        </p:nvSpPr>
        <p:spPr>
          <a:xfrm>
            <a:off x="381000" y="-17060"/>
            <a:ext cx="8229600" cy="1143000"/>
          </a:xfrm>
        </p:spPr>
        <p:txBody>
          <a:bodyPr>
            <a:normAutofit fontScale="90000"/>
          </a:bodyPr>
          <a:lstStyle/>
          <a:p>
            <a:r>
              <a:rPr lang="en-US" sz="4900" dirty="0"/>
              <a:t>Data Sheet-Field Site Description</a:t>
            </a:r>
            <a:endParaRPr lang="en-US" dirty="0"/>
          </a:p>
        </p:txBody>
      </p:sp>
    </p:spTree>
    <p:extLst>
      <p:ext uri="{BB962C8B-B14F-4D97-AF65-F5344CB8AC3E}">
        <p14:creationId xmlns:p14="http://schemas.microsoft.com/office/powerpoint/2010/main" val="203751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5718" y="156690"/>
            <a:ext cx="8229600" cy="4525963"/>
          </a:xfrm>
        </p:spPr>
        <p:txBody>
          <a:bodyPr/>
          <a:lstStyle/>
          <a:p>
            <a:pPr marL="514350" indent="-514350">
              <a:buFont typeface="+mj-lt"/>
              <a:buAutoNum type="arabicPeriod"/>
            </a:pPr>
            <a:r>
              <a:rPr lang="en-US" dirty="0"/>
              <a:t>How do forests change?</a:t>
            </a:r>
          </a:p>
          <a:p>
            <a:pPr marL="514350" indent="-514350">
              <a:buFont typeface="+mj-lt"/>
              <a:buAutoNum type="arabicPeriod"/>
            </a:pPr>
            <a:r>
              <a:rPr lang="en-US" dirty="0"/>
              <a:t>What are the implications of forest change?</a:t>
            </a:r>
          </a:p>
          <a:p>
            <a:pPr marL="514350" indent="-514350">
              <a:buFont typeface="+mj-lt"/>
              <a:buAutoNum type="arabicPeriod"/>
            </a:pPr>
            <a:r>
              <a:rPr lang="en-US" dirty="0"/>
              <a:t>How do we measure forest change?</a:t>
            </a:r>
          </a:p>
        </p:txBody>
      </p:sp>
      <p:pic>
        <p:nvPicPr>
          <p:cNvPr id="5" name="Picture 2" descr="Wildlands and Woodlands"/>
          <p:cNvPicPr>
            <a:picLocks noChangeAspect="1" noChangeArrowheads="1"/>
          </p:cNvPicPr>
          <p:nvPr/>
        </p:nvPicPr>
        <p:blipFill rotWithShape="1">
          <a:blip r:embed="rId2">
            <a:extLst>
              <a:ext uri="{28A0092B-C50C-407E-A947-70E740481C1C}">
                <a14:useLocalDpi xmlns:a14="http://schemas.microsoft.com/office/drawing/2010/main" val="0"/>
              </a:ext>
            </a:extLst>
          </a:blip>
          <a:srcRect l="8276" t="26191" r="52610" b="42565"/>
          <a:stretch/>
        </p:blipFill>
        <p:spPr bwMode="auto">
          <a:xfrm>
            <a:off x="172230" y="2157412"/>
            <a:ext cx="2113770" cy="13069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Wildlands and Woodlands"/>
          <p:cNvPicPr>
            <a:picLocks noChangeAspect="1" noChangeArrowheads="1"/>
          </p:cNvPicPr>
          <p:nvPr/>
        </p:nvPicPr>
        <p:blipFill rotWithShape="1">
          <a:blip r:embed="rId2">
            <a:extLst>
              <a:ext uri="{28A0092B-C50C-407E-A947-70E740481C1C}">
                <a14:useLocalDpi xmlns:a14="http://schemas.microsoft.com/office/drawing/2010/main" val="0"/>
              </a:ext>
            </a:extLst>
          </a:blip>
          <a:srcRect l="52284" t="25685" r="7226" b="42564"/>
          <a:stretch/>
        </p:blipFill>
        <p:spPr bwMode="auto">
          <a:xfrm>
            <a:off x="2886075" y="3281949"/>
            <a:ext cx="32670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2387629" y="2637363"/>
            <a:ext cx="417682" cy="3470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8" name="Picture 6" descr="http://www.foresthistory.org/ASPNET/Publications/region/8/history/images/fig9.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842" y="5105400"/>
            <a:ext cx="2138158" cy="1625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2357393" y="5569825"/>
            <a:ext cx="478155" cy="3192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1" name="Picture 9" descr="s_hur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230" y="3515899"/>
            <a:ext cx="2113770" cy="151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a:off x="2293158" y="4272549"/>
            <a:ext cx="51215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4" name="Picture 2" descr="http://www.highstead.net/images/Fragment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7478" y="3633693"/>
            <a:ext cx="2138158" cy="16073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noChangeArrowheads="1"/>
          </p:cNvPicPr>
          <p:nvPr/>
        </p:nvPicPr>
        <p:blipFill>
          <a:blip r:embed="rId7" cstate="print"/>
          <a:srcRect/>
          <a:stretch>
            <a:fillRect/>
          </a:stretch>
        </p:blipFill>
        <p:spPr bwMode="auto">
          <a:xfrm>
            <a:off x="7132362" y="1978938"/>
            <a:ext cx="1924224" cy="1484401"/>
          </a:xfrm>
          <a:prstGeom prst="rect">
            <a:avLst/>
          </a:prstGeom>
          <a:noFill/>
          <a:ln w="9525">
            <a:noFill/>
            <a:miter lim="800000"/>
            <a:headEnd/>
            <a:tailEnd/>
          </a:ln>
        </p:spPr>
      </p:pic>
      <p:cxnSp>
        <p:nvCxnSpPr>
          <p:cNvPr id="17" name="Straight Arrow Connector 16"/>
          <p:cNvCxnSpPr/>
          <p:nvPr/>
        </p:nvCxnSpPr>
        <p:spPr>
          <a:xfrm flipV="1">
            <a:off x="6209613" y="4191000"/>
            <a:ext cx="538450" cy="433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6324600" y="2770023"/>
            <a:ext cx="698421" cy="3541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6019800" y="5420475"/>
            <a:ext cx="616912" cy="53620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 name="Picture 2" descr="Big Oak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5600" y="5420475"/>
            <a:ext cx="2373615" cy="113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783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03" y="1066800"/>
            <a:ext cx="8534400" cy="4525963"/>
          </a:xfrm>
        </p:spPr>
        <p:txBody>
          <a:bodyPr>
            <a:normAutofit/>
          </a:bodyPr>
          <a:lstStyle/>
          <a:p>
            <a:pPr marL="0" indent="0">
              <a:buNone/>
            </a:pPr>
            <a:r>
              <a:rPr lang="en-US" sz="2400" b="1" dirty="0"/>
              <a:t>Evidence of Disturbance:</a:t>
            </a:r>
            <a:r>
              <a:rPr lang="en-US" sz="2300" dirty="0"/>
              <a:t>	</a:t>
            </a:r>
          </a:p>
          <a:p>
            <a:pPr marL="0" indent="0">
              <a:buNone/>
            </a:pPr>
            <a:r>
              <a:rPr lang="en-US" sz="1900" i="1" dirty="0"/>
              <a:t> </a:t>
            </a:r>
            <a:r>
              <a:rPr lang="en-US" sz="1900" b="1" i="1" dirty="0"/>
              <a:t>6. Invasive Plant Species in Plot</a:t>
            </a:r>
            <a:r>
              <a:rPr lang="en-US" sz="1900" i="1" dirty="0"/>
              <a:t>: </a:t>
            </a:r>
            <a:r>
              <a:rPr lang="en-US" sz="1900" dirty="0"/>
              <a:t>Check One or More:     </a:t>
            </a:r>
            <a:r>
              <a:rPr lang="en-US" sz="1900" i="1" dirty="0"/>
              <a:t>                     </a:t>
            </a:r>
            <a:endParaRPr lang="en-US" sz="1900" dirty="0"/>
          </a:p>
          <a:p>
            <a:pPr marL="0" indent="0">
              <a:buNone/>
            </a:pPr>
            <a:r>
              <a:rPr lang="en-US" sz="1900" dirty="0"/>
              <a:t>	Garlic Mustard           Oriental Bittersweet 	         Japanese Barberry     	Burning  Bush	     Multiflora Rose    	         Honeysuckle         </a:t>
            </a:r>
          </a:p>
          <a:p>
            <a:pPr marL="0" indent="0">
              <a:buNone/>
            </a:pPr>
            <a:r>
              <a:rPr lang="en-US" sz="1900" dirty="0"/>
              <a:t>	 Autumn Olive             Buckthorn 	                          Japanese Stilt Grass  </a:t>
            </a:r>
          </a:p>
          <a:p>
            <a:pPr marL="0" indent="0">
              <a:buNone/>
            </a:pPr>
            <a:r>
              <a:rPr lang="en-US" sz="1900" dirty="0"/>
              <a:t>                  Other                           None</a:t>
            </a:r>
          </a:p>
          <a:p>
            <a:pPr marL="0" indent="0">
              <a:buNone/>
            </a:pPr>
            <a:r>
              <a:rPr lang="en-US" sz="7400" dirty="0"/>
              <a:t>	</a:t>
            </a:r>
            <a:r>
              <a:rPr lang="en-US" sz="8000" dirty="0"/>
              <a:t> </a:t>
            </a:r>
          </a:p>
          <a:p>
            <a:pPr marL="0" indent="0">
              <a:buNone/>
            </a:pPr>
            <a:endParaRPr lang="en-US" sz="7200" i="1" dirty="0"/>
          </a:p>
          <a:p>
            <a:endParaRPr lang="en-US" sz="5500" dirty="0"/>
          </a:p>
        </p:txBody>
      </p:sp>
      <p:pic>
        <p:nvPicPr>
          <p:cNvPr id="4" name="Content Placeholder 3" descr="Bill Hill Invasives.JPG"/>
          <p:cNvPicPr>
            <a:picLocks/>
          </p:cNvPicPr>
          <p:nvPr/>
        </p:nvPicPr>
        <p:blipFill>
          <a:blip r:embed="rId3" cstate="print"/>
          <a:srcRect/>
          <a:stretch>
            <a:fillRect/>
          </a:stretch>
        </p:blipFill>
        <p:spPr bwMode="auto">
          <a:xfrm>
            <a:off x="197069" y="4808420"/>
            <a:ext cx="2664372" cy="1847961"/>
          </a:xfrm>
          <a:prstGeom prst="rect">
            <a:avLst/>
          </a:prstGeom>
          <a:noFill/>
          <a:ln w="9525">
            <a:noFill/>
            <a:miter lim="800000"/>
            <a:headEnd/>
            <a:tailEnd/>
          </a:ln>
        </p:spPr>
      </p:pic>
      <p:pic>
        <p:nvPicPr>
          <p:cNvPr id="4098" name="Picture 2" descr="http://nced.umn.edu/system/files/gm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4603530"/>
            <a:ext cx="274320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plantsystematics.org/users/robbin/5_16_05/upload74/Euonymus_alatus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4670205"/>
            <a:ext cx="2569207" cy="19240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61441" y="1952567"/>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838200" y="1952568"/>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Rectangle 9"/>
          <p:cNvSpPr/>
          <p:nvPr/>
        </p:nvSpPr>
        <p:spPr>
          <a:xfrm>
            <a:off x="5900737" y="1952568"/>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Rectangle 10"/>
          <p:cNvSpPr/>
          <p:nvPr/>
        </p:nvSpPr>
        <p:spPr>
          <a:xfrm>
            <a:off x="838200" y="2257368"/>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Rectangle 11"/>
          <p:cNvSpPr/>
          <p:nvPr/>
        </p:nvSpPr>
        <p:spPr>
          <a:xfrm>
            <a:off x="2886075" y="2257367"/>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Rectangle 12"/>
          <p:cNvSpPr/>
          <p:nvPr/>
        </p:nvSpPr>
        <p:spPr>
          <a:xfrm>
            <a:off x="866201" y="2592232"/>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Rectangle 13"/>
          <p:cNvSpPr/>
          <p:nvPr/>
        </p:nvSpPr>
        <p:spPr>
          <a:xfrm>
            <a:off x="2909652" y="2551218"/>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Rectangle 14"/>
          <p:cNvSpPr/>
          <p:nvPr/>
        </p:nvSpPr>
        <p:spPr>
          <a:xfrm>
            <a:off x="5900737" y="2592231"/>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Rectangle 15"/>
          <p:cNvSpPr/>
          <p:nvPr/>
        </p:nvSpPr>
        <p:spPr>
          <a:xfrm>
            <a:off x="5900737" y="2257368"/>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Rectangle 16"/>
          <p:cNvSpPr/>
          <p:nvPr/>
        </p:nvSpPr>
        <p:spPr>
          <a:xfrm>
            <a:off x="866201" y="2943167"/>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Rectangle 17"/>
          <p:cNvSpPr/>
          <p:nvPr/>
        </p:nvSpPr>
        <p:spPr>
          <a:xfrm>
            <a:off x="2897923" y="2910185"/>
            <a:ext cx="238125" cy="200025"/>
          </a:xfrm>
          <a:prstGeom prst="rect">
            <a:avLst/>
          </a:prstGeom>
          <a:ln w="317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Title 1"/>
          <p:cNvSpPr txBox="1">
            <a:spLocks/>
          </p:cNvSpPr>
          <p:nvPr/>
        </p:nvSpPr>
        <p:spPr>
          <a:xfrm>
            <a:off x="381000" y="-17060"/>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900" dirty="0"/>
              <a:t>Data Sheet-Field Site Description</a:t>
            </a:r>
            <a:endParaRPr lang="en-US" dirty="0"/>
          </a:p>
        </p:txBody>
      </p:sp>
    </p:spTree>
    <p:extLst>
      <p:ext uri="{BB962C8B-B14F-4D97-AF65-F5344CB8AC3E}">
        <p14:creationId xmlns:p14="http://schemas.microsoft.com/office/powerpoint/2010/main" val="1345290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s://mail-attachment.googleusercontent.com/attachment/u/1/?ui=2&amp;ik=c1b73638c1&amp;view=att&amp;th=1403b343e09db8c8&amp;attid=0.1&amp;disp=inline&amp;realattid=1442193392448569344-1&amp;safe=1&amp;zw&amp;saduie=AG9B_P8SsAfGFuuvXG59U9VBMqP3&amp;sadet=1375458095225&amp;sads=N77VzVIX-JUKXqyTaqj5tQdr7p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https://mail-attachment.googleusercontent.com/attachment/u/1/?ui=2&amp;ik=c1b73638c1&amp;view=att&amp;th=1403b343e09db8c8&amp;attid=0.1&amp;disp=inline&amp;realattid=1442193392448569344-1&amp;safe=1&amp;zw&amp;saduie=AG9B_P8SsAfGFuuvXG59U9VBMqP3&amp;sadet=1375458095225&amp;sads=N77VzVIX-JUKXqyTaqj5tQdr7p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21757300"/>
              </p:ext>
            </p:extLst>
          </p:nvPr>
        </p:nvGraphicFramePr>
        <p:xfrm>
          <a:off x="917575" y="176103"/>
          <a:ext cx="7540624" cy="4869180"/>
        </p:xfrm>
        <a:graphic>
          <a:graphicData uri="http://schemas.openxmlformats.org/drawingml/2006/table">
            <a:tbl>
              <a:tblPr firstRow="1" bandRow="1">
                <a:tableStyleId>{616DA210-FB5B-4158-B5E0-FEB733F419BA}</a:tableStyleId>
              </a:tblPr>
              <a:tblGrid>
                <a:gridCol w="1885156">
                  <a:extLst>
                    <a:ext uri="{9D8B030D-6E8A-4147-A177-3AD203B41FA5}">
                      <a16:colId xmlns:a16="http://schemas.microsoft.com/office/drawing/2014/main" xmlns="" val="20000"/>
                    </a:ext>
                  </a:extLst>
                </a:gridCol>
                <a:gridCol w="1885156">
                  <a:extLst>
                    <a:ext uri="{9D8B030D-6E8A-4147-A177-3AD203B41FA5}">
                      <a16:colId xmlns:a16="http://schemas.microsoft.com/office/drawing/2014/main" xmlns="" val="20001"/>
                    </a:ext>
                  </a:extLst>
                </a:gridCol>
                <a:gridCol w="1885156">
                  <a:extLst>
                    <a:ext uri="{9D8B030D-6E8A-4147-A177-3AD203B41FA5}">
                      <a16:colId xmlns:a16="http://schemas.microsoft.com/office/drawing/2014/main" xmlns="" val="20002"/>
                    </a:ext>
                  </a:extLst>
                </a:gridCol>
                <a:gridCol w="1885156">
                  <a:extLst>
                    <a:ext uri="{9D8B030D-6E8A-4147-A177-3AD203B41FA5}">
                      <a16:colId xmlns:a16="http://schemas.microsoft.com/office/drawing/2014/main" xmlns="" val="20003"/>
                    </a:ext>
                  </a:extLst>
                </a:gridCol>
              </a:tblGrid>
              <a:tr h="1154793">
                <a:tc>
                  <a:txBody>
                    <a:bodyPr/>
                    <a:lstStyle/>
                    <a:p>
                      <a:pPr marL="0" marR="0">
                        <a:lnSpc>
                          <a:spcPct val="115000"/>
                        </a:lnSpc>
                        <a:spcBef>
                          <a:spcPts val="0"/>
                        </a:spcBef>
                        <a:spcAft>
                          <a:spcPts val="0"/>
                        </a:spcAft>
                      </a:pPr>
                      <a:r>
                        <a:rPr lang="en-US" sz="1800" dirty="0">
                          <a:solidFill>
                            <a:schemeClr val="tx1"/>
                          </a:solidFill>
                          <a:effectLst/>
                        </a:rPr>
                        <a:t>Tree Identification Number</a:t>
                      </a:r>
                      <a:endParaRPr lang="en-US" sz="1800" dirty="0">
                        <a:solidFill>
                          <a:schemeClr val="tx1"/>
                        </a:solidFill>
                        <a:effectLst/>
                        <a:latin typeface="Calibri"/>
                        <a:ea typeface="Calibri"/>
                        <a:cs typeface="Times New Roman"/>
                      </a:endParaRPr>
                    </a:p>
                  </a:txBody>
                  <a:tcPr marL="53995" marR="53995" marT="0" marB="0">
                    <a:solidFill>
                      <a:schemeClr val="bg1"/>
                    </a:solidFill>
                  </a:tcPr>
                </a:tc>
                <a:tc>
                  <a:txBody>
                    <a:bodyPr/>
                    <a:lstStyle/>
                    <a:p>
                      <a:pPr marL="0" marR="0">
                        <a:lnSpc>
                          <a:spcPct val="115000"/>
                        </a:lnSpc>
                        <a:spcBef>
                          <a:spcPts val="0"/>
                        </a:spcBef>
                        <a:spcAft>
                          <a:spcPts val="0"/>
                        </a:spcAft>
                      </a:pPr>
                      <a:r>
                        <a:rPr lang="en-US" sz="1800" dirty="0">
                          <a:solidFill>
                            <a:schemeClr val="tx1"/>
                          </a:solidFill>
                          <a:effectLst/>
                        </a:rPr>
                        <a:t>Tree Species </a:t>
                      </a:r>
                      <a:endParaRPr lang="en-US" sz="1800" dirty="0">
                        <a:solidFill>
                          <a:schemeClr val="tx1"/>
                        </a:solidFill>
                        <a:effectLst/>
                        <a:latin typeface="Calibri"/>
                        <a:ea typeface="Calibri"/>
                        <a:cs typeface="Times New Roman"/>
                      </a:endParaRPr>
                    </a:p>
                  </a:txBody>
                  <a:tcPr marL="53995" marR="53995" marT="0" marB="0">
                    <a:solidFill>
                      <a:schemeClr val="bg1"/>
                    </a:solidFill>
                  </a:tcPr>
                </a:tc>
                <a:tc>
                  <a:txBody>
                    <a:bodyPr/>
                    <a:lstStyle/>
                    <a:p>
                      <a:pPr marL="0" marR="0">
                        <a:lnSpc>
                          <a:spcPct val="115000"/>
                        </a:lnSpc>
                        <a:spcBef>
                          <a:spcPts val="0"/>
                        </a:spcBef>
                        <a:spcAft>
                          <a:spcPts val="0"/>
                        </a:spcAft>
                      </a:pPr>
                      <a:r>
                        <a:rPr lang="en-US" sz="1800" dirty="0">
                          <a:solidFill>
                            <a:schemeClr val="tx1"/>
                          </a:solidFill>
                          <a:effectLst/>
                        </a:rPr>
                        <a:t>Diameter at Breast Height (DBH)</a:t>
                      </a:r>
                    </a:p>
                    <a:p>
                      <a:pPr marL="0" marR="0">
                        <a:lnSpc>
                          <a:spcPct val="115000"/>
                        </a:lnSpc>
                        <a:spcBef>
                          <a:spcPts val="0"/>
                        </a:spcBef>
                        <a:spcAft>
                          <a:spcPts val="0"/>
                        </a:spcAft>
                      </a:pPr>
                      <a:r>
                        <a:rPr lang="en-US" sz="1800" dirty="0">
                          <a:solidFill>
                            <a:schemeClr val="tx1"/>
                          </a:solidFill>
                          <a:effectLst/>
                        </a:rPr>
                        <a:t>Record all stems </a:t>
                      </a:r>
                      <a:r>
                        <a:rPr lang="en-US" sz="1800" u="sng" dirty="0">
                          <a:solidFill>
                            <a:schemeClr val="tx1"/>
                          </a:solidFill>
                          <a:effectLst/>
                        </a:rPr>
                        <a:t>&gt;</a:t>
                      </a:r>
                      <a:r>
                        <a:rPr lang="en-US" sz="1800" dirty="0">
                          <a:solidFill>
                            <a:schemeClr val="tx1"/>
                          </a:solidFill>
                          <a:effectLst/>
                        </a:rPr>
                        <a:t> 2.5cm DBH </a:t>
                      </a:r>
                      <a:endParaRPr lang="en-US" sz="1800" dirty="0">
                        <a:solidFill>
                          <a:schemeClr val="tx1"/>
                        </a:solidFill>
                        <a:effectLst/>
                        <a:latin typeface="Calibri"/>
                        <a:ea typeface="Calibri"/>
                        <a:cs typeface="Times New Roman"/>
                      </a:endParaRPr>
                    </a:p>
                  </a:txBody>
                  <a:tcPr marL="53995" marR="53995" marT="0" marB="0">
                    <a:solidFill>
                      <a:schemeClr val="bg1"/>
                    </a:solidFill>
                  </a:tcPr>
                </a:tc>
                <a:tc>
                  <a:txBody>
                    <a:bodyPr/>
                    <a:lstStyle/>
                    <a:p>
                      <a:pPr marL="0" marR="0">
                        <a:lnSpc>
                          <a:spcPct val="115000"/>
                        </a:lnSpc>
                        <a:spcBef>
                          <a:spcPts val="0"/>
                        </a:spcBef>
                        <a:spcAft>
                          <a:spcPts val="0"/>
                        </a:spcAft>
                      </a:pPr>
                      <a:r>
                        <a:rPr lang="en-US" sz="1800" dirty="0">
                          <a:solidFill>
                            <a:schemeClr val="tx1"/>
                          </a:solidFill>
                          <a:effectLst/>
                        </a:rPr>
                        <a:t>Condition </a:t>
                      </a:r>
                    </a:p>
                    <a:p>
                      <a:pPr marL="0" marR="0">
                        <a:lnSpc>
                          <a:spcPct val="115000"/>
                        </a:lnSpc>
                        <a:spcBef>
                          <a:spcPts val="0"/>
                        </a:spcBef>
                        <a:spcAft>
                          <a:spcPts val="0"/>
                        </a:spcAft>
                      </a:pPr>
                      <a:r>
                        <a:rPr lang="en-US" sz="1800" dirty="0">
                          <a:solidFill>
                            <a:schemeClr val="tx1"/>
                          </a:solidFill>
                          <a:effectLst/>
                        </a:rPr>
                        <a:t>(living, dead)</a:t>
                      </a:r>
                      <a:endParaRPr lang="en-US" sz="1800" dirty="0">
                        <a:solidFill>
                          <a:schemeClr val="tx1"/>
                        </a:solidFill>
                        <a:effectLst/>
                        <a:latin typeface="Calibri"/>
                        <a:ea typeface="Calibri"/>
                        <a:cs typeface="Times New Roman"/>
                      </a:endParaRPr>
                    </a:p>
                  </a:txBody>
                  <a:tcPr marL="53995" marR="53995" marT="0" marB="0">
                    <a:solidFill>
                      <a:schemeClr val="bg1"/>
                    </a:solidFill>
                  </a:tcPr>
                </a:tc>
                <a:extLst>
                  <a:ext uri="{0D108BD9-81ED-4DB2-BD59-A6C34878D82A}">
                    <a16:rowId xmlns:a16="http://schemas.microsoft.com/office/drawing/2014/main" xmlns="" val="10000"/>
                  </a:ext>
                </a:extLst>
              </a:tr>
              <a:tr h="334723">
                <a:tc>
                  <a:txBody>
                    <a:bodyPr/>
                    <a:lstStyle/>
                    <a:p>
                      <a:r>
                        <a:rPr lang="en-US" dirty="0">
                          <a:solidFill>
                            <a:schemeClr val="tx1"/>
                          </a:solidFill>
                        </a:rPr>
                        <a:t>####</a:t>
                      </a:r>
                    </a:p>
                  </a:txBody>
                  <a:tcPr>
                    <a:solidFill>
                      <a:schemeClr val="bg1"/>
                    </a:solidFill>
                  </a:tcPr>
                </a:tc>
                <a:tc>
                  <a:txBody>
                    <a:bodyPr/>
                    <a:lstStyle/>
                    <a:p>
                      <a:r>
                        <a:rPr lang="en-US" dirty="0">
                          <a:solidFill>
                            <a:schemeClr val="tx1"/>
                          </a:solidFill>
                        </a:rPr>
                        <a:t>Chestnut</a:t>
                      </a:r>
                      <a:r>
                        <a:rPr lang="en-US" baseline="0" dirty="0">
                          <a:solidFill>
                            <a:schemeClr val="tx1"/>
                          </a:solidFill>
                        </a:rPr>
                        <a:t> Oak</a:t>
                      </a:r>
                      <a:endParaRPr lang="en-US" dirty="0">
                        <a:solidFill>
                          <a:schemeClr val="tx1"/>
                        </a:solidFill>
                      </a:endParaRPr>
                    </a:p>
                  </a:txBody>
                  <a:tcPr>
                    <a:solidFill>
                      <a:schemeClr val="bg1"/>
                    </a:solidFill>
                  </a:tcPr>
                </a:tc>
                <a:tc>
                  <a:txBody>
                    <a:bodyPr/>
                    <a:lstStyle/>
                    <a:p>
                      <a:r>
                        <a:rPr lang="en-US" dirty="0">
                          <a:solidFill>
                            <a:schemeClr val="tx1"/>
                          </a:solidFill>
                        </a:rPr>
                        <a:t>45.6</a:t>
                      </a:r>
                    </a:p>
                  </a:txBody>
                  <a:tcPr>
                    <a:solidFill>
                      <a:schemeClr val="bg1"/>
                    </a:solidFill>
                  </a:tcPr>
                </a:tc>
                <a:tc>
                  <a:txBody>
                    <a:bodyPr/>
                    <a:lstStyle/>
                    <a:p>
                      <a:r>
                        <a:rPr lang="en-US" dirty="0">
                          <a:solidFill>
                            <a:schemeClr val="tx1"/>
                          </a:solidFill>
                        </a:rPr>
                        <a:t>Alive</a:t>
                      </a:r>
                    </a:p>
                  </a:txBody>
                  <a:tcPr>
                    <a:solidFill>
                      <a:schemeClr val="bg1"/>
                    </a:solidFill>
                  </a:tcPr>
                </a:tc>
                <a:extLst>
                  <a:ext uri="{0D108BD9-81ED-4DB2-BD59-A6C34878D82A}">
                    <a16:rowId xmlns:a16="http://schemas.microsoft.com/office/drawing/2014/main" xmlns="" val="10001"/>
                  </a:ext>
                </a:extLst>
              </a:tr>
              <a:tr h="334723">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extLst>
                  <a:ext uri="{0D108BD9-81ED-4DB2-BD59-A6C34878D82A}">
                    <a16:rowId xmlns:a16="http://schemas.microsoft.com/office/drawing/2014/main" xmlns="" val="10002"/>
                  </a:ext>
                </a:extLst>
              </a:tr>
              <a:tr h="334723">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extLst>
                  <a:ext uri="{0D108BD9-81ED-4DB2-BD59-A6C34878D82A}">
                    <a16:rowId xmlns:a16="http://schemas.microsoft.com/office/drawing/2014/main" xmlns="" val="10003"/>
                  </a:ext>
                </a:extLst>
              </a:tr>
              <a:tr h="334723">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extLst>
                  <a:ext uri="{0D108BD9-81ED-4DB2-BD59-A6C34878D82A}">
                    <a16:rowId xmlns:a16="http://schemas.microsoft.com/office/drawing/2014/main" xmlns="" val="10004"/>
                  </a:ext>
                </a:extLst>
              </a:tr>
              <a:tr h="334723">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extLst>
                  <a:ext uri="{0D108BD9-81ED-4DB2-BD59-A6C34878D82A}">
                    <a16:rowId xmlns:a16="http://schemas.microsoft.com/office/drawing/2014/main" xmlns="" val="10005"/>
                  </a:ext>
                </a:extLst>
              </a:tr>
              <a:tr h="334723">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extLst>
                  <a:ext uri="{0D108BD9-81ED-4DB2-BD59-A6C34878D82A}">
                    <a16:rowId xmlns:a16="http://schemas.microsoft.com/office/drawing/2014/main" xmlns="" val="10006"/>
                  </a:ext>
                </a:extLst>
              </a:tr>
              <a:tr h="334723">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extLst>
                  <a:ext uri="{0D108BD9-81ED-4DB2-BD59-A6C34878D82A}">
                    <a16:rowId xmlns:a16="http://schemas.microsoft.com/office/drawing/2014/main" xmlns="" val="10007"/>
                  </a:ext>
                </a:extLst>
              </a:tr>
              <a:tr h="334723">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extLst>
                  <a:ext uri="{0D108BD9-81ED-4DB2-BD59-A6C34878D82A}">
                    <a16:rowId xmlns:a16="http://schemas.microsoft.com/office/drawing/2014/main" xmlns="" val="10008"/>
                  </a:ext>
                </a:extLst>
              </a:tr>
              <a:tr h="334723">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extLst>
                  <a:ext uri="{0D108BD9-81ED-4DB2-BD59-A6C34878D82A}">
                    <a16:rowId xmlns:a16="http://schemas.microsoft.com/office/drawing/2014/main" xmlns="" val="10009"/>
                  </a:ext>
                </a:extLst>
              </a:tr>
            </a:tbl>
          </a:graphicData>
        </a:graphic>
      </p:graphicFrame>
      <p:sp>
        <p:nvSpPr>
          <p:cNvPr id="5" name="AutoShape 2" descr="data:image/jpeg;base64,/9j/4AAQSkZJRgABAQAAAQABAAD/2wCEAAkGBhQSERUUExQWFRUWGCAYGRgYGR0aHBwgHh8aHBwcHR0cHCYeIBojHxocHy8gIycpLCwsHB8xNTAqNSYsLCkBCQoKDgwOGg8PGiwkHyQvLy8sLCwsLCwsLCwsLCwsLCwsLCwsLCwsLCwsLCwsLCwsLCwsLCwsLCwsLCwsLCwsLP/AABEIAMIBAwMBIgACEQEDEQH/xAAcAAACAgMBAQAAAAAAAAAAAAAEBQMGAAECBwj/xABAEAACAQMCBAQDBgQFAwQDAQABAgMABBESIQUxQVEGEyJhMnGBFCNCkbHRFVKhwQdTYpLhJDOCNHJz8CVD8Rb/xAAZAQADAQEBAAAAAAAAAAAAAAAAAQIDBAX/xAAoEQACAwEAAgIBAgcBAAAAAAAAAQIRITESQQNRIjJxExSBkaGxwQT/2gAMAwEAAhEDEQA/AFHAfD9q1rbs9vGSYQzEjcnPXem/EfDFn94yW0KjSpA05xuAetDeH/8A0lpjb7kZ996bcVl2bGwCjbvuKzbI9nF74SsyRptIU+7zy5nvzrXAPCfD2VfNtojnO+D0+tH3KZw2dvKyM1xwNR91n4STkfSkmxoqkvhu28x9MEWlW6jG3tvVr4V4NsXaACyibIJYFfi/r0pBPDqkcY9Os4+lXzgieWbV8htWR8s0Rd9Cf6Sl8f8AC1mLuRUtY4wFGF09e/PrSUcAt/8AIi/2/wDNWvxOg+3y6M50jnSXO+Bz61DbKSwXQeGoPMZvJiZTGQEx+LPMb1X/ABRwaOOKIrGit5mlsDf5GrXcuylHzgJk5+lVLxeS0mDqAlcOrHkSQBt2oi2X6CeG8Fi0o8kSHRFuuPjJPxNTi88M22u2IhQB19YA5nsN+dccMVlaZCARHEigc+5P6it3UjtcxKJMpFKAF+hzv2FK2mS+hF9wK3TySLWNizaSoX+p36V3feGrdJEQQQYLgE6e/wBe1MOPuEjSTYEZVVX4tWQN+1Q312xCjOQNGptOynIzk+wpqTKoQcFs7bz7n/p45kjzhSh1AgkbDPKi+OcEtUUhoY42YAqAuMA8t886O4BZo016Im+8Mg9ZHMYBxUXiSxaS5cHfSgkbJ3xyAH1FJthWiXwlwW3urxo2jVVVVBB5Z3yTnvTDiPBLY+cy2yhULBcLjIHw4Odyedc+HJBC1xqUSsdMhzzCnbGOv0plxuJvLnBbBBWTHt026VpeE1pWrHhMDSqgjjeNIlMrY3DnmM9xVjv+A2uVEFpEQR8TgjfG2N+VAeFmjEc0mxaQ6Bjq2MmrCpYqNOMBQSvIfIe9KNsGUq78PJlg0cceFJ2HI/tQVjZQY8tkUyIynJXIZTzq3cVNsulrky6fixHjJ+eegpVa8R4YGaTTdkvlV5acdM75FQ3X2P8AoPrrw7YhgVt42VhnKjYfLeknijw1ElsZUgRUUjJUYYD333FHcHeN4NYJKaihH981FxniXlrhl1R50kc8gEYyO5qrfsK+gK48NwBYiVjEbqMnThgSO+aHj4ZpU6ra2Zc4DAYIGcZIz6jTRpJbpWU6FBYFY8fCo5ZPbrTfhfCgbcAgZ1kagcjY8qWvELEVGzsoY5pozbLJgBlbTqGk+2dt80TdpbZLJZxjWgXcbRt1bGdzTeIrHfxypIpDgwyRjmpGdLY7HtU/H7JVKiTIEpIwB1HU9qp9xiRR4+HRSkgBAYsAEDAkB5kjuMU7m4PB50ISCMo0YLDG+e9LLXhp1yiFlYxrnc7HnkfMU64NKrRgjIYeknqp7fKok2N1QDxHhsKxv5cEZYb7illpw2JrdpSiAn4RirHMCxIXc6SCOpz2qv8AC7cpby6vgLaAOx5ZzTi8Ijwq/EU0yMAAPb6VlEeIYtNzIvYj9BWVuuFHrHAP/S2X/wAQ/vTTiraiyry8vpSrw+P+ls//AIh/enF2o1JvzU8vlWbF7DPJGmIn8UP9qi8PNgKc8mqUbx2+P8lv1obw+RgajtqH60n0X2J3BLOc/iP61bOHgLFa6cghxk555qryHMrgDbJ3q62SAW1sOpkXJogOf6SseJDm8lycEAb0oQkk5xzpn4hwby4755H2pWo2IqConHEwxj8tCNTsNII99/6VWPGUf3trFqLZYEjGyZIXT86tThVKl++M5xzqLj1tG8NjIoGpbtEzzz6+RpxxlPgJbykPeaQdZRem2Bt+e1B+H4x5qkek51vq3P8A40S92w4ndqrejSRg8vlUvCbIrcQuPgUjLNy65FQ2w6ya8vNJt3lVniEzvKoABkyw0jPTHP6UbxmIZLKWWETBhvzzyQ9wKng4I92JGjZFKeYwd/gCKw30jmaGvPKNr5pLFcoU7SZIAIHSj0DqwvgrRLJcqAVDsGGn6A/KlHisFpZjbt967JGicyQN8DHM7mmvB+E+VcSsdTO+MZO4XHb50j4jcf8AX2eDpYysQF5p0BPvVJCsn4Twi4t53ubq3eNMIiiQj1MM5Awdh70+uJUe3mZiGdlPw42UdD7g4G9V1LO7e6llubhrhELJhzyz8J0j06vkKn41cmMKYgqsThiR6T8++KqTrgJexRw2dVitQzAHzWdlxhtTZwf/AG71cljndiGYKuNgFG/yNU/hjJNLcFtyFBDL3A35/pVxsrZnjRyxwBzzzJFEQEviDhpaPy/LDHmDg5OelDW/+GTRJEXl0zL6mjG+A3JGxyJ96sN8rIgZcsy7rz50mt+BXaC5+0cQggluSC0UucOD8J8zIw3TFJ2OkgfharFC0R9LOzDSN8e9J4LFmhKndhNpVu4zjPz+dT8O8y3hljYkzq/lqTvufxDqQR1pit95cZRf+6BnOnYE8z9aTvgWBWMxWeSFGwsbFM4GeWc55kZp1FaIkAxqI3LgMRpbuPnVbt5c3gKjfA1Y7k7mrVxYtESQwAb0suOXTPzNC10hMVRmCd40jVkcHLMcZJx3HT+tGpYyB1jkYvvkMTkgVxHdITGyRvy0g6cA45kimFu48xC3xsmBk7D22q0leky5hWTbxxSSldtb+XoPMkc3HTFNbe3CyTj0kelsculY0KamAyzKX1Z77Z+WKjhuB5g8vLh49IPPJHSlLge6F3HG8uKQspYenBBw3MbjFD3LaLDBGdT6gNth11f6qM4xassBZkYlCGbP4QCDgdxjtQsSrOjFdo5Tgc/kfl8qSY2kimeICv2iTTyyMfkKytces/KuJI9zpON/kK1W64I9X8PQk29njmIQf1p5NEdKuRvuP6GlHhtAbazIOD5K7j61Y7t/KSMk/ExBOKyfBWQRcQHlwquwSFw3zzQHBJDoz23/ACrixtW8uTCkgkj350fwy1IVkIb4T05Cpb0TaQldtTMw6kmrpbyhbKIg7jB+uapEHLFWclvsyg52wRjtTiVNYhVxeTN1MxG5G+aW6sjnTTiEeq6kAOSRn+lK1tSOq/nUdGmqB+IEEwRkZV5CpGf9O1Q+YsfDLeOMsJzeFhnfGlyM/kKKurUvLbp18w8t9tO5oLhSF7fQuZZEupI4wBg8icZ7daaKsXcDhBnkJydbnLA43yT1q5LGPN9BGx3Db4IBoW28ByWVqs1wyh9W4U6gCTsPnTG4WMyMrMiSeXqQLvrxjJ/qN6HFrGKLt4VPisU/2TDyaM7ELsNLnU3LocUy4ttaIqp6F0gAcxgen+uKh4tEhkSK4eRYBo1Og1MdidIHv/Su/EtyBbDylI1Oqouc4GQMsalDfQn+IKl+zu33a2mDnOdYGdvelvC0FzxGz2WFIoS8sjbDBydyfx0ytoh9rAIJ1R/iHQfFSjhLSXEt2UjaUOyxomN1CHbA5c60XSeI9B8S8Ct4beNrcqyvKGYl92z+L3+VVbj3Dy0GkhdRbKYO+KYDw7Jb+XNPCys8gViG9CKejDlk+1TXvDHlzgYxk6uQQdye3tS9NlLhWOC2vlO6lACVO+QNJHcdafcMkBhQ6ssSdQx6fbFVriYdvK0uCAdnJxqA6GndpN93rYnUzZ9I2HSqi/RFaZxTisiLJIY9eBpVQcc9gRQXAv8AEZHhC3lm9w6bLIoDDPRWONiPepeJeqLDHbUDv1qtx+NJYZALM+TFH8UekaC2cEnIOc1L3Rp+WDHiHi+XiMiw/ZhGiEMgxiUsv8zbbUCtxI5kPmgGNtLqw5fI9RTW/wCPT3zBwYcRghXjTTnI5c9zSd41VAx3djoePOPnntS/YaJI7cFjcZ0u2FAxgHTVourlJMRsp9a5770vjsVNvoJC+Wdu+/8Ax1qWIyRldWiSNN1B2bHXfr8tqa6JsWiP0LCjNHKsmNBBxjnq9weVNJZXGhFXDldjjkd9x2oS6lAlJZyVYAoybuiZ2b6NmtcPeRzJEspZAQTKww3XGO2etVVuhX7B+D3PlefqGWHoZn5uzfixTfw7EQ0eldgx3xjOfbtS3i3BwYcjJdPVqzvt0o63mkW3GH+IZGdyPlSmqwAnxwp8uQHYhO9VDhF+yWKGMDEcgZgRnrv/AE3p5xG7V49GVErKd8517ZJx0xypPwpSYSpwVKktEDpYnkCDSXEhvSs+Npg9/Oy8mYEfVRWUu4suJnG/PrzrK3XBH0J4Gs0fh9odK6hCvMb9aayQq3pYHGeR7+1KvA4A4fZljgeSv96dXHEwY8YAOfS1R42ee2/JmJbgboFHt1oa3nJLk+kkEY71MqhdtO/U9619pUH+buKjwslCKTw5pO2e+e9WCxh5ICCNsDtUQ4jgYyNGOfahjeqp1qhO4B0n+pqfGipTlJVYHOuOJldsac7/ACNVN1BZjjrT4zq3EGZuWk/PkedIQ+MjrnaoO2HV+yOs+W6zDJEatsPcYNMP8HuIRvKYgA2hnlXbcE88nvSjiEjC3mKcxGTmgPALtb6JIjhgNTZ655j5Vr8bp2zWUbWHqP8AitdRw8KlyQpkcBT/AKief0ryvwtxSQpcMxQvHCkSuemTuT70J448UXV/OfPAVISRHGg9IJxlj3JH5Vzwqx0zquQVfSjLn4mG+e21V8kk9J+OFFtvOCXD3CoitIkREjyjADLpIIQHnuRyofiWZFVSo0sc7HBXSMjPvtUMvEmuOIzhZZAY4vJVR8K7jOnty+dE8RRVn/m8tQGA/mPsN8msksLDOJXKyvaCMku6ENjbT7H6b0f4E4ViylMd35Vw8hRiQPTucBc9cdaASxAuIGdf+0juFB31MDjPyB6008CcODy62AIXMm/8x22Ht3rSEfJ0RN0hxwTwa0Pqurqa8YbBWbEQ99P4j7mnss0ZJiKrlx6lA20+9Sudsd+tLorL70t1713eEU1FIwuVOVle8X+CU+ztJbq7BPUYAQcjO+knljniq9ZtrjyvpUdNv/pr1e22/wDvTrXnHE+Dol3PFHtpIcLyADDOw7dKy+aCjqK+OTeCa/Ks6K/wD1MevyA712PEvCoNUdxbSOjDIYKDkj8JGdjUHFbXUxWMlZSvpbkM+596N4b/AIYSXcKblVILM+AfV233Iz2rmimawxaKuETQsJpoopIYySiRk6gAeRPvVdhBaSVHORrGDuNx096uFx4QuLGQCV1VTnSA2dRHtzFV23ijaYDUdQfL/MmpdroxqYfLdo42J8zGVYbg89j2rU4Otz8WnAOTzFMBAzzls5aPZcEcvcc6IvLMhS7FcY3xiku0PCuushl8xGA04CR4Bwp7Z5770Hwy5Mcc8bE5L6yzYyR2BpzHZRTKzKpLEZXSeo9udVi4tcyOTlSHVcMd1PXI6iq1aTha+JcSUWywhR0zIeo6iu7WMCLOoMNwmnNAwjQlxG6jCSKM7t6SN8HpXHD+NtEir5R8tSSqrg6lJ2GT1pW10PoF4ncIl1bjcE/B2BJwc+2DVhvuHJCcnyznmw6A9Mfy1V/FCszwyqOTZx1x1H5Vcbi5VgDpVlZQNR5rsNveljaZbdJnknisr9sm0406tscuQrKj8SQBLqVVxgNtjl0rK6SD3LwblLC1Y40mFTgn508usyoBGMA/QA1UfDN8qWVrhGP3K5JO2d+lPV4um6mcK35AVDOKUXdmnee3AWRxjl3qJr8Lkga89qA4nxlFGz+Znpgn+tLwyEqVkILc1PIfWppDj8besZG8UAktkE/D2qCDipaT0sFBHIUHNAF65oNuHOhLgZwNu9FUbx+JMP8AMAuGPQg796EXFdW2dWo/EF5VwuRttWTw3qmR37nyXAIGoY35Edai4IckkEAnTgD2o1VypGxyOtDWEflsy53wANvrRDpSYLfW2sXDbH19O+AB+lR8N4Ph4ptRyko0j6Hc1KYCjSAhiNece+2BRlx6ZbbL8nyYwOeAedDeDAeLz/Z0uJcMjTSAowwDnv8AKg4ePTQxIYkBkkJZ5D6s/U8jVh4pwyGS1ma6lMYYgg43XfZRn8q1a8IWYwlCBCB6VOxPue9TWCtWKLHxTN5WZhHoBOWOzEHmM9xV1/w0uGa7n85x5skKFYQCPLjUnBPTWRzFK5OHopEroCin7tTjBbufYfrXXhpEt7x7sneMESN3DYyPc4xirhPwlYSj5Kj053G5PPG1atk33+e9R+aJFRkIZH3Ujt7+/eiVQ16sVrZxSeI7XfpjPSvLPGFyo4vcNkriNIyc78s7DtXpfEeIx20TTSsFRep6noB9a8Qs4Wvrl2lGiSWQ4bOAN/Sd/basP/RJVRfwq3Ye0g1Fj8P+okg9tulA33iq4izC004gx6Yoiq4PP4/jC/Wraf8ACSfVrNyg0qRGuNmfGxY5wRVbu/DrxnTMrecvxE4OffbYj2rhOiLTIOHWbY81nbKgyFndnOP5RqJpNcoWi83DBmORtg79/enM7SFNCA6ipjOduXatpbnSombGFyFHIH96d2FUyTwkuJMk6jIMZPPYcqc+IeGBQAQc/M4YY5fOkXAiURdOlWWXIZu+MFfrTbxCjTaWZPUTn4thUxuwfBYYGgCsDiQH06Njg8s+4pX4q4O8qNOpyU/7nTV/zTVoipj9QVlJYvzz2FSXWuZXjddXm+ogbenv7Zq7rokiPwjYNLaXBRiSYsYY+36ipPD9qXsoGI2CkE9PbNJrOyktodUUxTUWDRjB25DI6g+1WTwvdB7JAcKwOkgZ3APPHSpbwErEHHeGlAh3Dh9sdQ3z7Zp7we6I84MQyAgHIA3wBt2HvS/xWxeOX4tiOnvsRXXBfXaTcwwYDfrt3oGULxgxN7OSgT1fCDkDYdayovEswe6lYDA1foAKyuhEntvgyzT7HaO4yohXOk4PWirq7gdiGizvscbn5134KtNfDrUDIbyVwfzptFwvSDkg9yQP171LRShCyKHg8Pl4MQPUe1cPwOEDLQjB9+VNIbUhxpcAEbDuK7mzn0rq79NqKC66BQcGjbkqjBz9Om1S/Z0QsQoGeuKID5OCwDE7A/uK6ZAOhGnJ37+1DRVlE4ZbyNcys0bAYbcjn2pOM8yBXpU1/wDdlzvkEHO3OvObpdO3vWMlRDdnEe4+dSBsyxAsM6cEfXahkYbZ71xaN/1iFjyXIGOx5UQ6NBF1ERI3r384AnOe22K74ho/iEYCkkwE/wDtbbcnpQNywaaSTTp1Ptjp/wA114Z4SF4gQ0h8woG55z/povDQK43aG8AtIE82bOqXGyRqPxMTtnstH+fHFGvpY6ByHMgbc6itLoyS3qSNHHbQy6wGbyxIzer72QbnGNhiueE30dxEzNJEram2B9JG+wJoRF2H3wSUo5yF0ZUcwMjYY75oy/th9mERwM4ZzyyRuNzSnw1xUSTpaIi5GS0ur0p2x3ON6ts3gC2uWHnyyzBOa50qx+Q50/aonySuyocI8SvZsEhbXq38ogtnPLGPhFNrn/FO7XYcMBJGzebt7lhp2H1pF458QeRPHZcOMcPlgiaTAwOykkdB/akHBuKNDMjPO9wz5hZCfSAd8j6jb51fxylBCklN3RPxnj11f3Ci8wscY8wRqCFz0x3A71Hf8TYqUiUt5o0IoHqydiB7dc134n8V+e0MTRJCAxUOTuMcyfauoeJLw0NPbvFPKfS5k9RI7J/KfcVLt6XVC3iPhPiQVRK0zJGPQNR226b/AEo7wnfP5TI4ZirEqxY6j/pOc8qJj/xYkZ0EsMaRs6gnJJQEj1k43+VPbLwA6TysLmGUfEFj2YZ3BOM771MmwVCeSC4lCvBH5mpSZF1etff3xQS8MRLfMjnYltJBzk74+Yqz29x9kRneZIVkYQvInqkhPUsvQHIyaA8R8OVV1QXcd0hI1nUC41fix2oQnrFPB4kGlmfKn1EdM9BjvT68uI3CujqMDJDZH596VQWBGIwwUZB1HvTi4j9J0v5mjGogDTnpWnxq9oiWC20uF9KueRJy3LHc9hQfhnjHl28gwjySs3rbO+TgBOw7VviUiyStCuCFTUdQzq1ZBG3auba1EoRHcajvjHIdB7/OoZa+xFd3jW94sU2dEQOkY3y2MZ7in3ApCJJSCATuwPYnmD0pB4otdE7FslPSGbmRVksTEJIihLRSRlFY82IpSBII4rMs4ZQDjSVDcst79xSXw3fgM8UzABvgcbDWBgqfy500u4SpUBTgnGrt8hnce9AxWHmmNTp1RSasYztnnjqKp/RKZRfEEGi5lXs1ZU/i+bXeztkHL8wMDkByrK3WYB774GnK8Os8DUDAu/bnT+xwQUCHbmT1/OkPgw//AIyyKHfyFBx7Z/rT6Fg2QGZSu5Bxk1PsPPLRFNHqKDGw251k0OVZSTjG2n96nuIACpCMd+nP61qcYyPiPz50ug5eyLh/DMR5GMg5PU1A6gMWDPgnpyB+VGpMWX7pSuPi+dKbh3BL5LahvjYL70NoTUmQ3d8WHlsMpnZutU/ig+8KlSN/TtV1gsiFLh19Y+LGw7n51xZ89LnzBjCPjY/I1lK2JP6Z5wAy5Og4B54NPLzgzC7SRQDCUXfrk86vkPBFC4cjywM5YY3PUDrXms3HnFy8YIMKEjJHbcEURpdNK9oGmiZJnwrMAc7g/TFQcGYLdh9w5+IfPsatS8fOtwI9SpgZz3FQP4jhbMRgbU2wYadvfI3p+Mfspt/Qq4s8L23EAsfqaUOC/UqNOR/Sq74dhha39cbSDIRwc7HqQBTK2kDQshGrMzKST33AP5UR/h4ComJYLpZzyyDjI/WpjuEN1prgiDU72NvGxDkCNm0scDmM7ZppF4quZo3jjuo4H/8A2Rsg82MDngnnVZ8nTHqbUXLs3p9JyST9Nqq7azMMFmJycsctv3J5ihMppP0Prm4RYyoYkOdeWXUXP8zE/ipcU9GVI9WD2IIrmJ2eJgPV6tgOYHUftW5Y8xZ5acZzU3XSqQ64BBC5eO4RWV/UMndW7k9j2pNxjgSw3B0AeWdx7dCKIubTCu4A0lQpHQke9KkhLYxr8s4AO5wf5QeQFUngMMvLEHJPIDOMfrU3BZp4GE8UjQ6h6jzDY5DT+lOrtUaM6gVbSNhzGO/zoK9tdIiyxHRh+goTwTVMHt/FkhlMjx+YzE+byAZTzwOjdjW5eK2nmI0ELQnOMED4TvueRO1Wbw54DS6j81mGclfLBAOByz1pHf8AAUj8+M5OGKgHmMcse3vSTQrststqNaEISCAw6ZyOp5VqW39LKAVJ3wPhz2PcmlHCbwmIQSyMrKmoKfxLyCoepHaiLST1AMGQHkS3Ue3Q1pC1EmWsE4JYrPc3CBvIldhpcnHIDYDkd+hqTw3NmZluBh4GMepR6TnqcVpOGs7F3AxGxKtsTgbkmoeAxGaN5UYhpnLbHlp25dyO9DkvoKfoi8YcLADDfmdwfSR0/Ks8OXK/ZbZ2wRHIYzvsM/ixRfGji0OSXYjk22M9SeQPt1pP4LtYiJYpVLElW9tvb+9KeIE7H11Npl0Bs5Y6c/COvzqvcNu5RJNKrDWzaBq5EZ0+mrNcaTJpRBnkD1A5VV0TyfLVvUom7bgsdqW9Bld8VRabuYc8Nv8APAzWVz4ofN3Md/i6/St1uuCPd/At8i2NooUuxgXI54O++BVkjcE6gDgDByPVSbwb93wmzIYIZIVyRz670fPACg0TPI45qCF270mKXiusn+3LqZ9bKFGGz1+Q71q3tUkGRqOBlV3DYPWuYbdtOVj04O5c5/p1qaXiZQjHqJGGIHIe3YVFBGk/xf8AojsLhgWBcunYjGPr1qd4CFIQaY+pO+fb5VB5qkFmk2/lXf8AMd6Lt42YoFBC8yD19yOgotouVKX4nB4cJNC5JUDZVGBXQ4eIE1EhVXl0A/Paj5NaBsEFRvscYFVyaRrvJ2ZEPpi/mI56qzctKuu4c8S4sZCNX/aPpU+9eUxWbiSUMdWlSc/NjivW7i0aVGKxjOnSATsO+B3FeeXiIn2hidzhPbYfvSSoFgPx68dFlCMAToHt7/WpPDsQ3JDawNt9jkbnHeheM5EJLAZ1KSB2/ejOGXZe7gj0HBQkkbaccie9NxtDsN8HLai2ujcwiRxN5kanI5dfpQa+MFe5kCxqY0j1Mqc925DHWu4+FNAJ/NkLiVtQKjZQOh96r3C0C3UzIuNSbAHHXBoX44YqI/4cpuNMjxsnqYgH+UZAz70l8P8Agu5vprh4gqRxvpLt3/lUDme9WiynKgDcBRlssCo+fWs8FcOmsoJLx71YfOLyiBsFWXcByvMntgjpRS6Xb9Fav+A/w9nRn1OTrbHQdh2PtQ3E7UGNjkeoA4GxHsaity11cSzDVNrfW5YYOB7dh0o7xZxG3mt0iTX9oaQb6dK6Bz3pqNjbqgePhdxclbaCMO4HPOBj+Zu1X3xR4dneySG3VIY44wZgoDM2kZOnrg4zmq5wHiU9oxmt9LqY9LBjswFVvjfjm8mDeY6xqGxpjyCQenPdffaiKywb0J4RN5jn1akPLofk3vRHEoGCbgMTsFIOV/1A96H4Qm65U4CZbHtuDTO9GQSoLHGBv/T5+9K8D2IrOFknSVJWUrvs2/5DY/WmMURmeQFmJl9Wphk6h+gNTQwFTEgXLMnq2/T39qJ4hZyu8UUar5mAdIbc7/i7UmrKvCLiFlMk0Mk2lSgxGoIyF6tjoDVgu4AU85tLZHpHU+57dhVfv7QwXscc+MsrAkNqIPQE9vam8DjywADkbE8wQP5a0g9MpxsV2vEW8mVlUAMjA5PIAbj5movBlx5QeHHTzFGPUdXMe3Km8Qi8qWIDUzNkFthg89+mKrdo5j4hI4k1FQCd+QHNR05YqSkMZ1+0wyqPSp9XqGwKn+tIInxeIck8lYptnNXDi8YbUUfKspYdMZqnKFeUY2AKgdMnFOXAssd6mJgwzhDgDG5HMkmlnieZIoJF0tqkkRo3A3GCCfrT949W+dDqueROcdPnVZ8QymW0GrdxICp7ZOMe5pr02T1lT8RPm5kI6kc/kKyuOOLidx7/ANhWq1XAPobwQmeH2WrDZgUY9t/60ze2E0mQvw82IwAOgpJ4Mu2SwssISPIXf86dSv5uVw0ancnNIil5aLiHExd7mQbY8peWO9GS2crkeWABjdm6ijG4ekcY1tkE7MvXO2D+tQ3HEWjBCIzlDjPPOegFS8L8s/BFa8bcQkWKIQY80uAWQdB3HanXD/Fl2mYryNEZh6ZFOxGNthREPEsRljEELbHUvq+lC/aF1oFOHPpzjVg/XlUPRTtbwFsL++aXWkRx8OH6juPan8drMQplh0YOSwPLuNqiukct6HLHHqxsNq5lv2jcIfM2Abc5XehYWoL6E/G7j/q1jjkMY3UY6luvzqmcQ4eIyIiWbD4Yt+LPU1a/GNkylb4AsEYalG2N85qtzcVF3d6irRoSCQeef2qUn7Kqgfi8R8yQHSF2YAew/tXHB7o/Fn1hdQ9x0ArvjFlra5IwfWMAHO2ByofhQZCNQ9CocEdCR370k8oXstvAuJLPArsoVmJDKetKJPDgS4EsJOMEGI8vmD39qXWRH2SMAkM2XG+6noc1NwnxSSYorgHzH2DgbMRVJqXRA6WDfbG1gKdHoG5BHXUeX0pbLw5XZ3u3Yw26hQM5PqJxGmOgO+PevRH3zjBHXr+YpXJ4dgZywUqSdRGcqTyzp5UnF+gT3RPwiwTyZXRsAqBtuwznY9qTJba314yAfLVCd/c1deHcAkiDImiRWbOn4cnoDVe+yTw5E1s6OG1auY26bdatpNBwMW1Ohowm4X045D2NQ+EfBEF2JzMQPK29RwBnmcdcURF4iXzYHYkJOrRHuGG4bB74/rQXEuCGWVpZX8qPSAY1YgHuWA596TVB+pENrw0Rs6+aJUXUiuo2Ye3y5fSueDSgwJk4bJVsHkRnn2yMVLwfh4WDGfQpZkGTgg7AgdCaEsOOPbTvEyBoZifMUblSAPUvvyzU+h9emyrh4tTBcZ0sOYx+I0fxywZnhbUFaZRlgd8D3HQ1uE27ygj71UVwIicauWM56c674hbrI6mMao0TGoDGk/yAHnipbKXGBeKUjZYwjgMZF3A/lG5B7+1NZhNGiuJVePGApXSRnngjmSOlVW4dmmjB5JnAO475/wCKs9zYYC6ZCScHQTgDbNaN7hnVCm5xlmRvwkaM9Rv6qAhuM3ETnGXwXCjl0BHcbU+so1RyxUErkheeQR6h71W41wkjrkKjjG267559qllFrmmfDaueMHC7YPKqh4qgEL28kZJBHIrgZq5yX8t1ASzxYGFHl7H5sKqfiuY64Vc4RNj9evyq4LNJb3C02c2u3ikVlbB3IPxEfhPY0p8R2R+y+Zj0LKsjAdAW3+man8NyRxq0TltDjUjY2yf+aj49O62843AKaCOYAzz+tRHR1R57x/H2iTHLVkfLArKDdd9zvWV1JEnv3hewX+HWb65QxiUADlnJqxWDEBhGS5Y4OeQ+tKPBJA4fZsQwxCuDkHv0pvBcM6sPhRWJ7HP055qUjn+SuBL5CaJF9Gc4Q6vr86meURxkb556uTAfTrQlwcYB1LnbYHYnlS3hM0v2oxPk5U6W3Ocd/pT94VBTcbbGl3KGl1OMqF+Inb/xA5tQN3w7zVLW9wjHP4PiAPcdxRMULn7plwRuTtj54NDxWU8J0WqIgPxSY3YfvWLOtJ1r/ud8NCRaoml1N+JycEnov1on+J5cKFAwOZ/QHvUFlwETK+uNTjclsg6u9dw3FqWFuVkyTnONiewJqtZlq/F9F/i3jSyWFwsQd2C7tjCgjnVC8L2+oEsRny9yf6V6pxjSlvKuFC6GDJ2yPbrXkrmNXTAwhAGAeXbNZPpq1RuzuRHZtEAvmM2oueZ3O1dWi/eeWN0PPB64NQ3UJj3xnI+nzFHeG7qNbqN5hqKDUqgekserewGaFongHayYFoMjTrKEDmdjzriaMC5hONQicjSOe/8Aem3H7gXXEo5o4/LgRtgylCTgrnG22TzoRbfXOUGfu5Mlhz7iooVmcMjYztLqaMAOX0knGM6Qw6nG9TcG8T3DZE8SsNOtGTZnAJ6cs4ozht7iW+IOVZAgGnm5HqPvhcUls7QBrMKSpKuBq/F058veqi2rG6wu1hx+3fT94EZhlVk9J+Xanl1K0nrwDnqNxVB8ScLjf7HAMFjuzEZYKOZ70OOGSQiWS1uZEjjbGc5Df+LZxVRlfobaRZ7/AIZFLjzI1bScgjYg9xiuJuBRsMsWB5bb7fWqxYeNb3VplhjuCG0/d+lznlty351abPjOrSssMlu5yQJMEHBwcEVp+L6ZtgX/APivLQaZyTknLD9ttqrknh2VJ1k8xCFLEkA5weuOVXS98Rwaca9OCV9QK4bGevOq1c36bkSIc/6h+ddS+GDRk5NCy/4QQSyuH1LktyOemKJ4NdSLGQ8Q1H8RbcZ58tqHmOrkc/KpYCcA71H8vH0w/iv2L7iXE8alGxuSRyxjHPvTmzUySIG1lVBwMb8upoIRFnRd92/vV+MWNgOVZT+PxlhpB+SKTxmQJC0iKTImQEwcjPXI50Hw6BxYu5RtchyFxvtyyOxq33R9XKhgCO9TXsUswHhslZg6KELL6l2Gduo+lIPEUEs4RShyN9agfLFWMoeeK0iH5fWhRpUgbK9bLdqmnQGCldGcA6RjOemaaz8H82NhLcwRCTphnOPptmieIzhY39QzjAGe+35Upe6iRfjXIX8JyeXYdaSSWsraw824vaeVPJHqDaWxqHWsrfGJg87su4JyM1laiPobwgFPDLM6RkQLv160dDC7atRCod8k4waqHhe8/wCitgrFcQrkg/OrVwuGGNMytM7vywMqO3PrS05oryloZDdAuMyHQThtQ3PuPapJLIK5eJ8kEFcdO/8A/KGhjCjD55EKSP196htbvCldcerPMnmPahRvTobliiwi/wBUUzHGtgu5B3weuOtBRJeEearEoxzjG2B+lO54o9MbGXAz6u5/dfakvE+P2qqV86XTqwuFJwx6LilqBJdkSG6cPzLkbkcgfb3pla8OM+JXkQHfCDbH170ugExnVdWoY39OMg8vrXYtdc3k/A65KkZCt7E96Tr2a+H5eSR3cW4kiePVgvlM89j7153LB9nuo0UiTA0HI9LYP6+9ejoLmNm1MqLjcHfI7155Muu4jYblpCMjkRyrOVA9I+OKHhOWHnITpjB+FR+oqGxgGq3kB+L0n2NLpy0k7yYwQ5Qn25AU1gulYWyouWRiG2/rUAFQ8XeTMTAFoZGVT1KtuPyAxW3lSE3EzYBIBKjmcLtgd80Pwh186fKk5IAHU+9IPFStJcLEh1F22XPwhRggn3o6T7LT/h5w5Z4gZnKpM7yE8sbHYnpUnHOFWEDJLFK8zBhDGrPqK5O5Ardlw/ybdFUElVLY9+dK/wCGW+uBY5QJyxeWIp6mJ6g9FA6VfoVW7DrqSL7THCWIYIpZsE43PpJ6Zru7DMzhUAiGwI3Ho6tjqak4Zbn7RIBpYORnbJCrzOf7UfxPiUNvPKI9LRsuQOY1HmD2rSCwznL8qoi8FeIrG1iklJ+/dtTkjPIYGjsKrFz4slvpRMzZ3P3OnAVVb0kH+Y4BqO+ilmA8uKKPByNPb+9c8MtHwVK6Gic7nkUK5Jxt1rO0+GijTsy8sC0hcnUc6sNvjPMgfKsuOBoJWwA40gK4PpJ5kfSiYrmR2+6xkZG2MYoizvxDgGLzSwLAk4A75Wqqx8F83AHuTHDCr6gcnG2kdz7UPb8C8qUW7allDlCHY5PYj2ONqtlm1yssN1Zpo1IY54nX0Fc7Mhzv/apPFl/aSxFpIZ0u0bKN5ZDBhvu38nas9TqyPK2Vbgsei4lHmFtLaVDchtk79DTKdrkn0XEuwbVjTgdRuR0pJwK4YgszAtISxOOZ9/eni3MU5dHd0ZozoA29Q6fWqTb9lvCMXTG1VvMZpHQxk5GQ/RsYpBwadpl0STyebvg5wuRtpNPbh1WEMiATKQD/AKsd/fNL5uFQ2txHpDEkB2U9dXMihSdaJroZccKXzSWdynlDByQuo9u9VvjVgdGMssobcayQR351d1KmCQqjZGl1U8iBzx7VUOLrrumdPiKaiDyx2p37BLDrg1iHXfdc41ZP5b1JY2qxMrFC0fm+obZwDnn2qW3jKWgXP/cYSjHIb8uWa6ugRG5A9QHIdM8z86lC2imeKljF5P5W0eslc9jvW6G4yymdymdORjPPkP71uugEezeFuNqLK1SERhlhAdmTOG3/ADpjLxiUMQ7mU9FAwB8h0pJ4VgY2ds5wMRhR+9OLu2DHOoA7cs7EddqDGbfEjpePer1tHpQepZO/aun4wJCCtvEdiAFOPrSD+AKspdnZwTqZdJOfqeVOrGwU4MKNoO+dzpPY9hWZ0RTWIM4XxJ9S7RKegYZIptwzjpSQhhAq5xsMbnkSO9DcTukVItMKtIfjGDn55Aqax4natkvC8JJ56NQYj3xmqpvn/CqSdMNm8RyhliKIZtXrfA06NyCN+orqLiUqgF3AGfSMdOlD+Hbq0aZkBEkzAsoKnIHY5GPlQsdzcs7OsYWNDjEowc9gOgoxLROSTGE1yZi8chb1BuYwBt0NeZx2BZfTkBCcewyRV441xxJ43aTzEaNT6F3Rz0PevP8AhMjuXUl/vWAGBtg86zktHapYD8LzLJHErhFcjUT1IJ3PtTaFdEybj0EqxHI+/wAq3xPhH2eUxhQy+XgsBvjfOPelNpE6aVwT52CvP4R296yAY2kJ84lRyBOep3pNwzhvnXjyKRhNTMBsTTmx4i6yTMqHSi6VODnU3T5AUHYWrLdKijUFRiSnMnmQxH5VUFbJeLA43gVC8j6I8Z1Z3zjbaoLae4QReXaRxzPkxuSNcitszkdDjkDU3ELYrGnlpybW+QTp9j1O22KXeIbR/tMWXc6hrJXKnB2UAipU70pxoj80yhRGSnllg+knWSD6s1y3BEVlLahqYFjnc5p1HwlFUaAy775yTnuTRkPDcrr0ksmCCQcfP3pXfRN1+kb+HeAxS6iZNZB+7UDmOxp1xKxhuEj+1W7FhlCIgCqDOAWJwcY3wM15vwqyuZOJKY3MccTeZLIgIUbHCkcjq5Ee+atHiP8AxTNvIEe38x8aj5ZBUD3z1raKj6Il0rPG4rS2vvItgRrQ6yxJUnOAVzQdyUAVGILbkKDvXN9xk8RCpIIo9zKujJkwOmcbDHPFA3FmNQ0qc42K5Y/Q8zQ3SoaX2Nrf/E+6igMbWwkEf3cEu40Ecg6jZh9RRVh4+vruN4rgQBXyuRHhh7c9qdzcHt/4SVaTyzLFrw/pkDj/AE86qPCIWPrQksWG2MbDr3ot1z/BCroF4YtnLSRqQQshHqPLqfpTG5g0swyCEORk9T7jflST7Q9teyMAMF8kHODmnttZq2pix1s2Tnbc8gPakltF+Rp0UuiFSUds4Dcs7Zz861cSfa7p1HpEAEYI9u/511PAYcvp1kY0pndt96TcFvQZnwCpJywx6gT0PehquiTsuEGYJV0EHAxhuo/5qo39zquXdhp9ekFBhcYyQfnirC1wuqNlP3g9Okg7jufeq7xG1eSC4kwwRrgqhGdiO31qmvaFdKmWYRehWVACFyMn4c8h9aUXNzkSBV9Y9Taj8QG5x9anjvyLaJmQu6gAg9dPfFI+P3ZC7ghpDlcbfT5YqI8Gylu+STjmc1ld3ROs/OsrosDpOISAYEjgdgxx+Wa3/Epf82T/AHH96ysoA6HFpv8AOk/3t+9ZFxeZRhZpFHs7D9DWVlAGDi8/+dL/AL2/et/xmf8Azpf97fvWVlAHKcVmDahLIG/mDsD+ec1I/HLg7meY555kY/3rKygCP+Jy7/eyb8/W2/8AWuU4hKOUjj5Mf3rKygDpuKTHnLIfm7fvXP8AEJdvvH9Ow9R2+W+1ZWUAb/iMv+Y/+4/vWo+ISqSVkdSeZDEfoaysoA6/ik3+bJv/AK2/euW4jKdzI5I6lj+9ZWUUgOv4nL/myf72/et/xebl50n+9v3rKyigNJxWYAgSyANzw7DPz33qP7S+c6myeZyd/n3rKykMxJ2UkqxU8sgkHHbatpeyKQQ7gjkQxH961WUxHUt47nU7szDkWYkj6mtLfyDlI4+TH96ysoA4a4Y7lmJ9ya6N4/8AO3+41lZQBn2x851tkcvUa0ty4OQzAnmcnP51lZQB19ukznzHz31HP61gv5MafMfGdWNRxnvjPP3rKygDQvZP52/3H9609055sx+ZJrKygCMmsrKyg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data:image/jpeg;base64,/9j/4AAQSkZJRgABAQAAAQABAAD/2wCEAAkGBhQSERUUExQWFRUWGCAYGRgYGR0aHBwgHh8aHBwcHR0cHCYeIBojHxocHy8gIycpLCwsHB8xNTAqNSYsLCkBCQoKDgwOGg8PGiwkHyQvLy8sLCwsLCwsLCwsLCwsLCwsLCwsLCwsLCwsLCwsLCwsLCwsLCwsLCwsLCwsLCwsLP/AABEIAMIBAwMBIgACEQEDEQH/xAAcAAACAgMBAQAAAAAAAAAAAAAEBQMGAAECBwj/xABAEAACAQMCBAQDBgQFAwQDAQABAgMABBESIQUxQVEGEyJhMnGBFCNCkbHRFVKhwQdTYpLhJDOCNHJz8CVD8Rb/xAAZAQADAQEBAAAAAAAAAAAAAAAAAQIDBAX/xAAoEQACAwEAAgIBAgcBAAAAAAAAAQIRITESQQNRIjJxExSBkaGxwQT/2gAMAwEAAhEDEQA/AFHAfD9q1rbs9vGSYQzEjcnPXem/EfDFn94yW0KjSpA05xuAetDeH/8A0lpjb7kZ996bcVl2bGwCjbvuKzbI9nF74SsyRptIU+7zy5nvzrXAPCfD2VfNtojnO+D0+tH3KZw2dvKyM1xwNR91n4STkfSkmxoqkvhu28x9MEWlW6jG3tvVr4V4NsXaACyibIJYFfi/r0pBPDqkcY9Os4+lXzgieWbV8htWR8s0Rd9Cf6Sl8f8AC1mLuRUtY4wFGF09e/PrSUcAt/8AIi/2/wDNWvxOg+3y6M50jnSXO+Bz61DbKSwXQeGoPMZvJiZTGQEx+LPMb1X/ABRwaOOKIrGit5mlsDf5GrXcuylHzgJk5+lVLxeS0mDqAlcOrHkSQBt2oi2X6CeG8Fi0o8kSHRFuuPjJPxNTi88M22u2IhQB19YA5nsN+dccMVlaZCARHEigc+5P6it3UjtcxKJMpFKAF+hzv2FK2mS+hF9wK3TySLWNizaSoX+p36V3feGrdJEQQQYLgE6e/wBe1MOPuEjSTYEZVVX4tWQN+1Q312xCjOQNGptOynIzk+wpqTKoQcFs7bz7n/p45kjzhSh1AgkbDPKi+OcEtUUhoY42YAqAuMA8t886O4BZo016Im+8Mg9ZHMYBxUXiSxaS5cHfSgkbJ3xyAH1FJthWiXwlwW3urxo2jVVVVBB5Z3yTnvTDiPBLY+cy2yhULBcLjIHw4Odyedc+HJBC1xqUSsdMhzzCnbGOv0plxuJvLnBbBBWTHt026VpeE1pWrHhMDSqgjjeNIlMrY3DnmM9xVjv+A2uVEFpEQR8TgjfG2N+VAeFmjEc0mxaQ6Bjq2MmrCpYqNOMBQSvIfIe9KNsGUq78PJlg0cceFJ2HI/tQVjZQY8tkUyIynJXIZTzq3cVNsulrky6fixHjJ+eegpVa8R4YGaTTdkvlV5acdM75FQ3X2P8AoPrrw7YhgVt42VhnKjYfLeknijw1ElsZUgRUUjJUYYD333FHcHeN4NYJKaihH981FxniXlrhl1R50kc8gEYyO5qrfsK+gK48NwBYiVjEbqMnThgSO+aHj4ZpU6ra2Zc4DAYIGcZIz6jTRpJbpWU6FBYFY8fCo5ZPbrTfhfCgbcAgZ1kagcjY8qWvELEVGzsoY5pozbLJgBlbTqGk+2dt80TdpbZLJZxjWgXcbRt1bGdzTeIrHfxypIpDgwyRjmpGdLY7HtU/H7JVKiTIEpIwB1HU9qp9xiRR4+HRSkgBAYsAEDAkB5kjuMU7m4PB50ISCMo0YLDG+e9LLXhp1yiFlYxrnc7HnkfMU64NKrRgjIYeknqp7fKok2N1QDxHhsKxv5cEZYb7illpw2JrdpSiAn4RirHMCxIXc6SCOpz2qv8AC7cpby6vgLaAOx5ZzTi8Ijwq/EU0yMAAPb6VlEeIYtNzIvYj9BWVuuFHrHAP/S2X/wAQ/vTTiraiyry8vpSrw+P+ls//AIh/enF2o1JvzU8vlWbF7DPJGmIn8UP9qi8PNgKc8mqUbx2+P8lv1obw+RgajtqH60n0X2J3BLOc/iP61bOHgLFa6cghxk555qryHMrgDbJ3q62SAW1sOpkXJogOf6SseJDm8lycEAb0oQkk5xzpn4hwby4755H2pWo2IqConHEwxj8tCNTsNII99/6VWPGUf3trFqLZYEjGyZIXT86tThVKl++M5xzqLj1tG8NjIoGpbtEzzz6+RpxxlPgJbykPeaQdZRem2Bt+e1B+H4x5qkek51vq3P8A40S92w4ndqrejSRg8vlUvCbIrcQuPgUjLNy65FQ2w6ya8vNJt3lVniEzvKoABkyw0jPTHP6UbxmIZLKWWETBhvzzyQ9wKng4I92JGjZFKeYwd/gCKw30jmaGvPKNr5pLFcoU7SZIAIHSj0DqwvgrRLJcqAVDsGGn6A/KlHisFpZjbt967JGicyQN8DHM7mmvB+E+VcSsdTO+MZO4XHb50j4jcf8AX2eDpYysQF5p0BPvVJCsn4Twi4t53ubq3eNMIiiQj1MM5Awdh70+uJUe3mZiGdlPw42UdD7g4G9V1LO7e6llubhrhELJhzyz8J0j06vkKn41cmMKYgqsThiR6T8++KqTrgJexRw2dVitQzAHzWdlxhtTZwf/AG71cljndiGYKuNgFG/yNU/hjJNLcFtyFBDL3A35/pVxsrZnjRyxwBzzzJFEQEviDhpaPy/LDHmDg5OelDW/+GTRJEXl0zL6mjG+A3JGxyJ96sN8rIgZcsy7rz50mt+BXaC5+0cQggluSC0UucOD8J8zIw3TFJ2OkgfharFC0R9LOzDSN8e9J4LFmhKndhNpVu4zjPz+dT8O8y3hljYkzq/lqTvufxDqQR1pit95cZRf+6BnOnYE8z9aTvgWBWMxWeSFGwsbFM4GeWc55kZp1FaIkAxqI3LgMRpbuPnVbt5c3gKjfA1Y7k7mrVxYtESQwAb0suOXTPzNC10hMVRmCd40jVkcHLMcZJx3HT+tGpYyB1jkYvvkMTkgVxHdITGyRvy0g6cA45kimFu48xC3xsmBk7D22q0leky5hWTbxxSSldtb+XoPMkc3HTFNbe3CyTj0kelsculY0KamAyzKX1Z77Z+WKjhuB5g8vLh49IPPJHSlLge6F3HG8uKQspYenBBw3MbjFD3LaLDBGdT6gNth11f6qM4xassBZkYlCGbP4QCDgdxjtQsSrOjFdo5Tgc/kfl8qSY2kimeICv2iTTyyMfkKytces/KuJI9zpON/kK1W64I9X8PQk29njmIQf1p5NEdKuRvuP6GlHhtAbazIOD5K7j61Y7t/KSMk/ExBOKyfBWQRcQHlwquwSFw3zzQHBJDoz23/ACrixtW8uTCkgkj350fwy1IVkIb4T05Cpb0TaQldtTMw6kmrpbyhbKIg7jB+uapEHLFWclvsyg52wRjtTiVNYhVxeTN1MxG5G+aW6sjnTTiEeq6kAOSRn+lK1tSOq/nUdGmqB+IEEwRkZV5CpGf9O1Q+YsfDLeOMsJzeFhnfGlyM/kKKurUvLbp18w8t9tO5oLhSF7fQuZZEupI4wBg8icZ7daaKsXcDhBnkJydbnLA43yT1q5LGPN9BGx3Db4IBoW28ByWVqs1wyh9W4U6gCTsPnTG4WMyMrMiSeXqQLvrxjJ/qN6HFrGKLt4VPisU/2TDyaM7ELsNLnU3LocUy4ttaIqp6F0gAcxgen+uKh4tEhkSK4eRYBo1Og1MdidIHv/Su/EtyBbDylI1Oqouc4GQMsalDfQn+IKl+zu33a2mDnOdYGdvelvC0FzxGz2WFIoS8sjbDBydyfx0ytoh9rAIJ1R/iHQfFSjhLSXEt2UjaUOyxomN1CHbA5c60XSeI9B8S8Ct4beNrcqyvKGYl92z+L3+VVbj3Dy0GkhdRbKYO+KYDw7Jb+XNPCys8gViG9CKejDlk+1TXvDHlzgYxk6uQQdye3tS9NlLhWOC2vlO6lACVO+QNJHcdafcMkBhQ6ssSdQx6fbFVriYdvK0uCAdnJxqA6GndpN93rYnUzZ9I2HSqi/RFaZxTisiLJIY9eBpVQcc9gRQXAv8AEZHhC3lm9w6bLIoDDPRWONiPepeJeqLDHbUDv1qtx+NJYZALM+TFH8UekaC2cEnIOc1L3Rp+WDHiHi+XiMiw/ZhGiEMgxiUsv8zbbUCtxI5kPmgGNtLqw5fI9RTW/wCPT3zBwYcRghXjTTnI5c9zSd41VAx3djoePOPnntS/YaJI7cFjcZ0u2FAxgHTVourlJMRsp9a5770vjsVNvoJC+Wdu+/8Ax1qWIyRldWiSNN1B2bHXfr8tqa6JsWiP0LCjNHKsmNBBxjnq9weVNJZXGhFXDldjjkd9x2oS6lAlJZyVYAoybuiZ2b6NmtcPeRzJEspZAQTKww3XGO2etVVuhX7B+D3PlefqGWHoZn5uzfixTfw7EQ0eldgx3xjOfbtS3i3BwYcjJdPVqzvt0o63mkW3GH+IZGdyPlSmqwAnxwp8uQHYhO9VDhF+yWKGMDEcgZgRnrv/AE3p5xG7V49GVErKd8517ZJx0xypPwpSYSpwVKktEDpYnkCDSXEhvSs+Npg9/Oy8mYEfVRWUu4suJnG/PrzrK3XBH0J4Gs0fh9odK6hCvMb9aayQq3pYHGeR7+1KvA4A4fZljgeSv96dXHEwY8YAOfS1R42ee2/JmJbgboFHt1oa3nJLk+kkEY71MqhdtO/U9619pUH+buKjwslCKTw5pO2e+e9WCxh5ICCNsDtUQ4jgYyNGOfahjeqp1qhO4B0n+pqfGipTlJVYHOuOJldsac7/ACNVN1BZjjrT4zq3EGZuWk/PkedIQ+MjrnaoO2HV+yOs+W6zDJEatsPcYNMP8HuIRvKYgA2hnlXbcE88nvSjiEjC3mKcxGTmgPALtb6JIjhgNTZ655j5Vr8bp2zWUbWHqP8AitdRw8KlyQpkcBT/AKief0ryvwtxSQpcMxQvHCkSuemTuT70J448UXV/OfPAVISRHGg9IJxlj3JH5Vzwqx0zquQVfSjLn4mG+e21V8kk9J+OFFtvOCXD3CoitIkREjyjADLpIIQHnuRyofiWZFVSo0sc7HBXSMjPvtUMvEmuOIzhZZAY4vJVR8K7jOnty+dE8RRVn/m8tQGA/mPsN8msksLDOJXKyvaCMku6ENjbT7H6b0f4E4ViylMd35Vw8hRiQPTucBc9cdaASxAuIGdf+0juFB31MDjPyB6008CcODy62AIXMm/8x22Ht3rSEfJ0RN0hxwTwa0Pqurqa8YbBWbEQ99P4j7mnss0ZJiKrlx6lA20+9Sudsd+tLorL70t1713eEU1FIwuVOVle8X+CU+ztJbq7BPUYAQcjO+knljniq9ZtrjyvpUdNv/pr1e22/wDvTrXnHE+Dol3PFHtpIcLyADDOw7dKy+aCjqK+OTeCa/Ks6K/wD1MevyA712PEvCoNUdxbSOjDIYKDkj8JGdjUHFbXUxWMlZSvpbkM+596N4b/AIYSXcKblVILM+AfV233Iz2rmimawxaKuETQsJpoopIYySiRk6gAeRPvVdhBaSVHORrGDuNx096uFx4QuLGQCV1VTnSA2dRHtzFV23ijaYDUdQfL/MmpdroxqYfLdo42J8zGVYbg89j2rU4Otz8WnAOTzFMBAzzls5aPZcEcvcc6IvLMhS7FcY3xiku0PCuushl8xGA04CR4Bwp7Z5770Hwy5Mcc8bE5L6yzYyR2BpzHZRTKzKpLEZXSeo9udVi4tcyOTlSHVcMd1PXI6iq1aTha+JcSUWywhR0zIeo6iu7WMCLOoMNwmnNAwjQlxG6jCSKM7t6SN8HpXHD+NtEir5R8tSSqrg6lJ2GT1pW10PoF4ncIl1bjcE/B2BJwc+2DVhvuHJCcnyznmw6A9Mfy1V/FCszwyqOTZx1x1H5Vcbi5VgDpVlZQNR5rsNveljaZbdJnknisr9sm0406tscuQrKj8SQBLqVVxgNtjl0rK6SD3LwblLC1Y40mFTgn508usyoBGMA/QA1UfDN8qWVrhGP3K5JO2d+lPV4um6mcK35AVDOKUXdmnee3AWRxjl3qJr8Lkga89qA4nxlFGz+Znpgn+tLwyEqVkILc1PIfWppDj8besZG8UAktkE/D2qCDipaT0sFBHIUHNAF65oNuHOhLgZwNu9FUbx+JMP8AMAuGPQg796EXFdW2dWo/EF5VwuRttWTw3qmR37nyXAIGoY35Edai4IckkEAnTgD2o1VypGxyOtDWEflsy53wANvrRDpSYLfW2sXDbH19O+AB+lR8N4Ph4ptRyko0j6Hc1KYCjSAhiNece+2BRlx6ZbbL8nyYwOeAedDeDAeLz/Z0uJcMjTSAowwDnv8AKg4ePTQxIYkBkkJZ5D6s/U8jVh4pwyGS1ma6lMYYgg43XfZRn8q1a8IWYwlCBCB6VOxPue9TWCtWKLHxTN5WZhHoBOWOzEHmM9xV1/w0uGa7n85x5skKFYQCPLjUnBPTWRzFK5OHopEroCin7tTjBbufYfrXXhpEt7x7sneMESN3DYyPc4xirhPwlYSj5Kj053G5PPG1atk33+e9R+aJFRkIZH3Ujt7+/eiVQ16sVrZxSeI7XfpjPSvLPGFyo4vcNkriNIyc78s7DtXpfEeIx20TTSsFRep6noB9a8Qs4Wvrl2lGiSWQ4bOAN/Sd/basP/RJVRfwq3Ye0g1Fj8P+okg9tulA33iq4izC004gx6Yoiq4PP4/jC/Wraf8ACSfVrNyg0qRGuNmfGxY5wRVbu/DrxnTMrecvxE4OffbYj2rhOiLTIOHWbY81nbKgyFndnOP5RqJpNcoWi83DBmORtg79/enM7SFNCA6ipjOduXatpbnSombGFyFHIH96d2FUyTwkuJMk6jIMZPPYcqc+IeGBQAQc/M4YY5fOkXAiURdOlWWXIZu+MFfrTbxCjTaWZPUTn4thUxuwfBYYGgCsDiQH06Njg8s+4pX4q4O8qNOpyU/7nTV/zTVoipj9QVlJYvzz2FSXWuZXjddXm+ogbenv7Zq7rokiPwjYNLaXBRiSYsYY+36ipPD9qXsoGI2CkE9PbNJrOyktodUUxTUWDRjB25DI6g+1WTwvdB7JAcKwOkgZ3APPHSpbwErEHHeGlAh3Dh9sdQ3z7Zp7we6I84MQyAgHIA3wBt2HvS/xWxeOX4tiOnvsRXXBfXaTcwwYDfrt3oGULxgxN7OSgT1fCDkDYdayovEswe6lYDA1foAKyuhEntvgyzT7HaO4yohXOk4PWirq7gdiGizvscbn5134KtNfDrUDIbyVwfzptFwvSDkg9yQP171LRShCyKHg8Pl4MQPUe1cPwOEDLQjB9+VNIbUhxpcAEbDuK7mzn0rq79NqKC66BQcGjbkqjBz9Om1S/Z0QsQoGeuKID5OCwDE7A/uK6ZAOhGnJ37+1DRVlE4ZbyNcys0bAYbcjn2pOM8yBXpU1/wDdlzvkEHO3OvObpdO3vWMlRDdnEe4+dSBsyxAsM6cEfXahkYbZ71xaN/1iFjyXIGOx5UQ6NBF1ERI3r384AnOe22K74ho/iEYCkkwE/wDtbbcnpQNywaaSTTp1Ptjp/wA114Z4SF4gQ0h8woG55z/povDQK43aG8AtIE82bOqXGyRqPxMTtnstH+fHFGvpY6ByHMgbc6itLoyS3qSNHHbQy6wGbyxIzer72QbnGNhiueE30dxEzNJEram2B9JG+wJoRF2H3wSUo5yF0ZUcwMjYY75oy/th9mERwM4ZzyyRuNzSnw1xUSTpaIi5GS0ur0p2x3ON6ts3gC2uWHnyyzBOa50qx+Q50/aonySuyocI8SvZsEhbXq38ogtnPLGPhFNrn/FO7XYcMBJGzebt7lhp2H1pF458QeRPHZcOMcPlgiaTAwOykkdB/akHBuKNDMjPO9wz5hZCfSAd8j6jb51fxylBCklN3RPxnj11f3Ci8wscY8wRqCFz0x3A71Hf8TYqUiUt5o0IoHqydiB7dc134n8V+e0MTRJCAxUOTuMcyfauoeJLw0NPbvFPKfS5k9RI7J/KfcVLt6XVC3iPhPiQVRK0zJGPQNR226b/AEo7wnfP5TI4ZirEqxY6j/pOc8qJj/xYkZ0EsMaRs6gnJJQEj1k43+VPbLwA6TysLmGUfEFj2YZ3BOM771MmwVCeSC4lCvBH5mpSZF1etff3xQS8MRLfMjnYltJBzk74+Yqz29x9kRneZIVkYQvInqkhPUsvQHIyaA8R8OVV1QXcd0hI1nUC41fix2oQnrFPB4kGlmfKn1EdM9BjvT68uI3CujqMDJDZH596VQWBGIwwUZB1HvTi4j9J0v5mjGogDTnpWnxq9oiWC20uF9KueRJy3LHc9hQfhnjHl28gwjySs3rbO+TgBOw7VviUiyStCuCFTUdQzq1ZBG3auba1EoRHcajvjHIdB7/OoZa+xFd3jW94sU2dEQOkY3y2MZ7in3ApCJJSCATuwPYnmD0pB4otdE7FslPSGbmRVksTEJIihLRSRlFY82IpSBII4rMs4ZQDjSVDcst79xSXw3fgM8UzABvgcbDWBgqfy500u4SpUBTgnGrt8hnce9AxWHmmNTp1RSasYztnnjqKp/RKZRfEEGi5lXs1ZU/i+bXeztkHL8wMDkByrK3WYB774GnK8Os8DUDAu/bnT+xwQUCHbmT1/OkPgw//AIyyKHfyFBx7Z/rT6Fg2QGZSu5Bxk1PsPPLRFNHqKDGw251k0OVZSTjG2n96nuIACpCMd+nP61qcYyPiPz50ug5eyLh/DMR5GMg5PU1A6gMWDPgnpyB+VGpMWX7pSuPi+dKbh3BL5LahvjYL70NoTUmQ3d8WHlsMpnZutU/ig+8KlSN/TtV1gsiFLh19Y+LGw7n51xZ89LnzBjCPjY/I1lK2JP6Z5wAy5Og4B54NPLzgzC7SRQDCUXfrk86vkPBFC4cjywM5YY3PUDrXms3HnFy8YIMKEjJHbcEURpdNK9oGmiZJnwrMAc7g/TFQcGYLdh9w5+IfPsatS8fOtwI9SpgZz3FQP4jhbMRgbU2wYadvfI3p+Mfspt/Qq4s8L23EAsfqaUOC/UqNOR/Sq74dhha39cbSDIRwc7HqQBTK2kDQshGrMzKST33AP5UR/h4ComJYLpZzyyDjI/WpjuEN1prgiDU72NvGxDkCNm0scDmM7ZppF4quZo3jjuo4H/8A2Rsg82MDngnnVZ8nTHqbUXLs3p9JyST9Nqq7azMMFmJycsctv3J5ihMppP0Prm4RYyoYkOdeWXUXP8zE/ipcU9GVI9WD2IIrmJ2eJgPV6tgOYHUftW5Y8xZ5acZzU3XSqQ64BBC5eO4RWV/UMndW7k9j2pNxjgSw3B0AeWdx7dCKIubTCu4A0lQpHQke9KkhLYxr8s4AO5wf5QeQFUngMMvLEHJPIDOMfrU3BZp4GE8UjQ6h6jzDY5DT+lOrtUaM6gVbSNhzGO/zoK9tdIiyxHRh+goTwTVMHt/FkhlMjx+YzE+byAZTzwOjdjW5eK2nmI0ELQnOMED4TvueRO1Wbw54DS6j81mGclfLBAOByz1pHf8AAUj8+M5OGKgHmMcse3vSTQrststqNaEISCAw6ZyOp5VqW39LKAVJ3wPhz2PcmlHCbwmIQSyMrKmoKfxLyCoepHaiLST1AMGQHkS3Ue3Q1pC1EmWsE4JYrPc3CBvIldhpcnHIDYDkd+hqTw3NmZluBh4GMepR6TnqcVpOGs7F3AxGxKtsTgbkmoeAxGaN5UYhpnLbHlp25dyO9DkvoKfoi8YcLADDfmdwfSR0/Ks8OXK/ZbZ2wRHIYzvsM/ixRfGji0OSXYjk22M9SeQPt1pP4LtYiJYpVLElW9tvb+9KeIE7H11Npl0Bs5Y6c/COvzqvcNu5RJNKrDWzaBq5EZ0+mrNcaTJpRBnkD1A5VV0TyfLVvUom7bgsdqW9Bld8VRabuYc8Nv8APAzWVz4ofN3Md/i6/St1uuCPd/At8i2NooUuxgXI54O++BVkjcE6gDgDByPVSbwb93wmzIYIZIVyRz670fPACg0TPI45qCF270mKXiusn+3LqZ9bKFGGz1+Q71q3tUkGRqOBlV3DYPWuYbdtOVj04O5c5/p1qaXiZQjHqJGGIHIe3YVFBGk/xf8AojsLhgWBcunYjGPr1qd4CFIQaY+pO+fb5VB5qkFmk2/lXf8AMd6Lt42YoFBC8yD19yOgotouVKX4nB4cJNC5JUDZVGBXQ4eIE1EhVXl0A/Paj5NaBsEFRvscYFVyaRrvJ2ZEPpi/mI56qzctKuu4c8S4sZCNX/aPpU+9eUxWbiSUMdWlSc/NjivW7i0aVGKxjOnSATsO+B3FeeXiIn2hidzhPbYfvSSoFgPx68dFlCMAToHt7/WpPDsQ3JDawNt9jkbnHeheM5EJLAZ1KSB2/ejOGXZe7gj0HBQkkbaccie9NxtDsN8HLai2ujcwiRxN5kanI5dfpQa+MFe5kCxqY0j1Mqc925DHWu4+FNAJ/NkLiVtQKjZQOh96r3C0C3UzIuNSbAHHXBoX44YqI/4cpuNMjxsnqYgH+UZAz70l8P8Agu5vprh4gqRxvpLt3/lUDme9WiynKgDcBRlssCo+fWs8FcOmsoJLx71YfOLyiBsFWXcByvMntgjpRS6Xb9Fav+A/w9nRn1OTrbHQdh2PtQ3E7UGNjkeoA4GxHsaity11cSzDVNrfW5YYOB7dh0o7xZxG3mt0iTX9oaQb6dK6Bz3pqNjbqgePhdxclbaCMO4HPOBj+Zu1X3xR4dneySG3VIY44wZgoDM2kZOnrg4zmq5wHiU9oxmt9LqY9LBjswFVvjfjm8mDeY6xqGxpjyCQenPdffaiKywb0J4RN5jn1akPLofk3vRHEoGCbgMTsFIOV/1A96H4Qm65U4CZbHtuDTO9GQSoLHGBv/T5+9K8D2IrOFknSVJWUrvs2/5DY/WmMURmeQFmJl9Wphk6h+gNTQwFTEgXLMnq2/T39qJ4hZyu8UUar5mAdIbc7/i7UmrKvCLiFlMk0Mk2lSgxGoIyF6tjoDVgu4AU85tLZHpHU+57dhVfv7QwXscc+MsrAkNqIPQE9vam8DjywADkbE8wQP5a0g9MpxsV2vEW8mVlUAMjA5PIAbj5movBlx5QeHHTzFGPUdXMe3Km8Qi8qWIDUzNkFthg89+mKrdo5j4hI4k1FQCd+QHNR05YqSkMZ1+0wyqPSp9XqGwKn+tIInxeIck8lYptnNXDi8YbUUfKspYdMZqnKFeUY2AKgdMnFOXAssd6mJgwzhDgDG5HMkmlnieZIoJF0tqkkRo3A3GCCfrT949W+dDqueROcdPnVZ8QymW0GrdxICp7ZOMe5pr02T1lT8RPm5kI6kc/kKyuOOLidx7/ANhWq1XAPobwQmeH2WrDZgUY9t/60ze2E0mQvw82IwAOgpJ4Mu2SwssISPIXf86dSv5uVw0ancnNIil5aLiHExd7mQbY8peWO9GS2crkeWABjdm6ijG4ekcY1tkE7MvXO2D+tQ3HEWjBCIzlDjPPOegFS8L8s/BFa8bcQkWKIQY80uAWQdB3HanXD/Fl2mYryNEZh6ZFOxGNthREPEsRljEELbHUvq+lC/aF1oFOHPpzjVg/XlUPRTtbwFsL++aXWkRx8OH6juPan8drMQplh0YOSwPLuNqiukct6HLHHqxsNq5lv2jcIfM2Abc5XehYWoL6E/G7j/q1jjkMY3UY6luvzqmcQ4eIyIiWbD4Yt+LPU1a/GNkylb4AsEYalG2N85qtzcVF3d6irRoSCQeef2qUn7Kqgfi8R8yQHSF2YAew/tXHB7o/Fn1hdQ9x0ArvjFlra5IwfWMAHO2ByofhQZCNQ9CocEdCR370k8oXstvAuJLPArsoVmJDKetKJPDgS4EsJOMEGI8vmD39qXWRH2SMAkM2XG+6noc1NwnxSSYorgHzH2DgbMRVJqXRA6WDfbG1gKdHoG5BHXUeX0pbLw5XZ3u3Yw26hQM5PqJxGmOgO+PevRH3zjBHXr+YpXJ4dgZywUqSdRGcqTyzp5UnF+gT3RPwiwTyZXRsAqBtuwznY9qTJba314yAfLVCd/c1deHcAkiDImiRWbOn4cnoDVe+yTw5E1s6OG1auY26bdatpNBwMW1Ohowm4X045D2NQ+EfBEF2JzMQPK29RwBnmcdcURF4iXzYHYkJOrRHuGG4bB74/rQXEuCGWVpZX8qPSAY1YgHuWA596TVB+pENrw0Rs6+aJUXUiuo2Ye3y5fSueDSgwJk4bJVsHkRnn2yMVLwfh4WDGfQpZkGTgg7AgdCaEsOOPbTvEyBoZifMUblSAPUvvyzU+h9emyrh4tTBcZ0sOYx+I0fxywZnhbUFaZRlgd8D3HQ1uE27ygj71UVwIicauWM56c674hbrI6mMao0TGoDGk/yAHnipbKXGBeKUjZYwjgMZF3A/lG5B7+1NZhNGiuJVePGApXSRnngjmSOlVW4dmmjB5JnAO475/wCKs9zYYC6ZCScHQTgDbNaN7hnVCm5xlmRvwkaM9Rv6qAhuM3ETnGXwXCjl0BHcbU+so1RyxUErkheeQR6h71W41wkjrkKjjG267559qllFrmmfDaueMHC7YPKqh4qgEL28kZJBHIrgZq5yX8t1ASzxYGFHl7H5sKqfiuY64Vc4RNj9evyq4LNJb3C02c2u3ikVlbB3IPxEfhPY0p8R2R+y+Zj0LKsjAdAW3+man8NyRxq0TltDjUjY2yf+aj49O62843AKaCOYAzz+tRHR1R57x/H2iTHLVkfLArKDdd9zvWV1JEnv3hewX+HWb65QxiUADlnJqxWDEBhGS5Y4OeQ+tKPBJA4fZsQwxCuDkHv0pvBcM6sPhRWJ7HP055qUjn+SuBL5CaJF9Gc4Q6vr86meURxkb556uTAfTrQlwcYB1LnbYHYnlS3hM0v2oxPk5U6W3Ocd/pT94VBTcbbGl3KGl1OMqF+Inb/xA5tQN3w7zVLW9wjHP4PiAPcdxRMULn7plwRuTtj54NDxWU8J0WqIgPxSY3YfvWLOtJ1r/ud8NCRaoml1N+JycEnov1on+J5cKFAwOZ/QHvUFlwETK+uNTjclsg6u9dw3FqWFuVkyTnONiewJqtZlq/F9F/i3jSyWFwsQd2C7tjCgjnVC8L2+oEsRny9yf6V6pxjSlvKuFC6GDJ2yPbrXkrmNXTAwhAGAeXbNZPpq1RuzuRHZtEAvmM2oueZ3O1dWi/eeWN0PPB64NQ3UJj3xnI+nzFHeG7qNbqN5hqKDUqgekserewGaFongHayYFoMjTrKEDmdjzriaMC5hONQicjSOe/8Aem3H7gXXEo5o4/LgRtgylCTgrnG22TzoRbfXOUGfu5Mlhz7iooVmcMjYztLqaMAOX0knGM6Qw6nG9TcG8T3DZE8SsNOtGTZnAJ6cs4ozht7iW+IOVZAgGnm5HqPvhcUls7QBrMKSpKuBq/F058veqi2rG6wu1hx+3fT94EZhlVk9J+Xanl1K0nrwDnqNxVB8ScLjf7HAMFjuzEZYKOZ70OOGSQiWS1uZEjjbGc5Df+LZxVRlfobaRZ7/AIZFLjzI1bScgjYg9xiuJuBRsMsWB5bb7fWqxYeNb3VplhjuCG0/d+lznlty351abPjOrSssMlu5yQJMEHBwcEVp+L6ZtgX/APivLQaZyTknLD9ttqrknh2VJ1k8xCFLEkA5weuOVXS98Rwaca9OCV9QK4bGevOq1c36bkSIc/6h+ddS+GDRk5NCy/4QQSyuH1LktyOemKJ4NdSLGQ8Q1H8RbcZ58tqHmOrkc/KpYCcA71H8vH0w/iv2L7iXE8alGxuSRyxjHPvTmzUySIG1lVBwMb8upoIRFnRd92/vV+MWNgOVZT+PxlhpB+SKTxmQJC0iKTImQEwcjPXI50Hw6BxYu5RtchyFxvtyyOxq33R9XKhgCO9TXsUswHhslZg6KELL6l2Gduo+lIPEUEs4RShyN9agfLFWMoeeK0iH5fWhRpUgbK9bLdqmnQGCldGcA6RjOemaaz8H82NhLcwRCTphnOPptmieIzhY39QzjAGe+35Upe6iRfjXIX8JyeXYdaSSWsraw824vaeVPJHqDaWxqHWsrfGJg87su4JyM1laiPobwgFPDLM6RkQLv160dDC7atRCod8k4waqHhe8/wCitgrFcQrkg/OrVwuGGNMytM7vywMqO3PrS05oryloZDdAuMyHQThtQ3PuPapJLIK5eJ8kEFcdO/8A/KGhjCjD55EKSP196htbvCldcerPMnmPahRvTobliiwi/wBUUzHGtgu5B3weuOtBRJeEearEoxzjG2B+lO54o9MbGXAz6u5/dfakvE+P2qqV86XTqwuFJwx6LilqBJdkSG6cPzLkbkcgfb3pla8OM+JXkQHfCDbH170ugExnVdWoY39OMg8vrXYtdc3k/A65KkZCt7E96Tr2a+H5eSR3cW4kiePVgvlM89j7153LB9nuo0UiTA0HI9LYP6+9ejoLmNm1MqLjcHfI7155Muu4jYblpCMjkRyrOVA9I+OKHhOWHnITpjB+FR+oqGxgGq3kB+L0n2NLpy0k7yYwQ5Qn25AU1gulYWyouWRiG2/rUAFQ8XeTMTAFoZGVT1KtuPyAxW3lSE3EzYBIBKjmcLtgd80Pwh186fKk5IAHU+9IPFStJcLEh1F22XPwhRggn3o6T7LT/h5w5Z4gZnKpM7yE8sbHYnpUnHOFWEDJLFK8zBhDGrPqK5O5Ardlw/ybdFUElVLY9+dK/wCGW+uBY5QJyxeWIp6mJ6g9FA6VfoVW7DrqSL7THCWIYIpZsE43PpJ6Zru7DMzhUAiGwI3Ho6tjqak4Zbn7RIBpYORnbJCrzOf7UfxPiUNvPKI9LRsuQOY1HmD2rSCwznL8qoi8FeIrG1iklJ+/dtTkjPIYGjsKrFz4slvpRMzZ3P3OnAVVb0kH+Y4BqO+ilmA8uKKPByNPb+9c8MtHwVK6Gic7nkUK5Jxt1rO0+GijTsy8sC0hcnUc6sNvjPMgfKsuOBoJWwA40gK4PpJ5kfSiYrmR2+6xkZG2MYoizvxDgGLzSwLAk4A75Wqqx8F83AHuTHDCr6gcnG2kdz7UPb8C8qUW7allDlCHY5PYj2ONqtlm1yssN1Zpo1IY54nX0Fc7Mhzv/apPFl/aSxFpIZ0u0bKN5ZDBhvu38nas9TqyPK2Vbgsei4lHmFtLaVDchtk79DTKdrkn0XEuwbVjTgdRuR0pJwK4YgszAtISxOOZ9/eni3MU5dHd0ZozoA29Q6fWqTb9lvCMXTG1VvMZpHQxk5GQ/RsYpBwadpl0STyebvg5wuRtpNPbh1WEMiATKQD/AKsd/fNL5uFQ2txHpDEkB2U9dXMihSdaJroZccKXzSWdynlDByQuo9u9VvjVgdGMssobcayQR351d1KmCQqjZGl1U8iBzx7VUOLrrumdPiKaiDyx2p37BLDrg1iHXfdc41ZP5b1JY2qxMrFC0fm+obZwDnn2qW3jKWgXP/cYSjHIb8uWa6ugRG5A9QHIdM8z86lC2imeKljF5P5W0eslc9jvW6G4yymdymdORjPPkP71uugEezeFuNqLK1SERhlhAdmTOG3/ADpjLxiUMQ7mU9FAwB8h0pJ4VgY2ds5wMRhR+9OLu2DHOoA7cs7EddqDGbfEjpePer1tHpQepZO/aun4wJCCtvEdiAFOPrSD+AKspdnZwTqZdJOfqeVOrGwU4MKNoO+dzpPY9hWZ0RTWIM4XxJ9S7RKegYZIptwzjpSQhhAq5xsMbnkSO9DcTukVItMKtIfjGDn55Aqax4natkvC8JJ56NQYj3xmqpvn/CqSdMNm8RyhliKIZtXrfA06NyCN+orqLiUqgF3AGfSMdOlD+Hbq0aZkBEkzAsoKnIHY5GPlQsdzcs7OsYWNDjEowc9gOgoxLROSTGE1yZi8chb1BuYwBt0NeZx2BZfTkBCcewyRV441xxJ43aTzEaNT6F3Rz0PevP8AhMjuXUl/vWAGBtg86zktHapYD8LzLJHErhFcjUT1IJ3PtTaFdEybj0EqxHI+/wAq3xPhH2eUxhQy+XgsBvjfOPelNpE6aVwT52CvP4R296yAY2kJ84lRyBOep3pNwzhvnXjyKRhNTMBsTTmx4i6yTMqHSi6VODnU3T5AUHYWrLdKijUFRiSnMnmQxH5VUFbJeLA43gVC8j6I8Z1Z3zjbaoLae4QReXaRxzPkxuSNcitszkdDjkDU3ELYrGnlpybW+QTp9j1O22KXeIbR/tMWXc6hrJXKnB2UAipU70pxoj80yhRGSnllg+knWSD6s1y3BEVlLahqYFjnc5p1HwlFUaAy775yTnuTRkPDcrr0ksmCCQcfP3pXfRN1+kb+HeAxS6iZNZB+7UDmOxp1xKxhuEj+1W7FhlCIgCqDOAWJwcY3wM15vwqyuZOJKY3MccTeZLIgIUbHCkcjq5Ee+atHiP8AxTNvIEe38x8aj5ZBUD3z1raKj6Il0rPG4rS2vvItgRrQ6yxJUnOAVzQdyUAVGILbkKDvXN9xk8RCpIIo9zKujJkwOmcbDHPFA3FmNQ0qc42K5Y/Q8zQ3SoaX2Nrf/E+6igMbWwkEf3cEu40Ecg6jZh9RRVh4+vruN4rgQBXyuRHhh7c9qdzcHt/4SVaTyzLFrw/pkDj/AE86qPCIWPrQksWG2MbDr3ot1z/BCroF4YtnLSRqQQshHqPLqfpTG5g0swyCEORk9T7jflST7Q9teyMAMF8kHODmnttZq2pix1s2Tnbc8gPakltF+Rp0UuiFSUds4Dcs7Zz861cSfa7p1HpEAEYI9u/511PAYcvp1kY0pndt96TcFvQZnwCpJywx6gT0PehquiTsuEGYJV0EHAxhuo/5qo39zquXdhp9ekFBhcYyQfnirC1wuqNlP3g9Okg7jufeq7xG1eSC4kwwRrgqhGdiO31qmvaFdKmWYRehWVACFyMn4c8h9aUXNzkSBV9Y9Taj8QG5x9anjvyLaJmQu6gAg9dPfFI+P3ZC7ghpDlcbfT5YqI8Gylu+STjmc1ld3ROs/OsrosDpOISAYEjgdgxx+Wa3/Epf82T/AHH96ysoA6HFpv8AOk/3t+9ZFxeZRhZpFHs7D9DWVlAGDi8/+dL/AL2/et/xmf8Azpf97fvWVlAHKcVmDahLIG/mDsD+ec1I/HLg7meY555kY/3rKygCP+Jy7/eyb8/W2/8AWuU4hKOUjj5Mf3rKygDpuKTHnLIfm7fvXP8AEJdvvH9Ow9R2+W+1ZWUAb/iMv+Y/+4/vWo+ISqSVkdSeZDEfoaysoA6/ik3+bJv/AK2/euW4jKdzI5I6lj+9ZWUUgOv4nL/myf72/et/xebl50n+9v3rKyigNJxWYAgSyANzw7DPz33qP7S+c6myeZyd/n3rKykMxJ2UkqxU8sgkHHbatpeyKQQ7gjkQxH961WUxHUt47nU7szDkWYkj6mtLfyDlI4+TH96ysoA4a4Y7lmJ9ya6N4/8AO3+41lZQBn2x851tkcvUa0ty4OQzAnmcnP51lZQB19ukznzHz31HP61gv5MafMfGdWNRxnvjPP3rKygDQvZP52/3H9609055sx+ZJrKygCMmsrKygD//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6" descr="data:image/jpeg;base64,/9j/4AAQSkZJRgABAQAAAQABAAD/2wCEAAkGBhQSERUUExQWFRUWGBsaGRgYGCAaHBwcHB8YGxwdHBsfHCYeHBkjHBgZIC8gIycpLCwsHB4xNTAqNSYrLCkBCQoKDgwOGg8PGiwkHyQsLCwsLCwsLCwsLCwsLCwsLCwsLCwsLCwsLCwsLCwsLCwsLCwsLCwsLCwsLCwsLCwsLP/AABEIALgBEgMBIgACEQEDEQH/xAAcAAACAgMBAQAAAAAAAAAAAAAEBQMGAAECBwj/xAA8EAABAgUCBAQEBQMEAQUBAAABAhEAAxIhMQRBBSJRYRNxgZEGMqGxI0LB0fBS4fEUFTNiggdykpOyc//EABkBAAMBAQEAAAAAAAAAAAAAAAECAwAEBf/EACIRAAICAgMAAwEBAQAAAAAAAAABAhEhMQMSQSIyUWGRUv/aAAwDAQACEQMRAD8AFlfExdqcWDCOdckAOAa1XfeBZE4jmQOYRPpOOrKnmIBbeJjNVkCROmLBrUQMAbxnCODpMwqW5By2YI1vEgt6JbXy/wCkTcMUSA4IvGsHgzpRLTQh/wBvUwdLVygsCQPO53MCHSVWLscbQRIliWXSahUxEMhdk0vQVFj8xyWtAutkgAoCqb/KBmD9fxQS0kLZJ2vmFPDFmarlXzGzHLdYIU29nI06pSXsxLF+naGMvXqZgHIIb/EDa/WJlqEtSgtZYAWt5xBrNUJRUxqmOKelw1jGA8m/iKSySSpqje137RX9NpAElT5P128o749r5igpKyAcAC5fziDSTuUA5NiB/LxObLcSJdISQ7l3N3x0e+7Qx8RJJe6nAwd/4IDSihBs4IDvv5kXeJzJOKiUlnsKT2LjbrmFi1sM1PEUSTyVWAUqrAwH6P8AV4M0iFzAkFKktc1qBJ8mOO5iREqkBrnZjn+PHc/iLhQFI2uCOm2doGdIfCXaZTOOaCZpdUJ3zIWoA9jYj0YfcRPxviFawVAqrFIqTuCznocZw20GfE2oP+nCVl3nJUk0sFAO46gMPpAU2cVmWChkE2UQ4JJJBJwLAWOd8QzRK/ECHUuupKaErBQCWa74DY2BP3gThpRKpqNwVAiknZNnY3YksNgOrxcuI6kmR4VIFakouflvZSTZNTfKXO2Yp2o0hlz1o/oJS4J7MQ25SR7w1CqVqhzJVLLE8qT/AMZFjs4+jubsfOBeKKljTF1OorLOoqUL2TvYB8WaCtNwwpl8xNYAcWZIYkC9nDhwYg1unR4SVJIUaX5wy3JKVEPeznbboHOSCSfD2qqlpSk0FSkku9PIzFs7vtfNnhtxQqnzDNSlSXFBD2cXUxGQwPnC74Z0oS5ULO7EXJLWLPSlhnqfZ7pEFX4YSbXAdmwDcDLe/rDLQrkJeOTiJQIS172G1lBnZ3I5gLgh8RUNPPM7UAqJc52d+2xi7a3THUKoWCBYB2BqJDvgA8vrFeVwwyptafkSwU5Dhyzjqx7b4jBoOk6ZaQAUl83uWcgWu4feO+IygpKTYG4NrvuDsbCB5ixM8QkmzgBi+zDDMciI+ILCNNY4HfJ/hEKwUkxWtNS1EYSn7QCjUhIYi46j6Qx4fSmXMJ3H0hXr5ISTd8ecLFeFZqzrgGroVMSQKVhr3uDYhr1Z94fzEmYaFknlbcA2D53AMVuSlQWClKiAApxsBeGun4+KqiSKiBUBdxhvKzje0OTpCFCWUUlgQ4L/AMzDHTaVAlku6ugx69IWLF3JdzfrB5AskWdozMDgH+CMiyI4ZLYc/wBoyFs3ZF508oJlFmNQe8V9HEkXQLklgBl4Y6riaZUtQqCgmwveE/D+L6dIK6QkvvmG0G2M+H8JoaoZu2TFk8BFHKGV0iv8A+IxqVKoDNvFhCgVMSx6mMTYDqFrQl1DBzn+GCJXEBUBSQkjPfqYzWMkcxPUJMUvW/HJlrUhEtJA3g6DgafFXxP4fLSknrv/AGEUuT8YTwo0qCSdwLt5wu4txhc2qsXUc9ukc6XSF4Ay/g90fGDMnAzmcfm6xb9PqBMWFlD07A2Pl3ilJ0zANbYtFh4LrUCXQ7qB3gWGqOON6qohrFyQCMdoD/1igoBrjYenpEvG9UlUwXSAkNfr/HgcSmmBRKWVhjnyG+8BmW6LDogJqSFKCStz5enSHOj0gQkIy2b5fcxX9JxKXSpBUiq5SHD1D5WvDRM4EgoUWYFhg9h5dPKJ9bOju0GK0yQrJLvSH6/MOzEPfr2gdGlL1B1kWU1lAkOQdjk7xOOJpKgkB3Y81r3dxkKD4MTcPTUFAgp5ics7uT5kdYq1qjlUk77FR+JdQ0yUmYmkAKKagE7hgzs/S++2wi5xBCkhkpUpnuN1N0y/e5i96v4dRPTTOTUjKSogEMTYFN3H2ij6tIkLmSigK5uVTX5Xpuxe59Y0l6ZPwbcSUnwCpLkpYim4BdIJFmxg2NrNFZQkJVWUhQc2w7sbXfrcvmHun1aKWmhRNnQ1jT0YM1w72xi8DzpwHIAlaGJFJZrHL5Le7QLGjnA41OolrZy6TKFVBBDklyC4JItm7qD9BzqNAJSEpmkg0MAbHHViNgXPfq8JNLPCPDSwWa0TMFxzXcswBcMevnF31E9S0hKkmrlICsAnd+3k+PTeCPBWdLq1UAITYh1Amk5BLi36P0MSlBJQlTlQd1A37szsfL1hhq5a1rBKUkqCTyqYVXTZwXAKfrG5evRKnBJSClY5nBIB/Kxa2Rf/ADDJDRavIrncRLLCT3GXBB/qd3HXvvCqTLCySokBICnZ3u59OjbtmLH8Q8PXRMmCWyVpLB6S+bBuxNg9z1hRNmpVSKVU2FI64b/qyVN+5MbQbNpalIDJFJdR7nlUxFnDBvPrEHGEJ8BVncXL3O4yHiXiOvQoBIlqBcNdyQzBxixez2jUxBMtQAcjNrfU3yMPvAoGPsVbh+qSEBD7HG/n3jYpUEm4IF+5AbraFh05TMLd4ITP/DYAgb3369oyQzbLHwaWVKCE3TSaiRYtd+rl2sz2hDxzTGVNrG9wD33bbEG6DXrQxBeoUhgbWA9SP48Tcd0JoCS1QQCFAu7d4KJt0VsXZ9zBeoUosUjBz+8BpSS0EnXqSAkmys+kYcao4pMYXT7CMgCuNwlGpF4TwSQtS6lEkJJF2AMVtHCSoEM7RbtNwlRCuX63MSf7GEyyXzljDGTvBV/hnXjTziDYCLlL45Jl/iVVHLQj1nwp+EVpc73hErh0wsDU36QEaUepPx74mmamYqh0jtA3DODuR4gLncmHvDvh8Bjm0Pp2kl+EClSXDEpJvD2Q2Vj4p4XLlaU8tzhvvFM03ElJBe9mEesqmixmJCkuwbmJOwbpFH498OrlTCpSXSTVbZ9jAHT6iPh+rWgqK3KTkQ20SWpUzkh+mfvEml0Qmr8IWcZ3vDDXaES2DnlAv2H6xgqX6K/9rVNXUtwlWAO2z/tBOo+HJATUKkkdS48h3PnE2jrCqXJDP5X+toN4hIUZExiVGjGcXyPzYjX4bKds2r4UlSUJUXQqk3GSfTa+YsXDkyx4Tg2DWu5OX+sA8O4mibKBAqAapRHyqsSL9erQZLFPMl1BLAgM5HS++8TSt5OiUlHQauSlTBnDv5dHsz9oM1mlUyfDsRy1JzTkAhiBbeBFagFAYLbcJFblWAeh6/wwxkBpZFRs1/a2TDOP/JOHIniYEnTqWEpWFM17lV3JL7Hsw3ikcd1XiTVqcEpXQSkM1LCzWYYsLEbZj0HVpPhlskern7bx5CiSZfioxTMN26KIzbvnpGV1kaaVpxLL8PSVeKRMWmhin5RUCXsXtRYl/pE3FeHisJQnADhJbZ7nqHFmbyhFwmesz6UrpUpJDgsS4UzEAbke0WXS1jxXcLZKyoliCgNa7O1zkXjCRvRXuMvVLJSA5DZywfJcgqvfe8X7ScLKkIVNqFv+N2sQGKjnFgMt9QfhjQCetWomAFKFGkZBWRcj/qC5387xZFG7neOvi4k/kzn5J+EMuQAKUJAGwwP48FcX4YhCXBKiPmcBvSISlwXFtx94i1GrmqFCyhSAzKbnIGAovSSP6gL9BHURAdTJrSElSmGA7gXBx6bQNIkiUSpS+bmIlhLAnJIJJcjplhgwcREc5IIYxOXGmNHkaeSlz9VWugpCQAWO7qNva+Im4NMmJBSa1oWwDHBwQQWsQDYXttAXxOFSZiU7rdlN5AbO4GzwVwxZRJUzfM5fJdgT3sc9Y4GnF5OhtNCTjOgI1BSlJYCxF/mIIPcd4F0GnSfECiLbv9g94kmreatBUp3LeQ2v9oBm6fwyQXJBz07vvAKOxtw3SChNVhUoM173fuGDRPqNTyBVTski/QW+0B6bi34YqGBvubsQHez7RLqZYXKaoCx/TtGFkLdPoRQFKLOCR+0D8Q0v4QW2C3pBWlmMpKFlwBbaCeIzAUeGMZjWH2hAnWWjI4OnjIakbJ9CaTSIlylKDEN5n3hVJUhQACSST1+8QStesoUJZN8P+jxPwrTrWKj+W18e4gWIlezvU+IADZSceUKkcOHiFS1hm+WG8xwOrm/SIp/BkhSVSwLjmJL+whLzRbo3Hsgr4e4VKWVFnQLBicxPr9BLTqQkJBSwvvGuAqVLmCXanc/pHHxAgypjopqJ63EV8J7IuNcIJWnwyCxcg7doinv4aysJIbfYeW8S6ZK6jW75KmcDtiIdYEEFKi6X2PqzbwrdmrNFYTpEGaFIAALfKMkbH+0EcY0j2CRS4zgn0v8AaNapQCxMTUVP8oe3Rh+0H6tSVorDy1BkhC7XNyalbkl4CDBFeRpCktUX7fS93zGlFV0pDqBpppJfqrsEjMMJetAUlSQkkA1YZwb3e/pAWk1oE6oVDmUVB8VFi1jsGgDSSoqeskzNPNUlKjzDYNZWzdIsvwZxe3hTVAG5SpR8tyciJfiDTS5nOlqrAMXsbMQzu4I2ir8RSy0pa4N22bMHYlJxyeromrUlKUqKUAtVLBva7O4LHJHvmDFKWCSmpTbDFz/UAwZvrgRFJpGmASSKkhINRDBhfqr94l06VpSQVpZgmkC6ma5e22MesEkl6zvWT12/DI36FsWDEVPZvciKP8R6AInKAemegFT7LSQR52LWyRF44lx1EqQoqLgOEgC1Wbvclxlto8q4h8QTtTPJWrmCaUAYAFrB77H0hWXisJoiGmebLZw6UlQAbKQojyY/eH+m1wUhaFJNieduYBx6u737QV8O6OWJU0zKkoJFCi5SwKGwHF7Odh1YEGZ/yUhw6qQAXAqJcO7qaDVmjNZPSeGcOEnSyZYtyBSv/cvmP0IEbKYY8RH4igMAkD0t+kAqQ+8emtHC8siIiKamCKIhmLFw4cbfvGACzDEBLxOtJewJ7C/cxAe3+YIBX8Q8KGolFNqk3Qf+w79Dj/ELtI/hAJR4iVWV1Tlz8uSAdxFkmyVJYmzhx3DkezgwPIqQpZSAyk0//okesQ5Y3TLcT8Z5bx2UBMC0nJB847W0tQE4KoIcUtft7xviySvUXsmoA+XvBvxDpRSljnYm4wHyY40dFgevkoDKSFbEOGFJwAcFusMCgrlqqIcAU9ac5gLQatcpFKueWVXQWIvuk7HyhgpAC6a6gpPKe2zjYs0FmFadAFqBqIbpBKpYFoIkaVokOlESstQsOlT0jImVILm8bhrNR6pIS5UlIvhwDYfaJNASlXhguk3ZvuYg0WrVJSpKAejmDV6ZTMohmeGIukiXiSUFIcgN0hPo9GVKKhMxgG8a4kiaE3pCeuLRNpHdABBcZEB/poydUTztQ1IU7hiT9mgbULrnJAJDF6lb9mibVSQZtgS2f8mBZ+rSFKCkcrX3MFAVEi9SpSyUuxs257wQnTAJFSQVAW7dzG+HypYSFgtvfbzgPW8alc5C0hhckge3UwCsXWRLrgElCklVTkkm3/xeF3EdetaiSVEebg4+scaicCoKSa097N37x2viKPDKfDFRN1nt+kZsWKdHEjTkoCiGSFFJZz0sQNt4I4Ut5hlpUzhbOaRcOwfNx12iThRKa2uGqGLNi2I3OUZq0pYqKcsMBiS92Z28mjJBeURT5aEpoSKlFT2bAY7WfMJtZwZVYTYGqoFVjzG79w2IeTpHhzJRWpPMCwbu7WFwHHvC3j85JlJVuGIIVg2ez2+wtCiybTo9B4dKIkpZVRBYPdRbq3YRPN0iDNCC6Ta9RABz1DM22YrHwdx9KZfhH5i7Eth7hyX3GId6skroKAQQwUzP/wCW4gqlllczikitf+o2qmoly0BYVKEwnDFz6XFzFCRxESZyJhRWwPLi5cPgj0j0j4w0yjpvxf8AkywwlrBzgkubC1o824rowAFDPTa1sxnVgzQ50vHSpFKCpNbhYexDkhg7A3uQBcDvBv8ApQgyVpXWh02/pVcqB9esIkoZYaxUxSbAeTdXMWPU8OMuQkO5USuyfJTOcsN9i7bQ0SLdHrXEz+Kruo/eIU6cKRMfZIYdXUlP6xxo9X40iTMyVIS5/wCyRSr6pMFaOeEE1NSQxf3H1A+seitHL6LkUty46O4B3bt2iPiKUInTElga1UXY2NOehbBz6RPI0afCrSACCkFrAgg/UHfpG1zxMnICsKSEqB35lVH7HsWggBtTLV4KFJ/Ipb3a6jLpvt/YwvmJUVMQaipiN3J9vUQaqbyLli7kEHD0lxfqQ/23jJ2pB8FSRdCQ7gi4Uoi3YECMAm44QukiwQVyv/rIb3qMIdfUgJKWYvUNyljg/wAtB0pXKqoklwoOzfmqwBe49oVcY/4w6qedAc9yzers0LJfFjJ/Kym8blAjUcpCwyknLCxA7O/0iuCe5uSTZ/OHOu0zpmqClczlju2R3For4SVB7RwHXEdq0dUlagkMggk1Z2b6vaJtAsqAU1w9+2P1gXRGqQt3FDWG/nDzhukFPiOmlQ+UG7YfsxgB0QaYl2grUSmLRJ4dJtGatG4hGiqdAJlHpGRniq6RkChu38Lv/vNRZKnUdjaJ5OppDTFKCjlrpbt3jDp5UkkhOTkXPpBYRylQBYj80UOdpA0gLmy1APS++SIK00ohqkkpAc7N0jegDrzZvIRPN19UshI5gWfb7Rl+itO8HUuQyVLTbcB7wuWgKBUsP0AP3OY5RqJqk8qgVYL9P0EcrleGUvYtcjHnAspGP6Zq9MSlQlpIAD+Z2EVDiqROMsGWXSlyGs5i+ajVhQLBizA9T5QnkaNbFlFIShrjJPSG2NJNLBTdJl2JA7Ozx3qED5Rub9bXHlEukkrTMMslrmxx5wTqeHrQtJJ5VEbP1/eEew+BfD9MPD8RRZyQBgWbYfx4k0OjStkgEXsKrF+rF7H2jOFziUCUpDipz17hsd85hlN01POlXhqFkgsbEEMTi/rGSElOqRD8UcNWJaKRSZZFKgfzYzlvpCzjOiVLaq4Ugk2Dvezi7uzDDQy1mlnFaVTFmlTJAyAACAX87lsmO+I62VOSArASHDi5wG/pxd8PBSNO5UyiylkOxYi4UGcFtzBvwxxyYmYASpb3NSiagNh0aI0cPILpDhRcM2HILE7hmiKXKCJp8MKUoFzl+23v1aAxYOmXn4w1smdJXNlrNYCWSralkszWz7x5hq1lRAJ2JA6fy8WybMCwS6gVJJIJFz7XLtiANbwcWIdwyW9yb79f8wjlk6ErBOEcM8WdKllQSHAc2GHyME+e+0MuMy1pmiUVgtZK6rHlDn5iK36s7ZisrWrxOWzHIiyajxvDlrmILpDVHdgds4vfvaHRzyWS5f8ApzxSqQrTl6pXMHNykgP7EpP/AJGLPMF+0eS8E46qXPE8BkoCAr5mIUCKVEh7i3TvaPV5U5K0haLoUHB/mDsR1Ed/FK1RzTXpxLl0ggWBu22+Btv7xDMlvljvBCjHJTFRAWYgRAQ8FTUwMqCAiXaK98YzqdOkNUVTEgB2w5f6RYSPrFX+KlCZMTLGEConYFWPoPrE+R1FjQXyFMzSlSVqdizNk/zJimlCkkjEegqlUyzgLsLdCGJIORFO4xKHjcpcMO3pHAsHXHKDPhkBVe5IanHUv5Wizp4GPASqWSFEOE5c+mLmPPULoNQ2MWz4c4+hlVrpIU4qOR0G1jtBBOxpInHByB9oinrcesQTJoJBSSXGYnkrSGSbvAKK6NW6RkHeAI1AoYsmqmJK3VekPSB942OIpnS2IIG8LZvFErk1KUzm7Zf7mG2g0QEmu4e/yuY1kGyfT6pKRyswDOf5mIf9QEikpsfXPWA9ZPQeYkgEskfctGanXqlBBSAEe58z3ghjjZnDk0FZOFfKO0GK4eSalj06+nSIeGhHNNIJP5XP3EPJMwTU1qupmYWHvBSKN/Eh0mjK04ZI2IA+rwHNUgCZWaTbF8YaC3UCoXIw23rEk5EsISwNWOsK8DRV4Kb8SaMeKhQRYsPm+b+GIhNNKQ1RSQw77eXc+cb4nOSpSgoHJyd32GwjNPMQihzkjIu138/OCK0PODaGWhYSooUnCt75zdje0O9N8OqKSErSOjkk2tfpjbpFV000qlqQD+IHKCklQNmD9PLrDNPEDJlpYUzKQFXs4x6u/uYJJSWmQ6/QTCHUtAW7JD0hxmx69f8AMLzwhRBlKlpSUGpRcHObkdGyb2grVUzJySbLPM5x5BWDZ9oJmzwVkTBcsBYY7NYneE0y6ScbK/xfQJQEsxSCqwTg4uQLkFn+8KNNrSJajZJVcFmy2PURb580eGWtyl2JGQwLbb27jzisTeHI8MsWLBhe17t2zvaCyH2YN8PUKChMIUpLkdnJ77s7nrDjiemKFpJcEqZsuCLPsSH2hPw1KFpQG5qgDe5CWcM9+jlxaGut0jqSEKUoFlKUQSwZ0hPk1Xt2iUsnTxtiT/aR4hZzTkAZuk9fOC9Pw5SULckkLHzGpLEZF23F+h8o4WBSqwJBz267YYmBuHcSUlakFyk5axquHP8AHgweBZfZ2D8I0yKiJyqUgEh8ZDB7s4/SHHwT8Vq034c68lSiEnoeo9Gtuw3F+dDwnxxNJWAlgxIwVM5s2KTjN4DE1Cx4Uyhkskqew5i6ne4F/R+kWjOngk0ng9YBC0haWIIcEMxHY4IjW148t0PxXP4eulvEkE2Sq1jgjcEjffvF04f8e6OcB+IJSm+WZb6s32jsjypnO4MbrgdaY0rjGnZ/HlN//RP7wk13xpp02lHxVNYJsnpdZsB5PD9khOrGHEtYmTLMxT2FgMk7ARTVALKpiiapgdjgHcE7GzMO0D63UztSFzFqFLMkAWSMFt3DjvHKpy6QRa2Xs29s9I5eXk7YRWMXEJGqFTLHIzAAb91e+IrXF0JBqQ9Jv5Q/1biWlabvcjv/AIMK9VMKUTDSkBabNt1EQLxxoU6bTeKFFIJNrCJtDwslTEDHt59AN4k4anlPhuJgNz/194P0+pQCmZWQA4Uzv6XuTiCK2MpGlAly2NyC5GLFrHpE8pJfygmRpVUpUoMkEsC1gSS1ojmJu4jPZSLuNg51R7xkSiejp9IyBk2BgjTlc2WGdIuQIuc5AWgIuhIGHZ4Q8K0swTVGlrbw8QlUwXNLZVZ/R41UHkS2IeOoBmoQOVIFztGcU0aky5ZCgxYdHjfFtH4pMuWpqblRFyfM7QhmaecVJQVKmKezRk6Ju5FrlPLQQugKIBBvB2l0NSQpZYi7CEkzSzEMpQqs3kfOD1LWEJK0hzZs+8NoyVoYzdWUS6UIyXqJAA/cx1LnFlBQFQuLwDpNASQVk+t38thExKiVUoDDYX+sLZZIrvxJw9RAozcnp/bzhPopoKgohil7mwbGb2vBvGuOpmJUPCMtKCAxIucQiGqKeYXQTjp7xtEZydjWVryqbKVYIqpKS/MXyW3BPkYtXEJqQhRJNQuDSCol8Pftl4o+qkKVKqQWCFOADkuH8x0EFaf4qHMVIVUoJAte2c2GXjWI4+loEtKmmsR0NwoMx6YJAjvVAVKUUpuoAkKG3ntfaE2m4yVuFJIQHKQVBx+xsC2Mx0depSlABJJuQjrklrA28sQC0ZY60TcXkq5VfKmnfa5IbqVN6Qlk6moKlJaokgEuw87uBc+3rDedJK0+GVICSSBYAkhgxVu9zZvOEnC9KJIE5XzJWoEsTuwxkZL3zvGZEG4Ym7zEqQEks1gSchwwKn6dRDiTrXRXLWFEi4FJZJGBghmCTv5x1pJZUoFRUUrdwp2JBVcBrWJ8uwiNWjAU7BwC9ICbNT2yXDdnvCSReH6LZ+o8BSSp2NlWcbKAI3Nha3S0ATlJW6kVUuQSzOGLMBjbPQmLFqtMZklSZpHy+ImkYw5y7kloQcDSkBSFPyzXLnI5bObYCukCP4UnHNken06pYVUtQcl0BTcru42GT7xb+FTNFIkiYmlpgCGSxmMCQcgkm5dunrCbVSJc50ywEqsLlgLio+1JDZfyEB8HnJlypiVJGeVTXSfpY4YkfNeKJkJRsP1olLmJNyhZFv6ehCGe4tZ8wt4z8OATiyKUtcjqXuH+w6Qbp9MiclJmWqUwYirZm3dzjzxBa0zQUyFlzKwphgAEVflfA3xtcwSbSTK7/sgHUkZI77M3pHcjQFKiGJpYFIyQcEbG4EPtLLQoBLuQ3NRYggm1rDlNs9oL0+lCVrKKSEjJLiosFMWIChkdenTJhTpCbUyKZBKWVSXLXYpzcflL/SBNEozZag4AJINxkWDDLCHOu1qUpMsAJdIGygTd7ubdcNe+IQfDWrJFFGMkH63+8Z6M29h2lQVS1p3Q57gjI+hjQlJnSgmwJcP32HaJNdNVWqkhD0pdmcEHm73/AEiCRMY1JYtyqUcON8+x3jUOkVaRPXp5ptdJYg9OkRCaFKKsAlyB3iwcaMtaqj81rjf/ABFbVpGdi0FGf6Xfg2vK5ASpYZJID7khkiG0kUo5sttHnOkkm3McsAOsX/hSSZSa/mFiYzDBUzvxOwjUTnRDrG4GStFg4Vrp02qYEsFFh5QwWkqZwpI+/wCpjrRzVS5YSA7dIE1/ElVgOArvtGxZGaZwsgKpUkurAz6kRDqOH0o8RJIVgECAxrFqWo+lTtb9ImWozvwgosBfJeBasGka4VpSuZ+IorVsHsO7Qw1QpXSXUB8zCw/cxCmTIkpck1NtZ/WCZGrrkhCUcytv1JhrwZqmSaIywfzcwJF/0jel1QQ5KsBzv6mIJEvwncJCmPeFCtctMqYeUJGDu+w7ntA2VtKiq8VSlc5TE8yqr98Wjekkl/8AqQzkMN3xC2bNUqsqep/5aHOj0lgCpSRltnjMin8sksjRFK6RzLsavysevf8AeJ9RwgpUrmALgU5e7N5G94M1MlhWUuwu2exbDQPwYioKmBRrJAbdz1BsAAc94WykopZQ10Wmll3s5slrgeXex9IFn8MNSWFyS6QQD2dhjvHUvSmta0KZIewD3y1Nh0D9Im4FNSkqZRXVTgcz2wGxn2giZi+3hviyEf6cvJUmkUuQFBxcgN5C5G8IOJkGWmgUIUrl6ncgsWOSHx1Z4sfxIpSZZSS8pWSEg3dy5fcYSxJMVmTMRV4SlfhhRAJLByHuQzPuYIW7yESJq3EuwYkkIckhgHJuwYg3a4OLx1p5qj4hKTzOKcWLlh7kweeFhmRWJjFr1C5/qtysB9IA1HGkmUsEsaXQWNVadrDerNtzfEI1Y8GtoH0xW6lFQEtKRYkXIYnY3duX94I4NpUzCuaJf4YLOEuXAIDOXBxdrZtCWZOBQD4hpq5k3JYFhV0Fqm9ejncO1yUvLUSEEhTA8r9HxvvaEWHkeTuNRDtRo61rpYKJchP9T9MhgDeKymQ6lBQI5nL5DsLxYNSigonJB+c1Pc/K5G175MVmfPXKmEqSAhQLbuHuHtfPSKIkmW3Q8MKwuU1KggqBtcFqVPggF7npmJeJSKJaDWFLTYgqdSioEEMXy1h1DRxwLjlcsFCFqCEUroQ7AAmymZikYy/qBNxKQJoT8prSFSim/MLl1NYXdwcixs8OkRbuRHoZCaCE0BLlTkB7Xul/SnNvQbm6BEtSiFqflKFJJN3+U3uQ7u4d8vAqBOWWmqZQVUflt8rnpSQ5O14n0cxBBBIKWAqJIILi1J6P0AGYwWcp0oKzMUboKHSTdT3Urck46jOYA4xwtJK5ktRHiXIsAotWbC4LnHXtHcw+CqXTdpYNYcAVEOCk3OLBxchxtAvF9cVJNL/lLgMMn5Q7hTG/9owVZwUmasGlhLTUQMBIHl1I9YImUVFCkUkYIxscAXO0EaFYmywsACzW7CkJVdyC2DeM1c0ClNXy3JSGcMMdngDKWQLivDvElVtSU3DtZIsQG+3lFX1ktLilxa5O53Ii363VFctVJANJFiaX2OM+u0VfXpFEsj+g37wUCNvZ3KQkANa1x65EWThvEUhBRuLgfrFf4EC4cJIH9X7bwylzpZ1aEyyWYBW1+/0jMN/IJ/1q+hjUOzw89oyBRaxxptWpICXuciIZviTFkkJp65t5Qw0ulQt13v6QHrAaqZWBnt5RqId7eSGbw8eHWA97P+0ScHmFCyVEObeQja9TNKFBmQNzA2nkO75I5bwjHSvY71E0Ol6RVgHMCzpxS4k/MRnr5QDN4UqW0xypSRg7RLwniK3MyasEgME2HtDJBrCTOJmkVy1qdT3GGf7mAOOTxIBlNyZfqfPrDLWISUqWVhJN75H94pWv1RJCVlSi9nvbyhseEnlgE+cak3AfJMWDSOUBV6ujfN7Qo1OiKkgsxAeGnBpxICWuIFlVCxjIUbljezOwH8/eBNXMmoKVIBCUtnDsfd+kHqnKSCCWIsAog26f3hlpOaVzs63fsACwxEuxWPFgCl8P8ZmmWUr5rpJSWqLdAQQ+8d8K1YRNXJKV1K+RYDs1kg9mAuY3I0NK0oBIlqTl8kXZxt7QZo1HxSAokEkkpBIfAbpYRRaOabrDJlaCZOSpExdUs3Zg7jqH2hTquHS6poABAwkEgdXvcEAAOP1hmdIgJTLCglRNjkljdmw75hP8UqpC1SimoWUkOoklgeY3dj9IJO8DLhk8rSAQgKIsHyGZRbLZt9DCbiWhpJEyWFgCzGwYm4D7tcE7mJpeuEtD2NZACU7A2Llsu+36xFx2YSgJQS9mswa7k3N77M5vaAyij6hHpDLmTSoU0UkJA2LgAm2Te3S0DmQUVMSpu2AA4IGcdYk4BMCeRSbmx2dnuM7D0vDTielLlKA+AADsxO3lh+nWJN5o6EqyLdLxOcU3WFJdiTcpFwWH6no/kVNTKmaZFZIKq/y/IQ1upFyrMCaPQzCAlEsgpDlb3ALlySWd2LfS1ydXw+dLq8QOk1KsamL0kACxe1ugPSKIjpi3/cly9MhAqdySpKuYM6aFJAxmHerl16SWTUTLIADCwanYOQSUnPXrFdnS1IqKUlSD84a6M38iBj16wZwzXTZaUsUplzixB5rIDOx5nPmBZ4fIrQ5QhdBXcsNjzLSWLP2cjoe8OtBPRyqwXa7kFw4c2YiwfNicxXU8QTLBllTFVIZiCBSTuHpPLd8k9bGaTUVyzeoJclxekMx35gNt2zeAhXHFjXikpCgiYAxUCJiAL3FyOocnF3HUiB5OiE2kSr3VyqNNmBfPy2BuTdrQPxCeFIR4YKrpBL/1JuEsLBlANbENeE6FC0FlgTgCXzSALJDuKcFzd7dIZZY0dWVWlenmTJdJSAfQpL0sw/jQKZsxaDYMhwDv6dbe0WLWoUsInOaXpIINJIGS/wD5N2hXrZjISlBAUbhmIAcu6jjct3hQekMpSmQq9BCj2uCD/PKEujBmJCbBgpn/AJmLTJmq/wBKgClQQAHzv9vSEEjRlM0VulCiTVsAf5tGsdegMnSMAXazv36QZoCj/US1BNzYgnCv1iFNDrTzFlFh2OGidXCyZwBNCmBBHXv6QTMsS+PBzyKPpGR3LCQACbtGoUpY+1OtSgJCqmOE7n0ECuSHPKDdhkww4wkctgDuWvEp0DIBba37mDZJQb0gdP8AxhIx33jcrTJQalKuMf2gvTSgRUq3nA+o0yVqcmnpGKJ2hjptRWMMlrPv3ik8UnkTAS2cCLbpNIsBRWbGw8orOo4KudNdBs+TGtBaeBhPleJp6lUhTOBFF0LmcpRu1vrtHompmIlopVTYXtYNHm0rUlU5aUkUuS7bQSftMba/VEBLAOpw27Q04TqyEC13ANsCKjrtfMTMSUpdKbOMl8wXJ+LZjMqWAkf1FvLa8LTKJot/FpiZctawQ7XJtn7wXwDWAyUqmdAC6d+/sIqejRN1ygVCiQg8xFqj0G7wTx3TTEqCNNMKEtzpAdlO2WyekT6rTLdn9kWHUa1phASkINwFb3yB1+0caTWqlqISRkkSwXtl3xtFOn/Dk6oLXNUtO6iS4HuzQGOHkrUpEzHyur5huSdhaKL+MhN1aaL2n4xJBPhhkKd7CzMA7WL9rXgHjHHFKlE0Jci7Fn3ABbI6xUtZpZoCeUJTSDZT/wCOt4ecN+Glz5XjGdMcOQCd04P/ALXBg2QpDCUgTBLTNBSliQoGwZmC2cAvf0PnCLiWpJWpNRISQmuxTgOBa2MjtDrhvGELCwsETKVPLOCbfm3sbAdcwqToila8sXUMdlMPaFY0Y/4A6eaCkOkAupQZ3GDl+7+8WbgerEoEE1r3VckJFnsPkqL5DGxGWraVJWp0pDGzKdzyliCz3p3GfeC5KpkkC7lSWS5tZj1swCbd4RIrPKHyeOy2KWc1OGYg1ODYAuWe3eM1OvrQQpCvDFwpqSGvzKJ3PTyhfI4dVLCislTuGL03cZx79fUxcxQSUTEmkEKywJ7lnIY7YDRlsnKHWmRSOCEoqUpRcKAAHLe6S525iSoiweKetSC6VrYOcPsLbZLbRfZpK0EhaQQCEhCrDs7Dm+UdgD2iscK0/irIUkKWlD0m2C1g9zd3HUdGiwFq2RSBLmAKIUSQxcsqoZfPbLY2eJdBxNErxEFnUyVbhCSaVZa7Fwe+0E8c0stBrRUha+YqBJ7kgCzPa4cQFIkCn8rK3wVEuokK7M1/rGDdoZaiXMMxNDhJbHKlxYbs4c37w70RXIs/OUgLw4UaXGRkEsN291mmWwuiog0hiEpIGcsz9YW/EWtUmaRSSgISVMbpvU4c8w6Pt6NkIm9DbXa/xETUhVJSolBGUjqWuXcj2uWMIdapkLBmVhVnf6Ft2eBp+uStaFIUUhVlFmNz0FjYRKqQlThrpcsfzAAv3q3vtG2PFBnCpUxUrw1AoQBYtzFgSm/sLde0NdYEqkkMXZgo2YjI+kDaIrCE5Qg35iA18v5n6wuUulC6r3LO5DnJby+0A11hCcOJgUktf7MYalUwzXLm+fr9oi0GolMlJSCt7dCep+0HKTSsLNyXHaCb0IMwdIyDErT29oyFyVpFs4tOllaSrbcw0na1Il1DpGRkKx4rYgVqlFIUcE+/9oKlaEkpUq319hGRkFNs3SMXgY69igpGyYVaWmVJqTZndUZGQHsdpVZXOOfEUoaWYmqudMs2WHfpFL+Hga1PuDGRkO1SIJ28hktAJvbf+d4I4fwITJtZHKMEmMjIWTGgrkWQa4SpSZaCApS99n3p3Zse8c/EmqEqQEpUb5UWdWCTaz3O0bjIVbRWX1Yv1OoWZCEqSwVcHqH7/wAtCVWjlpURTWkt1Z7i56PtGRkPVEJPIV4SQlJAKSVAoP5QA9QZ/LaDFqmpkLQlbIUWDG6tjjYs8ZGQjk1Q8IJpth3C9JLMozFBJVSME2KXc79RbtEU2STcuDUW6XZvYJPn6xkZDSRzdnlCiYypilAgORU2HDjcZY+XYiDUcMCpdUucpsgKKWsSLg3w49R2jUZCorJ0DqGoWOSZLs4BCSSphgC7P2+kQzeK6iTyrlk1i4KrP5Dyw8ZGQ4t26Y2VpUiWkmYqsl6U3ckAtlrE/SM+G9KtKlT1IFLPfP8AR8wPK7ksc2MajIMMizw6BdZrvEmEUJCUk0m9xZ8/mZjb2juTOlquk1B90sGpNgb9SOvvfIyMBfh3rdaUJ5SAGBQbAF2c2bAZj164iv8AF59SZiisrUbVHcOwbtj+CMjIPpkR6TSOhJKix+hBy3l0hlwuUFTFlPMEhVQWGJsQTmyh941GQUMPUpPhJUpTggUjcJe19rOf40L5RQEKCxsQ/ZrvttGRkAzE2iAqqGQxANn2+kOdKPwKiXU5pTGRkb0DI/FP9MajIyAE/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8" descr="data:image/jpeg;base64,/9j/4AAQSkZJRgABAQAAAQABAAD/2wCEAAkGBhQSERUUExQWFRUWGBsaGRgYGCAaHBwcHB8YGxwdHBsfHCYeHBkjHBgZIC8gIycpLCwsHB4xNTAqNSYrLCkBCQoKDgwOGg8PGiwkHyQsLCwsLCwsLCwsLCwsLCwsLCwsLCwsLCwsLCwsLCwsLCwsLCwsLCwsLCwsLCwsLCwsLP/AABEIALgBEgMBIgACEQEDEQH/xAAcAAACAgMBAQAAAAAAAAAAAAAEBQMGAAECBwj/xAA8EAABAgUCBAQEBQMEAQUBAAABAhEAAxIhMQRBBSJRYRNxgZEGMqGxI0LB0fBS4fEUFTNiggdykpOyc//EABkBAAMBAQEAAAAAAAAAAAAAAAECAwAEBf/EACIRAAICAgMAAwEBAQAAAAAAAAABAhEhMQMSQSIyUWGRUv/aAAwDAQACEQMRAD8AFlfExdqcWDCOdckAOAa1XfeBZE4jmQOYRPpOOrKnmIBbeJjNVkCROmLBrUQMAbxnCODpMwqW5By2YI1vEgt6JbXy/wCkTcMUSA4IvGsHgzpRLTQh/wBvUwdLVygsCQPO53MCHSVWLscbQRIliWXSahUxEMhdk0vQVFj8xyWtAutkgAoCqb/KBmD9fxQS0kLZJ2vmFPDFmarlXzGzHLdYIU29nI06pSXsxLF+naGMvXqZgHIIb/EDa/WJlqEtSgtZYAWt5xBrNUJRUxqmOKelw1jGA8m/iKSySSpqje137RX9NpAElT5P128o749r5igpKyAcAC5fziDSTuUA5NiB/LxObLcSJdISQ7l3N3x0e+7Qx8RJJe6nAwd/4IDSihBs4IDvv5kXeJzJOKiUlnsKT2LjbrmFi1sM1PEUSTyVWAUqrAwH6P8AV4M0iFzAkFKktc1qBJ8mOO5iREqkBrnZjn+PHc/iLhQFI2uCOm2doGdIfCXaZTOOaCZpdUJ3zIWoA9jYj0YfcRPxviFawVAqrFIqTuCznocZw20GfE2oP+nCVl3nJUk0sFAO46gMPpAU2cVmWChkE2UQ4JJJBJwLAWOd8QzRK/ECHUuupKaErBQCWa74DY2BP3gThpRKpqNwVAiknZNnY3YksNgOrxcuI6kmR4VIFakouflvZSTZNTfKXO2Yp2o0hlz1o/oJS4J7MQ25SR7w1CqVqhzJVLLE8qT/AMZFjs4+jubsfOBeKKljTF1OorLOoqUL2TvYB8WaCtNwwpl8xNYAcWZIYkC9nDhwYg1unR4SVJIUaX5wy3JKVEPeznbboHOSCSfD2qqlpSk0FSkku9PIzFs7vtfNnhtxQqnzDNSlSXFBD2cXUxGQwPnC74Z0oS5ULO7EXJLWLPSlhnqfZ7pEFX4YSbXAdmwDcDLe/rDLQrkJeOTiJQIS172G1lBnZ3I5gLgh8RUNPPM7UAqJc52d+2xi7a3THUKoWCBYB2BqJDvgA8vrFeVwwyptafkSwU5Dhyzjqx7b4jBoOk6ZaQAUl83uWcgWu4feO+IygpKTYG4NrvuDsbCB5ixM8QkmzgBi+zDDMciI+ILCNNY4HfJ/hEKwUkxWtNS1EYSn7QCjUhIYi46j6Qx4fSmXMJ3H0hXr5ISTd8ecLFeFZqzrgGroVMSQKVhr3uDYhr1Z94fzEmYaFknlbcA2D53AMVuSlQWClKiAApxsBeGun4+KqiSKiBUBdxhvKzje0OTpCFCWUUlgQ4L/AMzDHTaVAlku6ugx69IWLF3JdzfrB5AskWdozMDgH+CMiyI4ZLYc/wBoyFs3ZF508oJlFmNQe8V9HEkXQLklgBl4Y6riaZUtQqCgmwveE/D+L6dIK6QkvvmG0G2M+H8JoaoZu2TFk8BFHKGV0iv8A+IxqVKoDNvFhCgVMSx6mMTYDqFrQl1DBzn+GCJXEBUBSQkjPfqYzWMkcxPUJMUvW/HJlrUhEtJA3g6DgafFXxP4fLSknrv/AGEUuT8YTwo0qCSdwLt5wu4txhc2qsXUc9ukc6XSF4Ay/g90fGDMnAzmcfm6xb9PqBMWFlD07A2Pl3ilJ0zANbYtFh4LrUCXQ7qB3gWGqOON6qohrFyQCMdoD/1igoBrjYenpEvG9UlUwXSAkNfr/HgcSmmBRKWVhjnyG+8BmW6LDogJqSFKCStz5enSHOj0gQkIy2b5fcxX9JxKXSpBUiq5SHD1D5WvDRM4EgoUWYFhg9h5dPKJ9bOju0GK0yQrJLvSH6/MOzEPfr2gdGlL1B1kWU1lAkOQdjk7xOOJpKgkB3Y81r3dxkKD4MTcPTUFAgp5ics7uT5kdYq1qjlUk77FR+JdQ0yUmYmkAKKagE7hgzs/S++2wi5xBCkhkpUpnuN1N0y/e5i96v4dRPTTOTUjKSogEMTYFN3H2ij6tIkLmSigK5uVTX5Xpuxe59Y0l6ZPwbcSUnwCpLkpYim4BdIJFmxg2NrNFZQkJVWUhQc2w7sbXfrcvmHun1aKWmhRNnQ1jT0YM1w72xi8DzpwHIAlaGJFJZrHL5Le7QLGjnA41OolrZy6TKFVBBDklyC4JItm7qD9BzqNAJSEpmkg0MAbHHViNgXPfq8JNLPCPDSwWa0TMFxzXcswBcMevnF31E9S0hKkmrlICsAnd+3k+PTeCPBWdLq1UAITYh1Amk5BLi36P0MSlBJQlTlQd1A37szsfL1hhq5a1rBKUkqCTyqYVXTZwXAKfrG5evRKnBJSClY5nBIB/Kxa2Rf/ADDJDRavIrncRLLCT3GXBB/qd3HXvvCqTLCySokBICnZ3u59OjbtmLH8Q8PXRMmCWyVpLB6S+bBuxNg9z1hRNmpVSKVU2FI64b/qyVN+5MbQbNpalIDJFJdR7nlUxFnDBvPrEHGEJ8BVncXL3O4yHiXiOvQoBIlqBcNdyQzBxixez2jUxBMtQAcjNrfU3yMPvAoGPsVbh+qSEBD7HG/n3jYpUEm4IF+5AbraFh05TMLd4ITP/DYAgb3369oyQzbLHwaWVKCE3TSaiRYtd+rl2sz2hDxzTGVNrG9wD33bbEG6DXrQxBeoUhgbWA9SP48Tcd0JoCS1QQCFAu7d4KJt0VsXZ9zBeoUosUjBz+8BpSS0EnXqSAkmys+kYcao4pMYXT7CMgCuNwlGpF4TwSQtS6lEkJJF2AMVtHCSoEM7RbtNwlRCuX63MSf7GEyyXzljDGTvBV/hnXjTziDYCLlL45Jl/iVVHLQj1nwp+EVpc73hErh0wsDU36QEaUepPx74mmamYqh0jtA3DODuR4gLncmHvDvh8Bjm0Pp2kl+EClSXDEpJvD2Q2Vj4p4XLlaU8tzhvvFM03ElJBe9mEesqmixmJCkuwbmJOwbpFH498OrlTCpSXSTVbZ9jAHT6iPh+rWgqK3KTkQ20SWpUzkh+mfvEml0Qmr8IWcZ3vDDXaES2DnlAv2H6xgqX6K/9rVNXUtwlWAO2z/tBOo+HJATUKkkdS48h3PnE2jrCqXJDP5X+toN4hIUZExiVGjGcXyPzYjX4bKds2r4UlSUJUXQqk3GSfTa+YsXDkyx4Tg2DWu5OX+sA8O4mibKBAqAapRHyqsSL9erQZLFPMl1BLAgM5HS++8TSt5OiUlHQauSlTBnDv5dHsz9oM1mlUyfDsRy1JzTkAhiBbeBFagFAYLbcJFblWAeh6/wwxkBpZFRs1/a2TDOP/JOHIniYEnTqWEpWFM17lV3JL7Hsw3ikcd1XiTVqcEpXQSkM1LCzWYYsLEbZj0HVpPhlskern7bx5CiSZfioxTMN26KIzbvnpGV1kaaVpxLL8PSVeKRMWmhin5RUCXsXtRYl/pE3FeHisJQnADhJbZ7nqHFmbyhFwmesz6UrpUpJDgsS4UzEAbke0WXS1jxXcLZKyoliCgNa7O1zkXjCRvRXuMvVLJSA5DZywfJcgqvfe8X7ScLKkIVNqFv+N2sQGKjnFgMt9QfhjQCetWomAFKFGkZBWRcj/qC5387xZFG7neOvi4k/kzn5J+EMuQAKUJAGwwP48FcX4YhCXBKiPmcBvSISlwXFtx94i1GrmqFCyhSAzKbnIGAovSSP6gL9BHURAdTJrSElSmGA7gXBx6bQNIkiUSpS+bmIlhLAnJIJJcjplhgwcREc5IIYxOXGmNHkaeSlz9VWugpCQAWO7qNva+Im4NMmJBSa1oWwDHBwQQWsQDYXttAXxOFSZiU7rdlN5AbO4GzwVwxZRJUzfM5fJdgT3sc9Y4GnF5OhtNCTjOgI1BSlJYCxF/mIIPcd4F0GnSfECiLbv9g94kmreatBUp3LeQ2v9oBm6fwyQXJBz07vvAKOxtw3SChNVhUoM173fuGDRPqNTyBVTski/QW+0B6bi34YqGBvubsQHez7RLqZYXKaoCx/TtGFkLdPoRQFKLOCR+0D8Q0v4QW2C3pBWlmMpKFlwBbaCeIzAUeGMZjWH2hAnWWjI4OnjIakbJ9CaTSIlylKDEN5n3hVJUhQACSST1+8QStesoUJZN8P+jxPwrTrWKj+W18e4gWIlezvU+IADZSceUKkcOHiFS1hm+WG8xwOrm/SIp/BkhSVSwLjmJL+whLzRbo3Hsgr4e4VKWVFnQLBicxPr9BLTqQkJBSwvvGuAqVLmCXanc/pHHxAgypjopqJ63EV8J7IuNcIJWnwyCxcg7doinv4aysJIbfYeW8S6ZK6jW75KmcDtiIdYEEFKi6X2PqzbwrdmrNFYTpEGaFIAALfKMkbH+0EcY0j2CRS4zgn0v8AaNapQCxMTUVP8oe3Rh+0H6tSVorDy1BkhC7XNyalbkl4CDBFeRpCktUX7fS93zGlFV0pDqBpppJfqrsEjMMJetAUlSQkkA1YZwb3e/pAWk1oE6oVDmUVB8VFi1jsGgDSSoqeskzNPNUlKjzDYNZWzdIsvwZxe3hTVAG5SpR8tyciJfiDTS5nOlqrAMXsbMQzu4I2ir8RSy0pa4N22bMHYlJxyeromrUlKUqKUAtVLBva7O4LHJHvmDFKWCSmpTbDFz/UAwZvrgRFJpGmASSKkhINRDBhfqr94l06VpSQVpZgmkC6ma5e22MesEkl6zvWT12/DI36FsWDEVPZvciKP8R6AInKAemegFT7LSQR52LWyRF44lx1EqQoqLgOEgC1Wbvclxlto8q4h8QTtTPJWrmCaUAYAFrB77H0hWXisJoiGmebLZw6UlQAbKQojyY/eH+m1wUhaFJNieduYBx6u737QV8O6OWJU0zKkoJFCi5SwKGwHF7Odh1YEGZ/yUhw6qQAXAqJcO7qaDVmjNZPSeGcOEnSyZYtyBSv/cvmP0IEbKYY8RH4igMAkD0t+kAqQ+8emtHC8siIiKamCKIhmLFw4cbfvGACzDEBLxOtJewJ7C/cxAe3+YIBX8Q8KGolFNqk3Qf+w79Dj/ELtI/hAJR4iVWV1Tlz8uSAdxFkmyVJYmzhx3DkezgwPIqQpZSAyk0//okesQ5Y3TLcT8Z5bx2UBMC0nJB847W0tQE4KoIcUtft7xviySvUXsmoA+XvBvxDpRSljnYm4wHyY40dFgevkoDKSFbEOGFJwAcFusMCgrlqqIcAU9ac5gLQatcpFKueWVXQWIvuk7HyhgpAC6a6gpPKe2zjYs0FmFadAFqBqIbpBKpYFoIkaVokOlESstQsOlT0jImVILm8bhrNR6pIS5UlIvhwDYfaJNASlXhguk3ZvuYg0WrVJSpKAejmDV6ZTMohmeGIukiXiSUFIcgN0hPo9GVKKhMxgG8a4kiaE3pCeuLRNpHdABBcZEB/poydUTztQ1IU7hiT9mgbULrnJAJDF6lb9mibVSQZtgS2f8mBZ+rSFKCkcrX3MFAVEi9SpSyUuxs257wQnTAJFSQVAW7dzG+HypYSFgtvfbzgPW8alc5C0hhckge3UwCsXWRLrgElCklVTkkm3/xeF3EdetaiSVEebg4+scaicCoKSa097N37x2viKPDKfDFRN1nt+kZsWKdHEjTkoCiGSFFJZz0sQNt4I4Ut5hlpUzhbOaRcOwfNx12iThRKa2uGqGLNi2I3OUZq0pYqKcsMBiS92Z28mjJBeURT5aEpoSKlFT2bAY7WfMJtZwZVYTYGqoFVjzG79w2IeTpHhzJRWpPMCwbu7WFwHHvC3j85JlJVuGIIVg2ez2+wtCiybTo9B4dKIkpZVRBYPdRbq3YRPN0iDNCC6Ta9RABz1DM22YrHwdx9KZfhH5i7Eth7hyX3GId6skroKAQQwUzP/wCW4gqlllczikitf+o2qmoly0BYVKEwnDFz6XFzFCRxESZyJhRWwPLi5cPgj0j0j4w0yjpvxf8AkywwlrBzgkubC1o824rowAFDPTa1sxnVgzQ50vHSpFKCpNbhYexDkhg7A3uQBcDvBv8ApQgyVpXWh02/pVcqB9esIkoZYaxUxSbAeTdXMWPU8OMuQkO5USuyfJTOcsN9i7bQ0SLdHrXEz+Kruo/eIU6cKRMfZIYdXUlP6xxo9X40iTMyVIS5/wCyRSr6pMFaOeEE1NSQxf3H1A+seitHL6LkUty46O4B3bt2iPiKUInTElga1UXY2NOehbBz6RPI0afCrSACCkFrAgg/UHfpG1zxMnICsKSEqB35lVH7HsWggBtTLV4KFJ/Ipb3a6jLpvt/YwvmJUVMQaipiN3J9vUQaqbyLli7kEHD0lxfqQ/23jJ2pB8FSRdCQ7gi4Uoi3YECMAm44QukiwQVyv/rIb3qMIdfUgJKWYvUNyljg/wAtB0pXKqoklwoOzfmqwBe49oVcY/4w6qedAc9yzers0LJfFjJ/Kym8blAjUcpCwyknLCxA7O/0iuCe5uSTZ/OHOu0zpmqClczlju2R3For4SVB7RwHXEdq0dUlagkMggk1Z2b6vaJtAsqAU1w9+2P1gXRGqQt3FDWG/nDzhukFPiOmlQ+UG7YfsxgB0QaYl2grUSmLRJ4dJtGatG4hGiqdAJlHpGRniq6RkChu38Lv/vNRZKnUdjaJ5OppDTFKCjlrpbt3jDp5UkkhOTkXPpBYRylQBYj80UOdpA0gLmy1APS++SIK00ohqkkpAc7N0jegDrzZvIRPN19UshI5gWfb7Rl+itO8HUuQyVLTbcB7wuWgKBUsP0AP3OY5RqJqk8qgVYL9P0EcrleGUvYtcjHnAspGP6Zq9MSlQlpIAD+Z2EVDiqROMsGWXSlyGs5i+ajVhQLBizA9T5QnkaNbFlFIShrjJPSG2NJNLBTdJl2JA7Ozx3qED5Rub9bXHlEukkrTMMslrmxx5wTqeHrQtJJ5VEbP1/eEew+BfD9MPD8RRZyQBgWbYfx4k0OjStkgEXsKrF+rF7H2jOFziUCUpDipz17hsd85hlN01POlXhqFkgsbEEMTi/rGSElOqRD8UcNWJaKRSZZFKgfzYzlvpCzjOiVLaq4Ugk2Dvezi7uzDDQy1mlnFaVTFmlTJAyAACAX87lsmO+I62VOSArASHDi5wG/pxd8PBSNO5UyiylkOxYi4UGcFtzBvwxxyYmYASpb3NSiagNh0aI0cPILpDhRcM2HILE7hmiKXKCJp8MKUoFzl+23v1aAxYOmXn4w1smdJXNlrNYCWSralkszWz7x5hq1lRAJ2JA6fy8WybMCwS6gVJJIJFz7XLtiANbwcWIdwyW9yb79f8wjlk6ErBOEcM8WdKllQSHAc2GHyME+e+0MuMy1pmiUVgtZK6rHlDn5iK36s7ZisrWrxOWzHIiyajxvDlrmILpDVHdgds4vfvaHRzyWS5f8ApzxSqQrTl6pXMHNykgP7EpP/AJGLPMF+0eS8E46qXPE8BkoCAr5mIUCKVEh7i3TvaPV5U5K0haLoUHB/mDsR1Ed/FK1RzTXpxLl0ggWBu22+Btv7xDMlvljvBCjHJTFRAWYgRAQ8FTUwMqCAiXaK98YzqdOkNUVTEgB2w5f6RYSPrFX+KlCZMTLGEConYFWPoPrE+R1FjQXyFMzSlSVqdizNk/zJimlCkkjEegqlUyzgLsLdCGJIORFO4xKHjcpcMO3pHAsHXHKDPhkBVe5IanHUv5Wizp4GPASqWSFEOE5c+mLmPPULoNQ2MWz4c4+hlVrpIU4qOR0G1jtBBOxpInHByB9oinrcesQTJoJBSSXGYnkrSGSbvAKK6NW6RkHeAI1AoYsmqmJK3VekPSB942OIpnS2IIG8LZvFErk1KUzm7Zf7mG2g0QEmu4e/yuY1kGyfT6pKRyswDOf5mIf9QEikpsfXPWA9ZPQeYkgEskfctGanXqlBBSAEe58z3ghjjZnDk0FZOFfKO0GK4eSalj06+nSIeGhHNNIJP5XP3EPJMwTU1qupmYWHvBSKN/Eh0mjK04ZI2IA+rwHNUgCZWaTbF8YaC3UCoXIw23rEk5EsISwNWOsK8DRV4Kb8SaMeKhQRYsPm+b+GIhNNKQ1RSQw77eXc+cb4nOSpSgoHJyd32GwjNPMQihzkjIu138/OCK0PODaGWhYSooUnCt75zdje0O9N8OqKSErSOjkk2tfpjbpFV000qlqQD+IHKCklQNmD9PLrDNPEDJlpYUzKQFXs4x6u/uYJJSWmQ6/QTCHUtAW7JD0hxmx69f8AMLzwhRBlKlpSUGpRcHObkdGyb2grVUzJySbLPM5x5BWDZ9oJmzwVkTBcsBYY7NYneE0y6ScbK/xfQJQEsxSCqwTg4uQLkFn+8KNNrSJajZJVcFmy2PURb580eGWtyl2JGQwLbb27jzisTeHI8MsWLBhe17t2zvaCyH2YN8PUKChMIUpLkdnJ77s7nrDjiemKFpJcEqZsuCLPsSH2hPw1KFpQG5qgDe5CWcM9+jlxaGut0jqSEKUoFlKUQSwZ0hPk1Xt2iUsnTxtiT/aR4hZzTkAZuk9fOC9Pw5SULckkLHzGpLEZF23F+h8o4WBSqwJBz267YYmBuHcSUlakFyk5axquHP8AHgweBZfZ2D8I0yKiJyqUgEh8ZDB7s4/SHHwT8Vq034c68lSiEnoeo9Gtuw3F+dDwnxxNJWAlgxIwVM5s2KTjN4DE1Cx4Uyhkskqew5i6ne4F/R+kWjOngk0ng9YBC0haWIIcEMxHY4IjW148t0PxXP4eulvEkE2Sq1jgjcEjffvF04f8e6OcB+IJSm+WZb6s32jsjypnO4MbrgdaY0rjGnZ/HlN//RP7wk13xpp02lHxVNYJsnpdZsB5PD9khOrGHEtYmTLMxT2FgMk7ARTVALKpiiapgdjgHcE7GzMO0D63UztSFzFqFLMkAWSMFt3DjvHKpy6QRa2Xs29s9I5eXk7YRWMXEJGqFTLHIzAAb91e+IrXF0JBqQ9Jv5Q/1biWlabvcjv/AIMK9VMKUTDSkBabNt1EQLxxoU6bTeKFFIJNrCJtDwslTEDHt59AN4k4anlPhuJgNz/194P0+pQCmZWQA4Uzv6XuTiCK2MpGlAly2NyC5GLFrHpE8pJfygmRpVUpUoMkEsC1gSS1ojmJu4jPZSLuNg51R7xkSiejp9IyBk2BgjTlc2WGdIuQIuc5AWgIuhIGHZ4Q8K0swTVGlrbw8QlUwXNLZVZ/R41UHkS2IeOoBmoQOVIFztGcU0aky5ZCgxYdHjfFtH4pMuWpqblRFyfM7QhmaecVJQVKmKezRk6Ju5FrlPLQQugKIBBvB2l0NSQpZYi7CEkzSzEMpQqs3kfOD1LWEJK0hzZs+8NoyVoYzdWUS6UIyXqJAA/cx1LnFlBQFQuLwDpNASQVk+t38thExKiVUoDDYX+sLZZIrvxJw9RAozcnp/bzhPopoKgohil7mwbGb2vBvGuOpmJUPCMtKCAxIucQiGqKeYXQTjp7xtEZydjWVryqbKVYIqpKS/MXyW3BPkYtXEJqQhRJNQuDSCol8Pftl4o+qkKVKqQWCFOADkuH8x0EFaf4qHMVIVUoJAte2c2GXjWI4+loEtKmmsR0NwoMx6YJAjvVAVKUUpuoAkKG3ntfaE2m4yVuFJIQHKQVBx+xsC2Mx0depSlABJJuQjrklrA28sQC0ZY60TcXkq5VfKmnfa5IbqVN6Qlk6moKlJaokgEuw87uBc+3rDedJK0+GVICSSBYAkhgxVu9zZvOEnC9KJIE5XzJWoEsTuwxkZL3zvGZEG4Ym7zEqQEks1gSchwwKn6dRDiTrXRXLWFEi4FJZJGBghmCTv5x1pJZUoFRUUrdwp2JBVcBrWJ8uwiNWjAU7BwC9ICbNT2yXDdnvCSReH6LZ+o8BSSp2NlWcbKAI3Nha3S0ATlJW6kVUuQSzOGLMBjbPQmLFqtMZklSZpHy+ImkYw5y7kloQcDSkBSFPyzXLnI5bObYCukCP4UnHNken06pYVUtQcl0BTcru42GT7xb+FTNFIkiYmlpgCGSxmMCQcgkm5dunrCbVSJc50ywEqsLlgLio+1JDZfyEB8HnJlypiVJGeVTXSfpY4YkfNeKJkJRsP1olLmJNyhZFv6ehCGe4tZ8wt4z8OATiyKUtcjqXuH+w6Qbp9MiclJmWqUwYirZm3dzjzxBa0zQUyFlzKwphgAEVflfA3xtcwSbSTK7/sgHUkZI77M3pHcjQFKiGJpYFIyQcEbG4EPtLLQoBLuQ3NRYggm1rDlNs9oL0+lCVrKKSEjJLiosFMWIChkdenTJhTpCbUyKZBKWVSXLXYpzcflL/SBNEozZag4AJINxkWDDLCHOu1qUpMsAJdIGygTd7ubdcNe+IQfDWrJFFGMkH63+8Z6M29h2lQVS1p3Q57gjI+hjQlJnSgmwJcP32HaJNdNVWqkhD0pdmcEHm73/AEiCRMY1JYtyqUcON8+x3jUOkVaRPXp5ptdJYg9OkRCaFKKsAlyB3iwcaMtaqj81rjf/ABFbVpGdi0FGf6Xfg2vK5ASpYZJID7khkiG0kUo5sttHnOkkm3McsAOsX/hSSZSa/mFiYzDBUzvxOwjUTnRDrG4GStFg4Vrp02qYEsFFh5QwWkqZwpI+/wCpjrRzVS5YSA7dIE1/ElVgOArvtGxZGaZwsgKpUkurAz6kRDqOH0o8RJIVgECAxrFqWo+lTtb9ImWozvwgosBfJeBasGka4VpSuZ+IorVsHsO7Qw1QpXSXUB8zCw/cxCmTIkpck1NtZ/WCZGrrkhCUcytv1JhrwZqmSaIywfzcwJF/0jel1QQ5KsBzv6mIJEvwncJCmPeFCtctMqYeUJGDu+w7ntA2VtKiq8VSlc5TE8yqr98Wjekkl/8AqQzkMN3xC2bNUqsqep/5aHOj0lgCpSRltnjMin8sksjRFK6RzLsavysevf8AeJ9RwgpUrmALgU5e7N5G94M1MlhWUuwu2exbDQPwYioKmBRrJAbdz1BsAAc94WykopZQ10Wmll3s5slrgeXex9IFn8MNSWFyS6QQD2dhjvHUvSmta0KZIewD3y1Nh0D9Im4FNSkqZRXVTgcz2wGxn2giZi+3hviyEf6cvJUmkUuQFBxcgN5C5G8IOJkGWmgUIUrl6ncgsWOSHx1Z4sfxIpSZZSS8pWSEg3dy5fcYSxJMVmTMRV4SlfhhRAJLByHuQzPuYIW7yESJq3EuwYkkIckhgHJuwYg3a4OLx1p5qj4hKTzOKcWLlh7kweeFhmRWJjFr1C5/qtysB9IA1HGkmUsEsaXQWNVadrDerNtzfEI1Y8GtoH0xW6lFQEtKRYkXIYnY3duX94I4NpUzCuaJf4YLOEuXAIDOXBxdrZtCWZOBQD4hpq5k3JYFhV0Fqm9ejncO1yUvLUSEEhTA8r9HxvvaEWHkeTuNRDtRo61rpYKJchP9T9MhgDeKymQ6lBQI5nL5DsLxYNSigonJB+c1Pc/K5G175MVmfPXKmEqSAhQLbuHuHtfPSKIkmW3Q8MKwuU1KggqBtcFqVPggF7npmJeJSKJaDWFLTYgqdSioEEMXy1h1DRxwLjlcsFCFqCEUroQ7AAmymZikYy/qBNxKQJoT8prSFSim/MLl1NYXdwcixs8OkRbuRHoZCaCE0BLlTkB7Xul/SnNvQbm6BEtSiFqflKFJJN3+U3uQ7u4d8vAqBOWWmqZQVUflt8rnpSQ5O14n0cxBBBIKWAqJIILi1J6P0AGYwWcp0oKzMUboKHSTdT3Urck46jOYA4xwtJK5ktRHiXIsAotWbC4LnHXtHcw+CqXTdpYNYcAVEOCk3OLBxchxtAvF9cVJNL/lLgMMn5Q7hTG/9owVZwUmasGlhLTUQMBIHl1I9YImUVFCkUkYIxscAXO0EaFYmywsACzW7CkJVdyC2DeM1c0ClNXy3JSGcMMdngDKWQLivDvElVtSU3DtZIsQG+3lFX1ktLilxa5O53Ii363VFctVJANJFiaX2OM+u0VfXpFEsj+g37wUCNvZ3KQkANa1x65EWThvEUhBRuLgfrFf4EC4cJIH9X7bwylzpZ1aEyyWYBW1+/0jMN/IJ/1q+hjUOzw89oyBRaxxptWpICXuciIZviTFkkJp65t5Qw0ulQt13v6QHrAaqZWBnt5RqId7eSGbw8eHWA97P+0ScHmFCyVEObeQja9TNKFBmQNzA2nkO75I5bwjHSvY71E0Ol6RVgHMCzpxS4k/MRnr5QDN4UqW0xypSRg7RLwniK3MyasEgME2HtDJBrCTOJmkVy1qdT3GGf7mAOOTxIBlNyZfqfPrDLWISUqWVhJN75H94pWv1RJCVlSi9nvbyhseEnlgE+cak3AfJMWDSOUBV6ujfN7Qo1OiKkgsxAeGnBpxICWuIFlVCxjIUbljezOwH8/eBNXMmoKVIBCUtnDsfd+kHqnKSCCWIsAog26f3hlpOaVzs63fsACwxEuxWPFgCl8P8ZmmWUr5rpJSWqLdAQQ+8d8K1YRNXJKV1K+RYDs1kg9mAuY3I0NK0oBIlqTl8kXZxt7QZo1HxSAokEkkpBIfAbpYRRaOabrDJlaCZOSpExdUs3Zg7jqH2hTquHS6poABAwkEgdXvcEAAOP1hmdIgJTLCglRNjkljdmw75hP8UqpC1SimoWUkOoklgeY3dj9IJO8DLhk8rSAQgKIsHyGZRbLZt9DCbiWhpJEyWFgCzGwYm4D7tcE7mJpeuEtD2NZACU7A2Llsu+36xFx2YSgJQS9mswa7k3N77M5vaAyij6hHpDLmTSoU0UkJA2LgAm2Te3S0DmQUVMSpu2AA4IGcdYk4BMCeRSbmx2dnuM7D0vDTielLlKA+AADsxO3lh+nWJN5o6EqyLdLxOcU3WFJdiTcpFwWH6no/kVNTKmaZFZIKq/y/IQ1upFyrMCaPQzCAlEsgpDlb3ALlySWd2LfS1ydXw+dLq8QOk1KsamL0kACxe1ugPSKIjpi3/cly9MhAqdySpKuYM6aFJAxmHerl16SWTUTLIADCwanYOQSUnPXrFdnS1IqKUlSD84a6M38iBj16wZwzXTZaUsUplzixB5rIDOx5nPmBZ4fIrQ5QhdBXcsNjzLSWLP2cjoe8OtBPRyqwXa7kFw4c2YiwfNicxXU8QTLBllTFVIZiCBSTuHpPLd8k9bGaTUVyzeoJclxekMx35gNt2zeAhXHFjXikpCgiYAxUCJiAL3FyOocnF3HUiB5OiE2kSr3VyqNNmBfPy2BuTdrQPxCeFIR4YKrpBL/1JuEsLBlANbENeE6FC0FlgTgCXzSALJDuKcFzd7dIZZY0dWVWlenmTJdJSAfQpL0sw/jQKZsxaDYMhwDv6dbe0WLWoUsInOaXpIINJIGS/wD5N2hXrZjISlBAUbhmIAcu6jjct3hQekMpSmQq9BCj2uCD/PKEujBmJCbBgpn/AJmLTJmq/wBKgClQQAHzv9vSEEjRlM0VulCiTVsAf5tGsdegMnSMAXazv36QZoCj/US1BNzYgnCv1iFNDrTzFlFh2OGidXCyZwBNCmBBHXv6QTMsS+PBzyKPpGR3LCQACbtGoUpY+1OtSgJCqmOE7n0ECuSHPKDdhkww4wkctgDuWvEp0DIBba37mDZJQb0gdP8AxhIx33jcrTJQalKuMf2gvTSgRUq3nA+o0yVqcmnpGKJ2hjptRWMMlrPv3ik8UnkTAS2cCLbpNIsBRWbGw8orOo4KudNdBs+TGtBaeBhPleJp6lUhTOBFF0LmcpRu1vrtHompmIlopVTYXtYNHm0rUlU5aUkUuS7bQSftMba/VEBLAOpw27Q04TqyEC13ANsCKjrtfMTMSUpdKbOMl8wXJ+LZjMqWAkf1FvLa8LTKJot/FpiZctawQ7XJtn7wXwDWAyUqmdAC6d+/sIqejRN1ygVCiQg8xFqj0G7wTx3TTEqCNNMKEtzpAdlO2WyekT6rTLdn9kWHUa1phASkINwFb3yB1+0caTWqlqISRkkSwXtl3xtFOn/Dk6oLXNUtO6iS4HuzQGOHkrUpEzHyur5huSdhaKL+MhN1aaL2n4xJBPhhkKd7CzMA7WL9rXgHjHHFKlE0Jci7Fn3ABbI6xUtZpZoCeUJTSDZT/wCOt4ecN+Glz5XjGdMcOQCd04P/ALXBg2QpDCUgTBLTNBSliQoGwZmC2cAvf0PnCLiWpJWpNRISQmuxTgOBa2MjtDrhvGELCwsETKVPLOCbfm3sbAdcwqToila8sXUMdlMPaFY0Y/4A6eaCkOkAupQZ3GDl+7+8WbgerEoEE1r3VckJFnsPkqL5DGxGWraVJWp0pDGzKdzyliCz3p3GfeC5KpkkC7lSWS5tZj1swCbd4RIrPKHyeOy2KWc1OGYg1ODYAuWe3eM1OvrQQpCvDFwpqSGvzKJ3PTyhfI4dVLCislTuGL03cZx79fUxcxQSUTEmkEKywJ7lnIY7YDRlsnKHWmRSOCEoqUpRcKAAHLe6S525iSoiweKetSC6VrYOcPsLbZLbRfZpK0EhaQQCEhCrDs7Dm+UdgD2iscK0/irIUkKWlD0m2C1g9zd3HUdGiwFq2RSBLmAKIUSQxcsqoZfPbLY2eJdBxNErxEFnUyVbhCSaVZa7Fwe+0E8c0stBrRUha+YqBJ7kgCzPa4cQFIkCn8rK3wVEuokK7M1/rGDdoZaiXMMxNDhJbHKlxYbs4c37w70RXIs/OUgLw4UaXGRkEsN291mmWwuiog0hiEpIGcsz9YW/EWtUmaRSSgISVMbpvU4c8w6Pt6NkIm9DbXa/xETUhVJSolBGUjqWuXcj2uWMIdapkLBmVhVnf6Ft2eBp+uStaFIUUhVlFmNz0FjYRKqQlThrpcsfzAAv3q3vtG2PFBnCpUxUrw1AoQBYtzFgSm/sLde0NdYEqkkMXZgo2YjI+kDaIrCE5Qg35iA18v5n6wuUulC6r3LO5DnJby+0A11hCcOJgUktf7MYalUwzXLm+fr9oi0GolMlJSCt7dCep+0HKTSsLNyXHaCb0IMwdIyDErT29oyFyVpFs4tOllaSrbcw0na1Il1DpGRkKx4rYgVqlFIUcE+/9oKlaEkpUq319hGRkFNs3SMXgY69igpGyYVaWmVJqTZndUZGQHsdpVZXOOfEUoaWYmqudMs2WHfpFL+Hga1PuDGRkO1SIJ28hktAJvbf+d4I4fwITJtZHKMEmMjIWTGgrkWQa4SpSZaCApS99n3p3Zse8c/EmqEqQEpUb5UWdWCTaz3O0bjIVbRWX1Yv1OoWZCEqSwVcHqH7/wAtCVWjlpURTWkt1Z7i56PtGRkPVEJPIV4SQlJAKSVAoP5QA9QZ/LaDFqmpkLQlbIUWDG6tjjYs8ZGQjk1Q8IJpth3C9JLMozFBJVSME2KXc79RbtEU2STcuDUW6XZvYJPn6xkZDSRzdnlCiYypilAgORU2HDjcZY+XYiDUcMCpdUucpsgKKWsSLg3w49R2jUZCorJ0DqGoWOSZLs4BCSSphgC7P2+kQzeK6iTyrlk1i4KrP5Dyw8ZGQ4t26Y2VpUiWkmYqsl6U3ckAtlrE/SM+G9KtKlT1IFLPfP8AR8wPK7ksc2MajIMMizw6BdZrvEmEUJCUk0m9xZ8/mZjb2juTOlquk1B90sGpNgb9SOvvfIyMBfh3rdaUJ5SAGBQbAF2c2bAZj164iv8AF59SZiisrUbVHcOwbtj+CMjIPpkR6TSOhJKix+hBy3l0hlwuUFTFlPMEhVQWGJsQTmyh941GQUMPUpPhJUpTggUjcJe19rOf40L5RQEKCxsQ/ZrvttGRkAzE2iAqqGQxANn2+kOdKPwKiXU5pTGRkb0DI/FP9MajIyAE/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0" descr="data:image/jpeg;base64,/9j/4AAQSkZJRgABAQAAAQABAAD/2wCEAAkGBhQSERUUExQWFRUWGBsaGRgYGCAaHBwcHB8YGxwdHBsfHCYeHBkjHBgZIC8gIycpLCwsHB4xNTAqNSYrLCkBCQoKDgwOGg8PGiwkHyQsLCwsLCwsLCwsLCwsLCwsLCwsLCwsLCwsLCwsLCwsLCwsLCwsLCwsLCwsLCwsLCwsLP/AABEIALgBEgMBIgACEQEDEQH/xAAcAAACAgMBAQAAAAAAAAAAAAAEBQMGAAECBwj/xAA8EAABAgUCBAQEBQMEAQUBAAABAhEAAxIhMQRBBSJRYRNxgZEGMqGxI0LB0fBS4fEUFTNiggdykpOyc//EABkBAAMBAQEAAAAAAAAAAAAAAAECAwAEBf/EACIRAAICAgMAAwEBAQAAAAAAAAABAhEhMQMSQSIyUWGRUv/aAAwDAQACEQMRAD8AFlfExdqcWDCOdckAOAa1XfeBZE4jmQOYRPpOOrKnmIBbeJjNVkCROmLBrUQMAbxnCODpMwqW5By2YI1vEgt6JbXy/wCkTcMUSA4IvGsHgzpRLTQh/wBvUwdLVygsCQPO53MCHSVWLscbQRIliWXSahUxEMhdk0vQVFj8xyWtAutkgAoCqb/KBmD9fxQS0kLZJ2vmFPDFmarlXzGzHLdYIU29nI06pSXsxLF+naGMvXqZgHIIb/EDa/WJlqEtSgtZYAWt5xBrNUJRUxqmOKelw1jGA8m/iKSySSpqje137RX9NpAElT5P128o749r5igpKyAcAC5fziDSTuUA5NiB/LxObLcSJdISQ7l3N3x0e+7Qx8RJJe6nAwd/4IDSihBs4IDvv5kXeJzJOKiUlnsKT2LjbrmFi1sM1PEUSTyVWAUqrAwH6P8AV4M0iFzAkFKktc1qBJ8mOO5iREqkBrnZjn+PHc/iLhQFI2uCOm2doGdIfCXaZTOOaCZpdUJ3zIWoA9jYj0YfcRPxviFawVAqrFIqTuCznocZw20GfE2oP+nCVl3nJUk0sFAO46gMPpAU2cVmWChkE2UQ4JJJBJwLAWOd8QzRK/ECHUuupKaErBQCWa74DY2BP3gThpRKpqNwVAiknZNnY3YksNgOrxcuI6kmR4VIFakouflvZSTZNTfKXO2Yp2o0hlz1o/oJS4J7MQ25SR7w1CqVqhzJVLLE8qT/AMZFjs4+jubsfOBeKKljTF1OorLOoqUL2TvYB8WaCtNwwpl8xNYAcWZIYkC9nDhwYg1unR4SVJIUaX5wy3JKVEPeznbboHOSCSfD2qqlpSk0FSkku9PIzFs7vtfNnhtxQqnzDNSlSXFBD2cXUxGQwPnC74Z0oS5ULO7EXJLWLPSlhnqfZ7pEFX4YSbXAdmwDcDLe/rDLQrkJeOTiJQIS172G1lBnZ3I5gLgh8RUNPPM7UAqJc52d+2xi7a3THUKoWCBYB2BqJDvgA8vrFeVwwyptafkSwU5Dhyzjqx7b4jBoOk6ZaQAUl83uWcgWu4feO+IygpKTYG4NrvuDsbCB5ixM8QkmzgBi+zDDMciI+ILCNNY4HfJ/hEKwUkxWtNS1EYSn7QCjUhIYi46j6Qx4fSmXMJ3H0hXr5ISTd8ecLFeFZqzrgGroVMSQKVhr3uDYhr1Z94fzEmYaFknlbcA2D53AMVuSlQWClKiAApxsBeGun4+KqiSKiBUBdxhvKzje0OTpCFCWUUlgQ4L/AMzDHTaVAlku6ugx69IWLF3JdzfrB5AskWdozMDgH+CMiyI4ZLYc/wBoyFs3ZF508oJlFmNQe8V9HEkXQLklgBl4Y6riaZUtQqCgmwveE/D+L6dIK6QkvvmG0G2M+H8JoaoZu2TFk8BFHKGV0iv8A+IxqVKoDNvFhCgVMSx6mMTYDqFrQl1DBzn+GCJXEBUBSQkjPfqYzWMkcxPUJMUvW/HJlrUhEtJA3g6DgafFXxP4fLSknrv/AGEUuT8YTwo0qCSdwLt5wu4txhc2qsXUc9ukc6XSF4Ay/g90fGDMnAzmcfm6xb9PqBMWFlD07A2Pl3ilJ0zANbYtFh4LrUCXQ7qB3gWGqOON6qohrFyQCMdoD/1igoBrjYenpEvG9UlUwXSAkNfr/HgcSmmBRKWVhjnyG+8BmW6LDogJqSFKCStz5enSHOj0gQkIy2b5fcxX9JxKXSpBUiq5SHD1D5WvDRM4EgoUWYFhg9h5dPKJ9bOju0GK0yQrJLvSH6/MOzEPfr2gdGlL1B1kWU1lAkOQdjk7xOOJpKgkB3Y81r3dxkKD4MTcPTUFAgp5ics7uT5kdYq1qjlUk77FR+JdQ0yUmYmkAKKagE7hgzs/S++2wi5xBCkhkpUpnuN1N0y/e5i96v4dRPTTOTUjKSogEMTYFN3H2ij6tIkLmSigK5uVTX5Xpuxe59Y0l6ZPwbcSUnwCpLkpYim4BdIJFmxg2NrNFZQkJVWUhQc2w7sbXfrcvmHun1aKWmhRNnQ1jT0YM1w72xi8DzpwHIAlaGJFJZrHL5Le7QLGjnA41OolrZy6TKFVBBDklyC4JItm7qD9BzqNAJSEpmkg0MAbHHViNgXPfq8JNLPCPDSwWa0TMFxzXcswBcMevnF31E9S0hKkmrlICsAnd+3k+PTeCPBWdLq1UAITYh1Amk5BLi36P0MSlBJQlTlQd1A37szsfL1hhq5a1rBKUkqCTyqYVXTZwXAKfrG5evRKnBJSClY5nBIB/Kxa2Rf/ADDJDRavIrncRLLCT3GXBB/qd3HXvvCqTLCySokBICnZ3u59OjbtmLH8Q8PXRMmCWyVpLB6S+bBuxNg9z1hRNmpVSKVU2FI64b/qyVN+5MbQbNpalIDJFJdR7nlUxFnDBvPrEHGEJ8BVncXL3O4yHiXiOvQoBIlqBcNdyQzBxixez2jUxBMtQAcjNrfU3yMPvAoGPsVbh+qSEBD7HG/n3jYpUEm4IF+5AbraFh05TMLd4ITP/DYAgb3369oyQzbLHwaWVKCE3TSaiRYtd+rl2sz2hDxzTGVNrG9wD33bbEG6DXrQxBeoUhgbWA9SP48Tcd0JoCS1QQCFAu7d4KJt0VsXZ9zBeoUosUjBz+8BpSS0EnXqSAkmys+kYcao4pMYXT7CMgCuNwlGpF4TwSQtS6lEkJJF2AMVtHCSoEM7RbtNwlRCuX63MSf7GEyyXzljDGTvBV/hnXjTziDYCLlL45Jl/iVVHLQj1nwp+EVpc73hErh0wsDU36QEaUepPx74mmamYqh0jtA3DODuR4gLncmHvDvh8Bjm0Pp2kl+EClSXDEpJvD2Q2Vj4p4XLlaU8tzhvvFM03ElJBe9mEesqmixmJCkuwbmJOwbpFH498OrlTCpSXSTVbZ9jAHT6iPh+rWgqK3KTkQ20SWpUzkh+mfvEml0Qmr8IWcZ3vDDXaES2DnlAv2H6xgqX6K/9rVNXUtwlWAO2z/tBOo+HJATUKkkdS48h3PnE2jrCqXJDP5X+toN4hIUZExiVGjGcXyPzYjX4bKds2r4UlSUJUXQqk3GSfTa+YsXDkyx4Tg2DWu5OX+sA8O4mibKBAqAapRHyqsSL9erQZLFPMl1BLAgM5HS++8TSt5OiUlHQauSlTBnDv5dHsz9oM1mlUyfDsRy1JzTkAhiBbeBFagFAYLbcJFblWAeh6/wwxkBpZFRs1/a2TDOP/JOHIniYEnTqWEpWFM17lV3JL7Hsw3ikcd1XiTVqcEpXQSkM1LCzWYYsLEbZj0HVpPhlskern7bx5CiSZfioxTMN26KIzbvnpGV1kaaVpxLL8PSVeKRMWmhin5RUCXsXtRYl/pE3FeHisJQnADhJbZ7nqHFmbyhFwmesz6UrpUpJDgsS4UzEAbke0WXS1jxXcLZKyoliCgNa7O1zkXjCRvRXuMvVLJSA5DZywfJcgqvfe8X7ScLKkIVNqFv+N2sQGKjnFgMt9QfhjQCetWomAFKFGkZBWRcj/qC5387xZFG7neOvi4k/kzn5J+EMuQAKUJAGwwP48FcX4YhCXBKiPmcBvSISlwXFtx94i1GrmqFCyhSAzKbnIGAovSSP6gL9BHURAdTJrSElSmGA7gXBx6bQNIkiUSpS+bmIlhLAnJIJJcjplhgwcREc5IIYxOXGmNHkaeSlz9VWugpCQAWO7qNva+Im4NMmJBSa1oWwDHBwQQWsQDYXttAXxOFSZiU7rdlN5AbO4GzwVwxZRJUzfM5fJdgT3sc9Y4GnF5OhtNCTjOgI1BSlJYCxF/mIIPcd4F0GnSfECiLbv9g94kmreatBUp3LeQ2v9oBm6fwyQXJBz07vvAKOxtw3SChNVhUoM173fuGDRPqNTyBVTski/QW+0B6bi34YqGBvubsQHez7RLqZYXKaoCx/TtGFkLdPoRQFKLOCR+0D8Q0v4QW2C3pBWlmMpKFlwBbaCeIzAUeGMZjWH2hAnWWjI4OnjIakbJ9CaTSIlylKDEN5n3hVJUhQACSST1+8QStesoUJZN8P+jxPwrTrWKj+W18e4gWIlezvU+IADZSceUKkcOHiFS1hm+WG8xwOrm/SIp/BkhSVSwLjmJL+whLzRbo3Hsgr4e4VKWVFnQLBicxPr9BLTqQkJBSwvvGuAqVLmCXanc/pHHxAgypjopqJ63EV8J7IuNcIJWnwyCxcg7doinv4aysJIbfYeW8S6ZK6jW75KmcDtiIdYEEFKi6X2PqzbwrdmrNFYTpEGaFIAALfKMkbH+0EcY0j2CRS4zgn0v8AaNapQCxMTUVP8oe3Rh+0H6tSVorDy1BkhC7XNyalbkl4CDBFeRpCktUX7fS93zGlFV0pDqBpppJfqrsEjMMJetAUlSQkkA1YZwb3e/pAWk1oE6oVDmUVB8VFi1jsGgDSSoqeskzNPNUlKjzDYNZWzdIsvwZxe3hTVAG5SpR8tyciJfiDTS5nOlqrAMXsbMQzu4I2ir8RSy0pa4N22bMHYlJxyeromrUlKUqKUAtVLBva7O4LHJHvmDFKWCSmpTbDFz/UAwZvrgRFJpGmASSKkhINRDBhfqr94l06VpSQVpZgmkC6ma5e22MesEkl6zvWT12/DI36FsWDEVPZvciKP8R6AInKAemegFT7LSQR52LWyRF44lx1EqQoqLgOEgC1Wbvclxlto8q4h8QTtTPJWrmCaUAYAFrB77H0hWXisJoiGmebLZw6UlQAbKQojyY/eH+m1wUhaFJNieduYBx6u737QV8O6OWJU0zKkoJFCi5SwKGwHF7Odh1YEGZ/yUhw6qQAXAqJcO7qaDVmjNZPSeGcOEnSyZYtyBSv/cvmP0IEbKYY8RH4igMAkD0t+kAqQ+8emtHC8siIiKamCKIhmLFw4cbfvGACzDEBLxOtJewJ7C/cxAe3+YIBX8Q8KGolFNqk3Qf+w79Dj/ELtI/hAJR4iVWV1Tlz8uSAdxFkmyVJYmzhx3DkezgwPIqQpZSAyk0//okesQ5Y3TLcT8Z5bx2UBMC0nJB847W0tQE4KoIcUtft7xviySvUXsmoA+XvBvxDpRSljnYm4wHyY40dFgevkoDKSFbEOGFJwAcFusMCgrlqqIcAU9ac5gLQatcpFKueWVXQWIvuk7HyhgpAC6a6gpPKe2zjYs0FmFadAFqBqIbpBKpYFoIkaVokOlESstQsOlT0jImVILm8bhrNR6pIS5UlIvhwDYfaJNASlXhguk3ZvuYg0WrVJSpKAejmDV6ZTMohmeGIukiXiSUFIcgN0hPo9GVKKhMxgG8a4kiaE3pCeuLRNpHdABBcZEB/poydUTztQ1IU7hiT9mgbULrnJAJDF6lb9mibVSQZtgS2f8mBZ+rSFKCkcrX3MFAVEi9SpSyUuxs257wQnTAJFSQVAW7dzG+HypYSFgtvfbzgPW8alc5C0hhckge3UwCsXWRLrgElCklVTkkm3/xeF3EdetaiSVEebg4+scaicCoKSa097N37x2viKPDKfDFRN1nt+kZsWKdHEjTkoCiGSFFJZz0sQNt4I4Ut5hlpUzhbOaRcOwfNx12iThRKa2uGqGLNi2I3OUZq0pYqKcsMBiS92Z28mjJBeURT5aEpoSKlFT2bAY7WfMJtZwZVYTYGqoFVjzG79w2IeTpHhzJRWpPMCwbu7WFwHHvC3j85JlJVuGIIVg2ez2+wtCiybTo9B4dKIkpZVRBYPdRbq3YRPN0iDNCC6Ta9RABz1DM22YrHwdx9KZfhH5i7Eth7hyX3GId6skroKAQQwUzP/wCW4gqlllczikitf+o2qmoly0BYVKEwnDFz6XFzFCRxESZyJhRWwPLi5cPgj0j0j4w0yjpvxf8AkywwlrBzgkubC1o824rowAFDPTa1sxnVgzQ50vHSpFKCpNbhYexDkhg7A3uQBcDvBv8ApQgyVpXWh02/pVcqB9esIkoZYaxUxSbAeTdXMWPU8OMuQkO5USuyfJTOcsN9i7bQ0SLdHrXEz+Kruo/eIU6cKRMfZIYdXUlP6xxo9X40iTMyVIS5/wCyRSr6pMFaOeEE1NSQxf3H1A+seitHL6LkUty46O4B3bt2iPiKUInTElga1UXY2NOehbBz6RPI0afCrSACCkFrAgg/UHfpG1zxMnICsKSEqB35lVH7HsWggBtTLV4KFJ/Ipb3a6jLpvt/YwvmJUVMQaipiN3J9vUQaqbyLli7kEHD0lxfqQ/23jJ2pB8FSRdCQ7gi4Uoi3YECMAm44QukiwQVyv/rIb3qMIdfUgJKWYvUNyljg/wAtB0pXKqoklwoOzfmqwBe49oVcY/4w6qedAc9yzers0LJfFjJ/Kym8blAjUcpCwyknLCxA7O/0iuCe5uSTZ/OHOu0zpmqClczlju2R3For4SVB7RwHXEdq0dUlagkMggk1Z2b6vaJtAsqAU1w9+2P1gXRGqQt3FDWG/nDzhukFPiOmlQ+UG7YfsxgB0QaYl2grUSmLRJ4dJtGatG4hGiqdAJlHpGRniq6RkChu38Lv/vNRZKnUdjaJ5OppDTFKCjlrpbt3jDp5UkkhOTkXPpBYRylQBYj80UOdpA0gLmy1APS++SIK00ohqkkpAc7N0jegDrzZvIRPN19UshI5gWfb7Rl+itO8HUuQyVLTbcB7wuWgKBUsP0AP3OY5RqJqk8qgVYL9P0EcrleGUvYtcjHnAspGP6Zq9MSlQlpIAD+Z2EVDiqROMsGWXSlyGs5i+ajVhQLBizA9T5QnkaNbFlFIShrjJPSG2NJNLBTdJl2JA7Ozx3qED5Rub9bXHlEukkrTMMslrmxx5wTqeHrQtJJ5VEbP1/eEew+BfD9MPD8RRZyQBgWbYfx4k0OjStkgEXsKrF+rF7H2jOFziUCUpDipz17hsd85hlN01POlXhqFkgsbEEMTi/rGSElOqRD8UcNWJaKRSZZFKgfzYzlvpCzjOiVLaq4Ugk2Dvezi7uzDDQy1mlnFaVTFmlTJAyAACAX87lsmO+I62VOSArASHDi5wG/pxd8PBSNO5UyiylkOxYi4UGcFtzBvwxxyYmYASpb3NSiagNh0aI0cPILpDhRcM2HILE7hmiKXKCJp8MKUoFzl+23v1aAxYOmXn4w1smdJXNlrNYCWSralkszWz7x5hq1lRAJ2JA6fy8WybMCwS6gVJJIJFz7XLtiANbwcWIdwyW9yb79f8wjlk6ErBOEcM8WdKllQSHAc2GHyME+e+0MuMy1pmiUVgtZK6rHlDn5iK36s7ZisrWrxOWzHIiyajxvDlrmILpDVHdgds4vfvaHRzyWS5f8ApzxSqQrTl6pXMHNykgP7EpP/AJGLPMF+0eS8E46qXPE8BkoCAr5mIUCKVEh7i3TvaPV5U5K0haLoUHB/mDsR1Ed/FK1RzTXpxLl0ggWBu22+Btv7xDMlvljvBCjHJTFRAWYgRAQ8FTUwMqCAiXaK98YzqdOkNUVTEgB2w5f6RYSPrFX+KlCZMTLGEConYFWPoPrE+R1FjQXyFMzSlSVqdizNk/zJimlCkkjEegqlUyzgLsLdCGJIORFO4xKHjcpcMO3pHAsHXHKDPhkBVe5IanHUv5Wizp4GPASqWSFEOE5c+mLmPPULoNQ2MWz4c4+hlVrpIU4qOR0G1jtBBOxpInHByB9oinrcesQTJoJBSSXGYnkrSGSbvAKK6NW6RkHeAI1AoYsmqmJK3VekPSB942OIpnS2IIG8LZvFErk1KUzm7Zf7mG2g0QEmu4e/yuY1kGyfT6pKRyswDOf5mIf9QEikpsfXPWA9ZPQeYkgEskfctGanXqlBBSAEe58z3ghjjZnDk0FZOFfKO0GK4eSalj06+nSIeGhHNNIJP5XP3EPJMwTU1qupmYWHvBSKN/Eh0mjK04ZI2IA+rwHNUgCZWaTbF8YaC3UCoXIw23rEk5EsISwNWOsK8DRV4Kb8SaMeKhQRYsPm+b+GIhNNKQ1RSQw77eXc+cb4nOSpSgoHJyd32GwjNPMQihzkjIu138/OCK0PODaGWhYSooUnCt75zdje0O9N8OqKSErSOjkk2tfpjbpFV000qlqQD+IHKCklQNmD9PLrDNPEDJlpYUzKQFXs4x6u/uYJJSWmQ6/QTCHUtAW7JD0hxmx69f8AMLzwhRBlKlpSUGpRcHObkdGyb2grVUzJySbLPM5x5BWDZ9oJmzwVkTBcsBYY7NYneE0y6ScbK/xfQJQEsxSCqwTg4uQLkFn+8KNNrSJajZJVcFmy2PURb580eGWtyl2JGQwLbb27jzisTeHI8MsWLBhe17t2zvaCyH2YN8PUKChMIUpLkdnJ77s7nrDjiemKFpJcEqZsuCLPsSH2hPw1KFpQG5qgDe5CWcM9+jlxaGut0jqSEKUoFlKUQSwZ0hPk1Xt2iUsnTxtiT/aR4hZzTkAZuk9fOC9Pw5SULckkLHzGpLEZF23F+h8o4WBSqwJBz267YYmBuHcSUlakFyk5axquHP8AHgweBZfZ2D8I0yKiJyqUgEh8ZDB7s4/SHHwT8Vq034c68lSiEnoeo9Gtuw3F+dDwnxxNJWAlgxIwVM5s2KTjN4DE1Cx4Uyhkskqew5i6ne4F/R+kWjOngk0ng9YBC0haWIIcEMxHY4IjW148t0PxXP4eulvEkE2Sq1jgjcEjffvF04f8e6OcB+IJSm+WZb6s32jsjypnO4MbrgdaY0rjGnZ/HlN//RP7wk13xpp02lHxVNYJsnpdZsB5PD9khOrGHEtYmTLMxT2FgMk7ARTVALKpiiapgdjgHcE7GzMO0D63UztSFzFqFLMkAWSMFt3DjvHKpy6QRa2Xs29s9I5eXk7YRWMXEJGqFTLHIzAAb91e+IrXF0JBqQ9Jv5Q/1biWlabvcjv/AIMK9VMKUTDSkBabNt1EQLxxoU6bTeKFFIJNrCJtDwslTEDHt59AN4k4anlPhuJgNz/194P0+pQCmZWQA4Uzv6XuTiCK2MpGlAly2NyC5GLFrHpE8pJfygmRpVUpUoMkEsC1gSS1ojmJu4jPZSLuNg51R7xkSiejp9IyBk2BgjTlc2WGdIuQIuc5AWgIuhIGHZ4Q8K0swTVGlrbw8QlUwXNLZVZ/R41UHkS2IeOoBmoQOVIFztGcU0aky5ZCgxYdHjfFtH4pMuWpqblRFyfM7QhmaecVJQVKmKezRk6Ju5FrlPLQQugKIBBvB2l0NSQpZYi7CEkzSzEMpQqs3kfOD1LWEJK0hzZs+8NoyVoYzdWUS6UIyXqJAA/cx1LnFlBQFQuLwDpNASQVk+t38thExKiVUoDDYX+sLZZIrvxJw9RAozcnp/bzhPopoKgohil7mwbGb2vBvGuOpmJUPCMtKCAxIucQiGqKeYXQTjp7xtEZydjWVryqbKVYIqpKS/MXyW3BPkYtXEJqQhRJNQuDSCol8Pftl4o+qkKVKqQWCFOADkuH8x0EFaf4qHMVIVUoJAte2c2GXjWI4+loEtKmmsR0NwoMx6YJAjvVAVKUUpuoAkKG3ntfaE2m4yVuFJIQHKQVBx+xsC2Mx0depSlABJJuQjrklrA28sQC0ZY60TcXkq5VfKmnfa5IbqVN6Qlk6moKlJaokgEuw87uBc+3rDedJK0+GVICSSBYAkhgxVu9zZvOEnC9KJIE5XzJWoEsTuwxkZL3zvGZEG4Ym7zEqQEks1gSchwwKn6dRDiTrXRXLWFEi4FJZJGBghmCTv5x1pJZUoFRUUrdwp2JBVcBrWJ8uwiNWjAU7BwC9ICbNT2yXDdnvCSReH6LZ+o8BSSp2NlWcbKAI3Nha3S0ATlJW6kVUuQSzOGLMBjbPQmLFqtMZklSZpHy+ImkYw5y7kloQcDSkBSFPyzXLnI5bObYCukCP4UnHNken06pYVUtQcl0BTcru42GT7xb+FTNFIkiYmlpgCGSxmMCQcgkm5dunrCbVSJc50ywEqsLlgLio+1JDZfyEB8HnJlypiVJGeVTXSfpY4YkfNeKJkJRsP1olLmJNyhZFv6ehCGe4tZ8wt4z8OATiyKUtcjqXuH+w6Qbp9MiclJmWqUwYirZm3dzjzxBa0zQUyFlzKwphgAEVflfA3xtcwSbSTK7/sgHUkZI77M3pHcjQFKiGJpYFIyQcEbG4EPtLLQoBLuQ3NRYggm1rDlNs9oL0+lCVrKKSEjJLiosFMWIChkdenTJhTpCbUyKZBKWVSXLXYpzcflL/SBNEozZag4AJINxkWDDLCHOu1qUpMsAJdIGygTd7ubdcNe+IQfDWrJFFGMkH63+8Z6M29h2lQVS1p3Q57gjI+hjQlJnSgmwJcP32HaJNdNVWqkhD0pdmcEHm73/AEiCRMY1JYtyqUcON8+x3jUOkVaRPXp5ptdJYg9OkRCaFKKsAlyB3iwcaMtaqj81rjf/ABFbVpGdi0FGf6Xfg2vK5ASpYZJID7khkiG0kUo5sttHnOkkm3McsAOsX/hSSZSa/mFiYzDBUzvxOwjUTnRDrG4GStFg4Vrp02qYEsFFh5QwWkqZwpI+/wCpjrRzVS5YSA7dIE1/ElVgOArvtGxZGaZwsgKpUkurAz6kRDqOH0o8RJIVgECAxrFqWo+lTtb9ImWozvwgosBfJeBasGka4VpSuZ+IorVsHsO7Qw1QpXSXUB8zCw/cxCmTIkpck1NtZ/WCZGrrkhCUcytv1JhrwZqmSaIywfzcwJF/0jel1QQ5KsBzv6mIJEvwncJCmPeFCtctMqYeUJGDu+w7ntA2VtKiq8VSlc5TE8yqr98Wjekkl/8AqQzkMN3xC2bNUqsqep/5aHOj0lgCpSRltnjMin8sksjRFK6RzLsavysevf8AeJ9RwgpUrmALgU5e7N5G94M1MlhWUuwu2exbDQPwYioKmBRrJAbdz1BsAAc94WykopZQ10Wmll3s5slrgeXex9IFn8MNSWFyS6QQD2dhjvHUvSmta0KZIewD3y1Nh0D9Im4FNSkqZRXVTgcz2wGxn2giZi+3hviyEf6cvJUmkUuQFBxcgN5C5G8IOJkGWmgUIUrl6ncgsWOSHx1Z4sfxIpSZZSS8pWSEg3dy5fcYSxJMVmTMRV4SlfhhRAJLByHuQzPuYIW7yESJq3EuwYkkIckhgHJuwYg3a4OLx1p5qj4hKTzOKcWLlh7kweeFhmRWJjFr1C5/qtysB9IA1HGkmUsEsaXQWNVadrDerNtzfEI1Y8GtoH0xW6lFQEtKRYkXIYnY3duX94I4NpUzCuaJf4YLOEuXAIDOXBxdrZtCWZOBQD4hpq5k3JYFhV0Fqm9ejncO1yUvLUSEEhTA8r9HxvvaEWHkeTuNRDtRo61rpYKJchP9T9MhgDeKymQ6lBQI5nL5DsLxYNSigonJB+c1Pc/K5G175MVmfPXKmEqSAhQLbuHuHtfPSKIkmW3Q8MKwuU1KggqBtcFqVPggF7npmJeJSKJaDWFLTYgqdSioEEMXy1h1DRxwLjlcsFCFqCEUroQ7AAmymZikYy/qBNxKQJoT8prSFSim/MLl1NYXdwcixs8OkRbuRHoZCaCE0BLlTkB7Xul/SnNvQbm6BEtSiFqflKFJJN3+U3uQ7u4d8vAqBOWWmqZQVUflt8rnpSQ5O14n0cxBBBIKWAqJIILi1J6P0AGYwWcp0oKzMUboKHSTdT3Urck46jOYA4xwtJK5ktRHiXIsAotWbC4LnHXtHcw+CqXTdpYNYcAVEOCk3OLBxchxtAvF9cVJNL/lLgMMn5Q7hTG/9owVZwUmasGlhLTUQMBIHl1I9YImUVFCkUkYIxscAXO0EaFYmywsACzW7CkJVdyC2DeM1c0ClNXy3JSGcMMdngDKWQLivDvElVtSU3DtZIsQG+3lFX1ktLilxa5O53Ii363VFctVJANJFiaX2OM+u0VfXpFEsj+g37wUCNvZ3KQkANa1x65EWThvEUhBRuLgfrFf4EC4cJIH9X7bwylzpZ1aEyyWYBW1+/0jMN/IJ/1q+hjUOzw89oyBRaxxptWpICXuciIZviTFkkJp65t5Qw0ulQt13v6QHrAaqZWBnt5RqId7eSGbw8eHWA97P+0ScHmFCyVEObeQja9TNKFBmQNzA2nkO75I5bwjHSvY71E0Ol6RVgHMCzpxS4k/MRnr5QDN4UqW0xypSRg7RLwniK3MyasEgME2HtDJBrCTOJmkVy1qdT3GGf7mAOOTxIBlNyZfqfPrDLWISUqWVhJN75H94pWv1RJCVlSi9nvbyhseEnlgE+cak3AfJMWDSOUBV6ujfN7Qo1OiKkgsxAeGnBpxICWuIFlVCxjIUbljezOwH8/eBNXMmoKVIBCUtnDsfd+kHqnKSCCWIsAog26f3hlpOaVzs63fsACwxEuxWPFgCl8P8ZmmWUr5rpJSWqLdAQQ+8d8K1YRNXJKV1K+RYDs1kg9mAuY3I0NK0oBIlqTl8kXZxt7QZo1HxSAokEkkpBIfAbpYRRaOabrDJlaCZOSpExdUs3Zg7jqH2hTquHS6poABAwkEgdXvcEAAOP1hmdIgJTLCglRNjkljdmw75hP8UqpC1SimoWUkOoklgeY3dj9IJO8DLhk8rSAQgKIsHyGZRbLZt9DCbiWhpJEyWFgCzGwYm4D7tcE7mJpeuEtD2NZACU7A2Llsu+36xFx2YSgJQS9mswa7k3N77M5vaAyij6hHpDLmTSoU0UkJA2LgAm2Te3S0DmQUVMSpu2AA4IGcdYk4BMCeRSbmx2dnuM7D0vDTielLlKA+AADsxO3lh+nWJN5o6EqyLdLxOcU3WFJdiTcpFwWH6no/kVNTKmaZFZIKq/y/IQ1upFyrMCaPQzCAlEsgpDlb3ALlySWd2LfS1ydXw+dLq8QOk1KsamL0kACxe1ugPSKIjpi3/cly9MhAqdySpKuYM6aFJAxmHerl16SWTUTLIADCwanYOQSUnPXrFdnS1IqKUlSD84a6M38iBj16wZwzXTZaUsUplzixB5rIDOx5nPmBZ4fIrQ5QhdBXcsNjzLSWLP2cjoe8OtBPRyqwXa7kFw4c2YiwfNicxXU8QTLBllTFVIZiCBSTuHpPLd8k9bGaTUVyzeoJclxekMx35gNt2zeAhXHFjXikpCgiYAxUCJiAL3FyOocnF3HUiB5OiE2kSr3VyqNNmBfPy2BuTdrQPxCeFIR4YKrpBL/1JuEsLBlANbENeE6FC0FlgTgCXzSALJDuKcFzd7dIZZY0dWVWlenmTJdJSAfQpL0sw/jQKZsxaDYMhwDv6dbe0WLWoUsInOaXpIINJIGS/wD5N2hXrZjISlBAUbhmIAcu6jjct3hQekMpSmQq9BCj2uCD/PKEujBmJCbBgpn/AJmLTJmq/wBKgClQQAHzv9vSEEjRlM0VulCiTVsAf5tGsdegMnSMAXazv36QZoCj/US1BNzYgnCv1iFNDrTzFlFh2OGidXCyZwBNCmBBHXv6QTMsS+PBzyKPpGR3LCQACbtGoUpY+1OtSgJCqmOE7n0ECuSHPKDdhkww4wkctgDuWvEp0DIBba37mDZJQb0gdP8AxhIx33jcrTJQalKuMf2gvTSgRUq3nA+o0yVqcmnpGKJ2hjptRWMMlrPv3ik8UnkTAS2cCLbpNIsBRWbGw8orOo4KudNdBs+TGtBaeBhPleJp6lUhTOBFF0LmcpRu1vrtHompmIlopVTYXtYNHm0rUlU5aUkUuS7bQSftMba/VEBLAOpw27Q04TqyEC13ANsCKjrtfMTMSUpdKbOMl8wXJ+LZjMqWAkf1FvLa8LTKJot/FpiZctawQ7XJtn7wXwDWAyUqmdAC6d+/sIqejRN1ygVCiQg8xFqj0G7wTx3TTEqCNNMKEtzpAdlO2WyekT6rTLdn9kWHUa1phASkINwFb3yB1+0caTWqlqISRkkSwXtl3xtFOn/Dk6oLXNUtO6iS4HuzQGOHkrUpEzHyur5huSdhaKL+MhN1aaL2n4xJBPhhkKd7CzMA7WL9rXgHjHHFKlE0Jci7Fn3ABbI6xUtZpZoCeUJTSDZT/wCOt4ecN+Glz5XjGdMcOQCd04P/ALXBg2QpDCUgTBLTNBSliQoGwZmC2cAvf0PnCLiWpJWpNRISQmuxTgOBa2MjtDrhvGELCwsETKVPLOCbfm3sbAdcwqToila8sXUMdlMPaFY0Y/4A6eaCkOkAupQZ3GDl+7+8WbgerEoEE1r3VckJFnsPkqL5DGxGWraVJWp0pDGzKdzyliCz3p3GfeC5KpkkC7lSWS5tZj1swCbd4RIrPKHyeOy2KWc1OGYg1ODYAuWe3eM1OvrQQpCvDFwpqSGvzKJ3PTyhfI4dVLCislTuGL03cZx79fUxcxQSUTEmkEKywJ7lnIY7YDRlsnKHWmRSOCEoqUpRcKAAHLe6S525iSoiweKetSC6VrYOcPsLbZLbRfZpK0EhaQQCEhCrDs7Dm+UdgD2iscK0/irIUkKWlD0m2C1g9zd3HUdGiwFq2RSBLmAKIUSQxcsqoZfPbLY2eJdBxNErxEFnUyVbhCSaVZa7Fwe+0E8c0stBrRUha+YqBJ7kgCzPa4cQFIkCn8rK3wVEuokK7M1/rGDdoZaiXMMxNDhJbHKlxYbs4c37w70RXIs/OUgLw4UaXGRkEsN291mmWwuiog0hiEpIGcsz9YW/EWtUmaRSSgISVMbpvU4c8w6Pt6NkIm9DbXa/xETUhVJSolBGUjqWuXcj2uWMIdapkLBmVhVnf6Ft2eBp+uStaFIUUhVlFmNz0FjYRKqQlThrpcsfzAAv3q3vtG2PFBnCpUxUrw1AoQBYtzFgSm/sLde0NdYEqkkMXZgo2YjI+kDaIrCE5Qg35iA18v5n6wuUulC6r3LO5DnJby+0A11hCcOJgUktf7MYalUwzXLm+fr9oi0GolMlJSCt7dCep+0HKTSsLNyXHaCb0IMwdIyDErT29oyFyVpFs4tOllaSrbcw0na1Il1DpGRkKx4rYgVqlFIUcE+/9oKlaEkpUq319hGRkFNs3SMXgY69igpGyYVaWmVJqTZndUZGQHsdpVZXOOfEUoaWYmqudMs2WHfpFL+Hga1PuDGRkO1SIJ28hktAJvbf+d4I4fwITJtZHKMEmMjIWTGgrkWQa4SpSZaCApS99n3p3Zse8c/EmqEqQEpUb5UWdWCTaz3O0bjIVbRWX1Yv1OoWZCEqSwVcHqH7/wAtCVWjlpURTWkt1Z7i56PtGRkPVEJPIV4SQlJAKSVAoP5QA9QZ/LaDFqmpkLQlbIUWDG6tjjYs8ZGQjk1Q8IJpth3C9JLMozFBJVSME2KXc79RbtEU2STcuDUW6XZvYJPn6xkZDSRzdnlCiYypilAgORU2HDjcZY+XYiDUcMCpdUucpsgKKWsSLg3w49R2jUZCorJ0DqGoWOSZLs4BCSSphgC7P2+kQzeK6iTyrlk1i4KrP5Dyw8ZGQ4t26Y2VpUiWkmYqsl6U3ckAtlrE/SM+G9KtKlT1IFLPfP8AR8wPK7ksc2MajIMMizw6BdZrvEmEUJCUk0m9xZ8/mZjb2juTOlquk1B90sGpNgb9SOvvfIyMBfh3rdaUJ5SAGBQbAF2c2bAZj164iv8AF59SZiisrUbVHcOwbtj+CMjIPpkR6TSOhJKix+hBy3l0hlwuUFTFlPMEhVQWGJsQTmyh941GQUMPUpPhJUpTggUjcJe19rOf40L5RQEKCxsQ/ZrvttGRkAzE2iAqqGQxANn2+kOdKPwKiXU5pTGRkb0DI/FP9MajIyAE/9k="/>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12" descr="data:image/jpeg;base64,/9j/4AAQSkZJRgABAQAAAQABAAD/2wCEAAkGBhQSERUUExQVFRUVFxoYGBgWFhgYGhccGhcbGhoYIBwYHCYeGBskGhoaHy8gIycpLCwsHB4xNTAqNSYrLCkBCQoKDgwOGg8PGiwkHyQsLCwsLCwsLCwpLCwsLCwsLCwsLCwsLCwsLCwsLCwsLCwsLCwsLCwsLCwsLCwsLCwsLP/AABEIALcBFAMBIgACEQEDEQH/xAAbAAACAgMBAAAAAAAAAAAAAAAEBQMGAAECB//EAEAQAAECBAMGBAQFBAEDAwUAAAECEQADITEEEkEFIlFhcYEGE5GhMrHB8CNCUtHhBxRicpIzgvGissIVFhdDU//EABkBAAMBAQEAAAAAAAAAAAAAAAABAgMEBf/EACQRAQEAAgIBBAIDAQAAAAAAAAABAhEhMRIDIjJBUWETQnGR/9oADAMBAAIRAxEAPwDxgDKoi7PrSDMHMII5duBgAD5wZKAIHEVP30hULAZmYDg3H79YExEsqJJpTL0a33yjWxcPml5v0qo+tYIxO8W0seH28SXTsyDMQk3AchqMdY1OwyikMqgPbnGbLnAMh6FJYHU8IMlKY1FGdtDpE9AmxKCkBRu2U/faMxu0pnlJSklKRo9zxcQwxBSUrCha3MUhbjZAIGU0CQSNYezLMQggOda+0PsHiGkVSrK9CDTNzHWEc9QID0ADcbQ5wOKC8NlrmQUmtmBv84oqaS9n1lpFQpYcDjrE20sCqUZmZylixJuPsxvBzc4JSoFrDgTYxrGomkFBLsAL9tekLjR87Ldnr8ouWta8cT8buFKczPR2sXJjmWg+WXDEFvSB01EZ7azH7QLwICUkEubvpr3hpslCES2feLmtq0HKAMQ2ZQGqUkQcJQBDkpJoG0oWMXyzo/ZajkyqPOzPSBpcp3zJUoVZjUVdo2ufmAU6wBu0ZlADibRuXilCXMCd8LJysXanOHE744Q7KXR1uBmOVunvE+20CYlKQzoNH4AOW41eNYM5fKdLALf9vlG9oTAuYEpTlK0khi4cudbD5RGd5kaYz27JlKdRULkEMLOK16wGsKIc63htgcOsyikghnLkUJdwxhcsKANG3veKiXOxqryUGaz2fn2i/wDgyWlOOlJpVCk6XAjzZZKFgijFwY9D8HoQZshb5VJVnN6vw9bcon1Otqw7W/bmFSS5D6B/eKB4jw+8gJuUqS/FKWY+8WvbfilH92ZRdMsg7wqa1BA0vFaxqWE0lQKpM0pFKlKgK9KJ9TETiaq7N3Zt4T2co4QTkq3nKQAWyqQpx3jvb21lqKVG0slkqJUXKnBB4/ekSf0yxgzT5JL5vxAn9LFIfu/tDHbmx1ATGTuu9as1+3ODy8ck2bgXY+3Vz0Z1DKSshWRLEhKRdViGIDNpFa8UYBSSyU5EyiVymSwUkgZ1E8XAJGjmCsJLXhwUpURLmKBUOGgIJtp1EcY3EHETwFkSwQUAAbo8wZQ/Mkpc8oeVl5gwll/QSTLefh5iSAHSBwBUk06A0Ma2vhBmVvAlJylRSas+8a8PlEchKpctLjfTNSW4ELAI9XgzaMwonomKSMubOE3SQlVUnkaiFNbXVl8+XgsOiUJmcKzIqU5VZUlzV1IcB2ral4oeL2cmbPmZSkLbzBlIUC6EkJBHB2Ju8GeJJyZhM9KUy3KlhI/wACSRoSrebnFZ2VjzJWVsCWVfiQzwTeW7E8TWxkjHshO5m3bxuB9mY5KUMpSgXowejD+YyNbgksWmo7WgmRPy59CQL1gZRZoxJvFoPtgq3FJVRi/rSDZqkgkUBJt2/aANmqBqkMMtReqakwcpBVNBWE5RZhelDEkEeiCKMoX00h1iZWUEvTo8JsUQ68rgBWvtB+FxJWCNGd9NfSFYLGTElSVFKCSSOjMzNA2Iolyx3SOvKGGHmNKpooP9feA1Icq0IK7/AOW8PaFTxitTk7vesF4FRQFGozJY941tDKMw1YWsecZImvmDsSlh+3KkWKtmy8KMyCLFAU1n0t3iLa5ZZCXOYOW+FhQV43gbBY7y3UkEgJKA51LEw/wMkTJSCHUGoaU0ZonEr0rm0J7KWGy/Cfb6xBL2OvdKikA1Z3PtE3iqYM5o26kexjeAx+ZABuKQl74A7QP4goQKD/YDWDUzxmLpezPp24xztBGZckXzOAXoKxHJBSszDVIJD8aMIcTWsXNzLEvRSaNxd4P2TIdQzUYa2e3yhJNmnzEq1cGHB+KtGoz69ouJo9FyVF0ywSOZq0CpT5igtAyglhypX1jrZ87zFrRdOUv/ABBZwmSSAE70tTKPIk5Se71jPP5NcOcS/BTSiWZZCmfMgqdi1258oF2phcsxJclKg45PUn0MHYjDkFJzqYFwl6AnX1eB8ZhFrAN0p4aX0h38p/StYtLKUDoWi7/04nZipIZ0pVerMksRFP2hgmdQBZ6khobf09x6ZeMQF2WCi7AEihMGXOJ48U62jhs2JlnVQDtZuMMjglLXMDgeY6TUMWseRBaONuTiiaVAAEAUYUoB/MASNtomKPlpIXmspq2qD9DGfc2vrgvxU1chYWh0LlKB4G7KHNyDHrG35P8Ad4SUuWoMyVKBoSwBIpxEebeIEomJExBfzGSpxZQv9SO8PfAPiISZaZWJQTKWooTMd8rH4SDYDOOx5RN6/ZyAdoeIVTULzEhXmnKkgUBSnKA2rv7QDs7GBalFQDpU1b+nyeBvF01MrFmWhQMtMwrCk3SVCwPIfdI6nr35xACku3mJSySBUV0LNSDG9X8py46HbfSnemJoJmZbUopK3I6O57iBtrYwzEy1EAOC2jufb+Yixs4HDpckgLmAEnRaAf8A4v3MQKdSEhOUbpVlVzWwYnVyaQYznR27iLxHJzS0qQ5CQErozE5iOtB8orkv9ov6tmZsGrNmzZpdFOKFYBblvKr1igJlKCiP0kj0LRXpXiws+3GJSSskD25PGQXh5asoNK153o9eH0jI18tcJ8aHTKCklncRrD4fcJPFvT7ME4QlKcyVVa9quP3iSbOJBUNakc+PrDSl2dMSkoAVVRY8rhvcQynbqg3Yd4UYOYkCoqDSkOFAFQIsYkQvmFS5iq3r98oJ8OYl067ritr0gmZhAsoVYHdUXa9rc4V7ExGSZlb8yh6GCmcYh0qP6TcQPtUCrJfOhk1ZlCx9ImxOKSVBIqVEknkI5x8smUhQ+IKIb/YMILCirLmbjNXM79oM2egFRJumvo7wFP0gmTuq4deBEUD1CT5CzQg5jYwX4fnEyWBNCRdh/MQbQxKBhghFyyfXX2MEbAkZkmU9BrwcXiJwfZTtyWUpYkqzG55fSsZshJru/bQ52zs8JlqcncDi1356co5wZPkgtq3cDlD64LsrxkyqG/LmFuJYR1jt1ASxqXfQvB8uUCSWtQesLttYvzJgSKAMLavU9oCBzUE152g/EYglCVADeHvaBV4chKjonXSIcJPcqQaNURUpj9mkpWCLsX7iLPsrGhSwFEETEVCrEijHhy5tFd2RJmLm5ZSFTFHgKAcSdB1i4YX+n5IHnzSNckr8vVZ+giMp5HjdFfinDJlqAluzWu2t+EJZW1FBOQhRAcpISSz1amhi37fwmFwksGYZi1KcIRmJUpr1sAHuYQ//AH1PIaWgAJHwlRfKBVmAcgVPIE6QY4XXuo8relc2hjnSRxvQiFeGwal/A9KvwHGL9svxP5yhLnAAqs7KSo8KiDV7Aw66+WAVOCUOjlax9I1mGp7UXKy+5UpO3FEgL3jYl7sGCgdLPEOESVTCtJYcS1/rD7G+AFFJ8iYFN+RYCVdlWPdor8rDTJMzIpKkKSapUGI7HTgYzuNi8bKs2y8InKQS5JBZmDio7vEO09oyziJctCWQtaQUqokZjlfdrWhpwgHAzlGYkv8ACbK/NThqHgTxHIIXu23OrkBvQFubRjqXPltuzFY/HGzZaZCTLlmWUKCFE1e5BB1cX7QBsCZmRMlzFMhAFLpdeXeLc614mLD47mkSQC5K0l0mgoq9NQpz3ilYGT+DMmBRSUEA33gkOnuCD6iJw+PJZXdN9t7PbChVxmQWccVJNrXBrxhAietC0AuEgPWn+1q3DiHW3MWPJYKBzJSRQ728+UjiAfT2XYOV5TLWUKeUQgGwKgQkkat9BF43W0drNPxijhJi1FKjkD7xIJQtILcN0k3isbKAUMStZBIHIOd4+tBBX96UYafJLDIlYbSoSluuoPKAdj7MXNSsJISlRZRNqJf6xP1audw/8IbJScMFLlJUVKJBUAS1G0794yGuC8QIkypaBMAIRvN+pyDG4zyzu63kkjzSTMOToa9IP2aKtSo+xAuzkE0IoR9IZYWQkAEEgs7dr9I7L+HEVYpGWYrgLdLj2aLKJbpQrT7eEe1JTTwxBCwCH00I6OPSHGNnlKQgEM5rZ2oexgDpSwEK1BSW4WpFfwqS4L1z/O8WTAAeSCcrl9WYaRXZYKSXo0xjS3EtADqXhkIZVmJ6Na+lSIMxGyQuSSKKFaVoTbo0R4JDyjY5r9Ra/SCpcpVC71ykcjUU5GFBFP2hhChr1AU7U6drQz2fgvMUkqG4AO7UiTxGxQk1BS6etYK2FIVkUxNQw6fxD3wKzaHleZLkoUrKRmUaPmbd0tS0TbMmtNBSCoKdhYmlO9IU4dIOIXrlsWNWP1hphZolLlqJYJzOdKO30hUTgyWnOFS5j7yFCt61B7Quw0hSZeQKoFKYcnI7mIMRtJXnFTkpLJrc604fzHWBw0wTTmqkFQu7Gp+sICJS2S+oB+cLJssA53erkHVy5biYcYid5csEiujavaEa8Tup4jjVmpDAbGYsZVJD1rpoWI+sWDwV4FXifxJjolanVXIP8448EeEDi5vmLH4Sb/5G7dI9hlSQhISkMlNABGsmoi5fgNgNmS5EsIlICU8rnmTcmJyikSjvHaEaXgJ5B/UDEFWOmg//AKkS0J5ApzKPUk+0VuViQFJ3gMtUmxBFu71rHoP9TfBk5Szi5IVMSpLTUpS6khNlMKqDUcWjzVU0CmYDRibaRLWdcGGJLjOlgoHMsAAZVOSCBqgkf9p5NHosoZUgXokF9Cw9K/Zis+FvCEyatM1SVokJqSsFJnu24AalGhNiOsXSfh6uzVe9uVeBjTCds/Vs4kCpFSRHeJkS56PLxCM6bAii0c0q+hcR0hBAvG0ptUX107w7Ns5dKftTw8vCLS482Qr4VhwFgaH9Cw/1EZtfCKK5OVymYqS5NyQoJFdGCWi7yVpUky5gzS1s44cFDgoHWONuYNMuUgOn8ObLIUzOhSwc305FJjj9WXGyuv08pnKrvjHaYmTijdcpGUhmYk+9z6QgSBMlTJaAAl6ubAsX4uSE24HjDCZhvMmTFpas0SwSKMoqFO6btwhPKBkmctSXTLVkFmzhg1fiYl9YicY6PXJmjGpCJbDcSjy1pUGYkNXsQesJJeHCpwb4UtTMDQOCPRvWOUpK0pU6i7uNCwZ+r6dIJ2bhgkvVklVeAIBqYfUtE7BeIJ50omYVOOigfm3pDPw/tJMnDTio0NEpZ3LU92iHxitJlysos4fqAYg8MSRMnS0rJCAtKjyqK9h9IqTeGqdusuFv2Z4FlqlJWvfWveVVspP5B049YyB9t7VUucopUGsN/K7a0v1jI5fLO8ytNRRsFMaYKsG+UM0rfKUFyFENxb+DCU7qu0WPASklSgmjMQ70Y1PqRWO+xyBBhHxUpJDb2WnCphtt7ZzoDAboLdKBiesK04gnE5lqAcEuLB6U9IMxmOGRaCXIer3BNIJ2aLZ5SpK03KBmIsCmj9/4hJhZ4dYL7xofvlBsuflJyAETENTQir+3eFwNARQ/sAP5gCxbFxJCMoYgFyeGZTAdIZzVqAcUAZ3+cV/ZM8pnBJJILdK1fnWGuNw7LSStWRVx+kNTlATqahE1TKSCkopXUqqRzDCF5nHDgpcuwYasoO/Nq2gzyAFZEEvWYH1SEkmB9vAkINKuHetnbo31if0fFLcBjQJi1F95wNb0tDlWDU0vK7FlMrQJB9oqyfiY84tSAopQ/wCYJSKu+gPJx8oeSa62/KAykKoTUgVvWOJOOIK1FTg0cUcgXs3L1iXbslJSADYVJNmZz1/eFcyTlOUElKgDyd6n5wGJxG0QqWAQSWYPpvftA+z9nGbOEpAJzkV4cYzFYMpVxZmNa/tF5/pxsoEqnEWon6xpiVvC57H2YnDyUykBgB9INaMzaxjPBbtMjsIEdpQARz9Y1KESFMEOpsKVBQNAHD1NGMdYnDpbP5aM36vLSVerPEIXUDjb0doJ8x0kPzvFaSVz8OVBzWFM+QBp7Q2mfWBZyb0tFJKZknlEBl/Y15QwWOUQKQGtCIGZZHFoj2483Azkgb0sCYnmlKgpaeYygn14wStAr/NI6w0zKsG41B1Go6NSJyx8ppWOXjdqbtJYTIw6gWURmU7gPSpbVgW6jjA0vLiBPOQy5SmmJSSSSSGK20cgm9xrHPiDZ0yXmkqzZAsy0Kb8iXKC+pyAU/eOsYUpmy1FICAkApzE7oTTrV+5jis4dk7LcalKVGSkslL9RQAn74coM2ThFTJE8o3ilImUvQsUkPbK5hbtuakTFFBp5hyhqZXJA+kO/DS3w88pASnLcFiTQmv+ukP+m6P7K3t+Z+Enmp/Y+0MfB8pywJBIDkC2ZaUCw1BPvCba6GQkCu+QOgFIu+ythTJWDCpdJsxaXVZgi1eZNuUXndYFjOQmJM997DJUa1Y1GYtZtI1DLD+OxJGRasygS5CblzGRy+H6a6n5ea4h9f0/N4f7NmFUsKF/LAHEMQknn8MJcVKGRKq8K8NIb+EmJUCaZT8xT1j0HJWS0PMqACGS5GoLu2gg3EbJCpRq5Nm5UHu/rHPlhK1K+I3fRqUg1c4iXS59qqJ+cSFZTglOfLLhlO9KC/tWF8hBJ+fIExZZaFpSSGIZTvYg3Ho9YTYSWBMIDF3A4FyBDlB9s/ZwSpZckoT1d6uC+re0c7cxhOXKygBUNrSr8Ik2ZjihhlfcDkqq6AoEtwrEImS1skuC1DYlzbk0KE52bJCpinKs6WI0Ar8J4Dn3jvFJWqQo3sroKj1GsQYxITiAEkjMkAm7E0HUWhinEN5qQ3QtVxV+5hURUpAoo6i0WHYuKK5iAwJAPSiT7h4rxY0oK34ff0h7s2WUTAAXCUqf/J6GLp062xi0FStCkhPJ9et2gFYSul352d4k8RS0pkBYLl0rPIuHHzgHCzqBTVLk9/sQpCZjcWwUE1tU36R6t4NwXlYSWOIBPesePIQpShzUx9faPdNnJAkoHKLnRUZKlZrM54kD3NImyUduH5pb1/74GlqFXD8vq+hjErA068gA59BASeWRX4gUqUlQLOCGdiCQRW/WNzZwDCpJ0dmrdzQfxEeHO6l7q3jpcvGkAZ1hTDMypWaiVBmWl7ZkkWhhOlQzNULCczKY5kOxWkpLKSCwOocPGsRPyirX1UlJq7XvAiUp81GWqUJWc2jrASUg9s3CJpqxqzQyCrnuCyFKIFkrlv8A+pQD96xCs6soPocritRQkP0JETFIUspDBQcJSaElNFEP8R4AVF4hSG1AA4/PtFJQhQtUmzJTm+7WiIgEOCCHKTRmIqUkGqTyMSYeSZksiypSjKWkKYpIJIJ13gcwOr8ojIKpiphL5paZZL/9RctVF8yEqKSrWAf6GWmI1I1gmYNPmecQlH2NIQC+I8GibKKS+ZSUlPB95B9k/KKzt/C+XKG69wCC7Bn9HBPeLnjJdJZPwgV4/Ea+hMV/xTN3AlNi46hv3+Uedn8rP278PjP8Una4S4Ce/U87c4a7BATIWkEKUCAUkHKQXBcjg7vEWKw2WUxAcpL/AH3MB7PmiVLClCqnFdRTK3o9Y0y5x0mcUDthAE2Uk6qBPcgR63i0Nh5YUkqKchITQ8X5UjyzZ8n+6nrUXeUkKS1qKHztF8xO3yJC1lbqmpCbUF+OrKAiPVvEisJ3VMxOw1zpi1y5aspUSOT1b3jIa7CBMoFS5gLmylV509O0bifOzhp47UbISh+EMfC+JCZigqygRbW46QLiFJ8scdG5MHjjBZkTQDSrn0/8x2/TjWzZwAzVO8flRx6R1NTupbUn0gPBrVkcD4adlN/EdoxCywUKj0rElXUyT+CtIplTQDpCLBpeYmlWIHXiel4fKCqhOo9WNoRlRAKgGIJpw1btCEEJxmUMBvMU/wDIgA15gRAmaUTGVUVpcCtetRG8JP3Erbe8wgnhV2A/4xm1kETS6qmxHAjVooRPtKY84FLhwl+wcV+7wZMwxUCtICiqjaDR/SFZwwWhLqLgX6WHo3rB2zcflDKDAM1XLUv0+UTQWYjZpSGJ+JQFB6w+wCQliQQXZ+TN84EyZla7pdPU3+R9YZrVlTvNSj8P3g2AfilTSwi+be6AF/rAWGP4ZOjBudNPlEe1RmW7kulh7v8AfOOtmTc0kJYuM1dA1vnFbFmkclRBSrTMD6Gse6bMW8lH+seIKkkFhVyaaPSvKkezeEJ3mYWW4qAxEXE03VJIemtXp879hAmIIpX4lBJBFiElR5EEBtDXnB6sObhKVf4qcA8nFUngRC6fstQImSlTFoQklUmbWbJCmdaVD/qodLNVg7PaLidJ5c2rnX2iSSVKzLcjLMWgN+XKRpxJq/OIpctw9GNuhES4dRQVlJIKyCpOULQpVs9SChTM7ULQg5mLV5gJb8REwLYAZijKpEyllbyklrvGpZCliU7LUlSkghQCgm4CrBWrO9H0jJSVuVLIKiOQAHAcI0pAKkk5klJC0qQxUhVUuxopJDgpgCHFSsyFpUVKBCjvGqVMSlYNwoKYgxBmUUpUoOpUtJUGuopGb1PzgvFzFLOlw5CCgFq1ckmI1ZnoHIrbhX0hkHnAFSVlMuZuJSCuWk5k3A5pcln0MQlQExaW3SlC0hycjuhcqv5QQlSdWWRoIJyBEtKEKTkSWQJgV5ksOCEOlxMSAWSqhIYF2eI/icjeY1LM517Bmbl6vZaDTI4agiWbyjhKeNL15XeFQB2vMLhAJSWYFnDtmblQ+zRXNsYrcALZnZ+V7dWr1hxhdredKUuwmTFZeaQA/onTmIUY7FS0+cWcsAk5SWu5fTT0jzbzlt6M4xK8espw5SsitTxrS+gA94W7YKSmUwI/DSWe1PrG9szPMSDXXoX/AG+sKtoYjfYOwSB7RtjN6Z0+/p9s8KWuYokVIHBTJcgjUVEOcnnSzOCCyCSoNSmgHA/tEfgqQP7ZkFJmJTMURqMwSH9H9II2Htg+b5Ux0yg5ypB+Ik7pIs9PeMvU5yqsLwL2TskmWCEuP9yOdhG4qvi3xLOl4pcuUsoQhgANdSfUxkKelnlzFfySKstTLl6sPmYOxSE50KSXBIcejv7wsXM3gToYMmynyVvl61f9o7nJVlxaAhi9Ne1fpAn9+HIs5v60prEmMSSkMKXJer99P3hdJSAvSgsQQ5L+kRAa5AN53G6CW5ggjhaFGHGZK0nQvS19TDmYoploAGoHzPWF2EkBD5w+czACDqLdhWCl9Btmn8OZbdW7EtQgVgjaWDVmVMLs7Vvz7VZ+UKZE9lKFWUkA8XFv27xa8JO8xAUurtmLN8RYDrWGZHjkvKT/AIqKeoZ39SY5w04KSx0IOb0+kMJmEZD8FEsOA3Qfa0KJRS1ddPlC7VKa4ScFTFBJB30l+I17UJgvGElRcjKkChs7/tAGzpafMGX4TLD8i7fMmO8bJYgOAGfeLWMBSBdqzWSANFU++kTbOX+EcrOXJ+cB7TnDywAXOdyRY0YQX4eGYlPGx9X+kOTgUwSoFLW4xc/6cbb/ABFSiRvVA9j7xSnOUkAEp+IHg0c7NxK5c8TEHeCswFgxqR7wJ09+Af7+UamzLGqWsUliH53r6dYA2NtdM+SmYgi1frBBuDdrOfvhFwnU6YKksPvlAfmZvhNHvrzbTv1giaxvYQKtVeF2A5Udu4+zFdlvTa5tKa+we3tEaphYdAPRz9I7UluWj8Ln5AwKtyE8Q5NnBIKT9TD0nbtU35l+YqT8hBGBmNlV/rarunMzHQgKHVuECUJQKVWr55W9+7R1giPLQlRYKSkFq6Mkg6uUBPeJ0e+UhV5alII+BRSoBVDLIK0sVChSMynP/wDNQOojaZflqIFnJDahy/RSSQ45g6udrVvSyv8APmlTP9gCoK5HMmZ1df6hEctZBIJ/MEkkOMwBY8wd7qlPOjNFjsM28PhIeli5bSz0701S9X8a7RMnBzGO9MZArVlFlEdqd4sk3EZCUuyM1QSaOCln1cqFdSAbkxQ/HcrNOQHdJy+iXJHdTe0Y+pn/AFaYY/ZfsLaBKES0hW6mth8SmJHokdoknsoKl5g6nc8MxSAe14h2xikS5MopIO4XFQ4zWPAatEewfLnSyrMBMFFBWo68wT0rHNr7dM70X4wvJCrB2HNgkE+8CbTwSgJaizlAYgXYs3VovOz/AAxhlFMoqUsBOZTEBizDmzAUhjtzY2HCAmYlTJKikubqIOt7M1qw/wCTVK4Wqd4PxORWJQn/AKkwbp0ZveLH4cxaZU4y1pdcxbBg/FlH75xVNhyCiapSeKEA8M6jXqwMXHw3sy08k5kqWB2YV94Wd52MVA8V4gf3k4MN1WXqQKn1jIW7bnE4icTczFH1MZHRhPbGVvIMpd+MHS00D8H6wJNXvK5vBUkMlPIt1t9ItCyrLij5Sx+x6RB/amina1Lx3hUZ5Y0IoI6wpVXNVnat209YIhOpX4ZOoILn/YD6tCxb5AoGiVKHfKqnV/kINxM/cVQhwNNXBeE2KlkgrD5cxtQG4dtIVOAEq3w/+ILRZ8CoFJAqhyMo5MR9Yq+GS6h1Ap1iwSCoSikHKQW/2Yk/It3EFOiZ/CjMsEamhP7wtnYQFVQANG4ANBy8RlmpdLjXk734dIinJcUuCw9q+kSua6R4TEy0JALhwkfvb1jS1ibmFQzNS9f/ABAeIkZFMq2nG/CDsHjMpqgkAdS/D0hkW7QwYShNd5vh+sH+H1jIOKVeo+zA+JHmElPwpAFeJ+tIl8NfEocP3g+iplLUAo6u4YnpAk5dUgOCCz9KGGE2Sy8zUoRS/HtQesL8bh81Re57l3gOHfhfxMrBrAU5lq+IcOcerYLGompCkkFJqDHhctBUGvx++kH7H8TzsGp0nNLLOg9NOEEpWPalq/jmYjFSkl7E+rH/AOIPpCPYXjeRiBuqCZhFUqoe3HtDpKnNxZhpwB7MPaN5Z9MbL9ulIKkkcSa8lIKAelX7wPMSFHdJBUVjk+fMEjss+hETZiATbdBfgEkaepblEE8pQlybEqDliVEOkcHJADcTBRGlkEJWKMla2/7ypNNKkD0jck/ClI/OQnmRnUB1yoLc2iOWsMg0JSljqCH/AGjUyQCnfy5HJD3cuAeDBJs14ANMoFRBAUVIBS4cOTlKeTsEvxDwvxuMlypSjNUlCUgl/wAq0qOcKpcu78UrIgXaPixCKA5lZr6ALUCewWCf+4x5l43xc2ZNyKO6gFQSDus4ANORjK5zqNZhezKd4pVisbKQl0yQsFtVtUk9hQaRx4yn55ySkkitNaqf6xXpKAJgJsDpyA/eGmKxR8xRy0IAL3TSzcIws5213qaD7Uw24w/Sn2AJ9yIh2AFIKkpTmzEDkKfYiPGYoKCSXfOroxJ/aG/h3EZXNwQQQzvqKd6cYnPK447X6c8stHaZIw0lZCgJoRndwC4FZY4HLYfvC6dNXiJMwzJhZMrMHVUl6JANwaWgbxdiPxCwGWlAXqEhHaoNOkD4XaMoIlomJzJJOZxUMzFJ4h/aMpvXk0ut6F4LDpXhitazlTMAANDnuKi97Q72DNUMPkcsCTe7AkesJNpYRKFSgl/KKkEf5nNUtxaLT/bASmDVLDkCwhZXynAk128hxZzLJNCbxkG7fltiZqf0qyjoABGR243iOazkFPLl9av9I7w6nAjhcyzVYmvF46wPCKSsmBOVKgSxS/0Le8S+axAVWt+Lhm93geaMk0MKKb11gjGShpxBH7/SBKWrFJLskA8yzvCzDpIcGoC/R3r98YKmzVAEEMQHB7V9oFw2HUmUpVyrQuCAKuNC4iRegG0JCUndpbr6xNs3zFjM/wALnSuVv4je1EhqGpq3Avbn/Ma2BhxMStNSb+zH5w6aZOLdCqKJG8Cf1KPEav8AThEX92oLBcF/T3hyjCBIZL8W+Y9R7Qqn4ZRKc5CQ92a9RbWEcHYAJWSsp6ZqkFRH0eOMSUoNCfh+TD3YnvBmyFJmCYdc4boQa9besATcMpRyCp+EcTq/rAAq1ZVrANCEqIZup6OWjjZOK8uavVw8cqlheUAnOlCkqHNyw9YFwK2mubZS/SCBdGUUITcGj0slq8qGFuIwoJXloedm4e0GJxByhSXIS7e3vEUiWXr1PyhBDIwwFeKQfW8D7Sl7iuHLiIOnJZbDW3T7ED49Iym5EI9EUmWbu2t4sWzPE2KlUEwlIAJCt5k8a/vrCSWig0qQYORKR5anNS9RqzN7wrValWP/APJc9CghctJcEOCRxeGsnx2sp8zywFZq1Lv6VjzvETG8tQIOUt1e/eHkiYyaBwjMaaqsmvUtB5ZaLxxPE+PZxUMyAiWpRG7c7zE1oKkxrbuOK2AWSliTpfTtb1hIUFU5EoMQh+6hUq7qcwVODpbR2D8iIy8rly2y9OYcFGzseVrmhag26UpOqfhZPQAH1graeHCkKVqlOUn/ABJp6NCLaCimZmAqkg+5cRbMNhxMlFd5KkFKim4YOLagt2i7qTaZyR7ClFag4cs7cKXJ0ekGzJVXJDquxdgSNeP8wJsHDqadUgBIEwvQOWEMdr4BKJaBLIKAzkfmO8QX6GFllfLSscJYXKlIMyWkhwpZ9AFAe9YP2bh5ktQCF5FuxypDuKu5Gge2sL5pyzZDsyTa9QxrDzE4gSp7h/jfLqxr86wsume9Xgox09IWH1Jd9TWtbwRP2YfKksPxJilFIb8jBz6tCrGglamIcLUQeQPuaQwmbVUfKzKOZAKyWaxoB1+kLXti98tSMelM9LuoBbVrYG3eLzs6RnZC1bpBOlMrUHMvFCxOFOQzSGKiVDj/ABFhwBmy0pmTSKl5Yd/iBYnhT5ROU4VLftTfFqQMZOA/UP8A2iMjjxQpQxK81yEk/wDERqOnD4xll2ExOHy2gWTNKba39YNM3Opj8PFtW/iBpUup4gmKm9cput8G+HxCklC1HNUUN2eD5m0MxJysGZuV/nC7Z68w+ElSaDrw+ZjsKKVqF7j75PAmiZWNdkkv+X/kGEbwuICUozZnzs2VxYpauthHKTlU7OR9A7fSOsazFQuouQ7s5vyhUtbLsUsZlJSBRRY8n0jNh4jKtSXYGvZw470jpJHCv8QBJmgTHU7MXb292h/R2LqEJCAQfiBUVczX0Dwj/wDqBqMhypLObO5/kdhDdE3NJTSxIp3FeNIjKQt8ruzEcH+3iSjfh8oJLqANmtSm9w1PtCnGYhRmZpe6QSQUlixND6Q2wuBRQqQ9AmhpZrQvTg8wzJLFI19xSGegMrEKQoJodbd6nW5gbEBlkkM5IoKNq0GBGaUsn4q9nIgmVhfPRL0y7xIvZvV4IDbYswFC0EMUrehdnHycGJlBqMeH8wt2Q8qaRMLhQLqe5S9+FNIZT1VcGjB61qlx3sYnqk7XhgkOAzUA5/ZhdnJdJS4PKGuExAUFAmv7OX9IXSZuVR5G3t6QzRbSwaVFIy5HCVEgks6XfmCfukDz9nESy1QkZgRXR273gvHSsyc2gLXs4t7D1jvD4wpRQMaADSnXqTE9TSt7VoVbUAgt7GHvhyYVzAk0S4WXszlQHdTekIpc7KVA1dRvxJ+TGLF4Mw+8o/lSyv8Agkkf+4QZ3WNqsJvKQXs/CnzVKdqK60b94hUplpQNVOfUAn0juZjAlLkneJAbU1V6ORBWzkpVIE5aGXKJAPF94v0+sYdY7a53eWlW2wkKzLFBmyt3/Ye8a2LtJUou5yJLlD0U4Y+waCpRTkmlTVeh0Oh62hfsdWWbLKkhSFKDp/UHt6xvJvHVZW6q1bNwUuXJzBak58gW9lKVvAEAUAcVgrbWGCCiUDuoOurAl+lYP2fhpRw/mAsQslaf8sqWA1ywt2/KKzmUWB3u3D0jGd7bb3JFZM8KnEgfAVGnIisWhM1MyZvIzKWAx/SS9basB6xUsPiFyUeckAqUVCocMTeLEMQpeH81IYBKVEuzkGo6FfDSLzmmMV/bWEVLUWB16iItoLYS2JKimurVBaGy5f4ollacy0HOpRoCqpA4aDtCxVJqQliyRW+jmCXrZ/Z7tHajyUuGPlBNhU6wd4XxapoQFtlSQh9Swp2hEueC+ccAOA4wd4eStMozAd1Mwm3rGevbWv3DLxD4YkTpxWpakFgGA4axkG7QxiVLcZbC5jIUysnZWTbzKWsMK6jS0cOAtQBo7xqMjtcwrZilZ927HVtIa+WHU4rWNRkFDflg0gaZO/DI5gejxkZCOdo8JKzk1Y6c/wBoBxsrLNYF3Zu5jIyCFbytGCmASshqcx+WY9/2gzCycoIADlnqa01941GREpVkmqCBQhRHU8eVYTyFLQMwsVEKFOJjIyKvS8ewgSUpXzYd3ET7FxBTmB+6fvGRkL6KmAlsojQ8QOFzxJgMYclmLkEu/o/ZPyjIyFD+hOz55zsS9iaXAeGGLSAqvwkCvWlOcZGQycrSmXKUCTXMlfOoZu8c7LnpVQO5Qq/r9I3GROX3TxVKb8XX6ExdNiyQMLOWDQqKB3yv7CNxkL1firD5A9oydxA1FubgPG52Ky4bIl6qU9buAH7MYyMiLN8H9q/Pm5kgpFCWJPJtIil0WALixEbjI1hZLvsvYafIE0qmEksRmFSbezQi2ptUlW6kg5cpzKKusajIzxnuq78Y58KbPWqaEmobeD0IN4s208KESciUhIDEjSpJf5UjIyIzu8v+DGcKdOUgzk5iQAdB91g7DoloUtStQyKVFGr6RkZF5DEFjVAlP6bniWiz+EHOFWGcBZPdnEZGRN+Kp8iDa8j8ZW8bxuMjImXg7H//2Q=="/>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AutoShape 12" descr="https://mail-attachment.googleusercontent.com/attachment/u/0/?saduie=AG9B_P8SsAfGFuuvXG59U9VBMqP3&amp;attid=0.1&amp;disp=emb&amp;view=att&amp;th=14064e1d15c11fa7"/>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AutoShape 14" descr="https://mail-attachment.googleusercontent.com/attachment/u/0/?saduie=AG9B_P8SsAfGFuuvXG59U9VBMqP3&amp;attid=0.1&amp;disp=emb&amp;view=att&amp;th=14064e1d15c11fa7"/>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AutoShape 16" descr="https://mail-attachment.googleusercontent.com/attachment/u/0/?saduie=AG9B_P8SsAfGFuuvXG59U9VBMqP3&amp;attid=0.1&amp;disp=emb&amp;view=att&amp;th=14064e1d15c11fa7"/>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p:nvPr/>
        </p:nvSpPr>
        <p:spPr>
          <a:xfrm>
            <a:off x="7034341" y="6501052"/>
            <a:ext cx="1595309" cy="369332"/>
          </a:xfrm>
          <a:prstGeom prst="rect">
            <a:avLst/>
          </a:prstGeom>
        </p:spPr>
        <p:txBody>
          <a:bodyPr wrap="none">
            <a:spAutoFit/>
          </a:bodyPr>
          <a:lstStyle/>
          <a:p>
            <a:r>
              <a:rPr lang="en-US" sz="1000" dirty="0">
                <a:hlinkClick r:id="rId3"/>
              </a:rPr>
              <a:t>woodlandstewardship.org</a:t>
            </a:r>
            <a:r>
              <a:rPr lang="en-US" dirty="0"/>
              <a:t> </a:t>
            </a:r>
          </a:p>
        </p:txBody>
      </p:sp>
      <p:pic>
        <p:nvPicPr>
          <p:cNvPr id="16" name="Picture 2" descr="C:\Users\HSLaptop2\Documents\Wildlands and Woodlands Science\2014\FINAL\Ravenmark copy\FIGURES AND SPECIFIC IMAGES\TREE TAG 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965" y="4466127"/>
            <a:ext cx="2540926" cy="189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355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Measuring the diameter of unusual stems</a:t>
            </a:r>
          </a:p>
        </p:txBody>
      </p:sp>
      <p:sp>
        <p:nvSpPr>
          <p:cNvPr id="3" name="Content Placeholder 2"/>
          <p:cNvSpPr>
            <a:spLocks noGrp="1"/>
          </p:cNvSpPr>
          <p:nvPr>
            <p:ph idx="1"/>
          </p:nvPr>
        </p:nvSpPr>
        <p:spPr/>
        <p:txBody>
          <a:bodyPr/>
          <a:lstStyle/>
          <a:p>
            <a:endParaRPr lang="en-US" dirty="0"/>
          </a:p>
        </p:txBody>
      </p:sp>
      <p:pic>
        <p:nvPicPr>
          <p:cNvPr id="4" name="Picture 2" descr="http://woodlandstewardship.org/wp-content/uploads/ch2/images/figures/figure2-1.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45" y="3604389"/>
            <a:ext cx="6629400" cy="32217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SLaptop2\Documents\Wildlands and Woodlands Science\2014\FINAL\Ravenmark copy\New Images_April 28 2014\MEASURING MULTI-TRUNKED TREE Page 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9984" y="1208517"/>
            <a:ext cx="301648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085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forests change?</a:t>
            </a:r>
          </a:p>
        </p:txBody>
      </p:sp>
      <p:sp>
        <p:nvSpPr>
          <p:cNvPr id="3" name="Content Placeholder 2"/>
          <p:cNvSpPr>
            <a:spLocks noGrp="1"/>
          </p:cNvSpPr>
          <p:nvPr>
            <p:ph idx="1"/>
          </p:nvPr>
        </p:nvSpPr>
        <p:spPr/>
        <p:txBody>
          <a:bodyPr>
            <a:normAutofit/>
          </a:bodyPr>
          <a:lstStyle/>
          <a:p>
            <a:r>
              <a:rPr lang="en-US" dirty="0"/>
              <a:t>New trees get established </a:t>
            </a:r>
          </a:p>
          <a:p>
            <a:r>
              <a:rPr lang="en-US" dirty="0"/>
              <a:t>Trees grow </a:t>
            </a:r>
          </a:p>
          <a:p>
            <a:r>
              <a:rPr lang="en-US" dirty="0"/>
              <a:t>Trees die </a:t>
            </a:r>
          </a:p>
        </p:txBody>
      </p:sp>
      <p:grpSp>
        <p:nvGrpSpPr>
          <p:cNvPr id="4" name="Group 3"/>
          <p:cNvGrpSpPr/>
          <p:nvPr/>
        </p:nvGrpSpPr>
        <p:grpSpPr>
          <a:xfrm>
            <a:off x="3907099" y="2348828"/>
            <a:ext cx="4093901" cy="3989761"/>
            <a:chOff x="4199705" y="1294646"/>
            <a:chExt cx="4831338" cy="4957868"/>
          </a:xfrm>
        </p:grpSpPr>
        <p:grpSp>
          <p:nvGrpSpPr>
            <p:cNvPr id="5" name="Group 27"/>
            <p:cNvGrpSpPr/>
            <p:nvPr/>
          </p:nvGrpSpPr>
          <p:grpSpPr>
            <a:xfrm>
              <a:off x="4495800" y="1879401"/>
              <a:ext cx="4535243" cy="3720947"/>
              <a:chOff x="461963" y="592372"/>
              <a:chExt cx="8334393" cy="5694300"/>
            </a:xfrm>
          </p:grpSpPr>
          <p:sp>
            <p:nvSpPr>
              <p:cNvPr id="10" name="Line 2"/>
              <p:cNvSpPr>
                <a:spLocks noChangeShapeType="1"/>
              </p:cNvSpPr>
              <p:nvPr/>
            </p:nvSpPr>
            <p:spPr bwMode="auto">
              <a:xfrm rot="2700000">
                <a:off x="5212556" y="4553744"/>
                <a:ext cx="998538" cy="0"/>
              </a:xfrm>
              <a:prstGeom prst="line">
                <a:avLst/>
              </a:prstGeom>
              <a:noFill/>
              <a:ln w="57150">
                <a:solidFill>
                  <a:schemeClr val="tx1"/>
                </a:solidFill>
                <a:round/>
                <a:headEnd/>
                <a:tailEnd type="triangle" w="med" len="med"/>
              </a:ln>
            </p:spPr>
            <p:txBody>
              <a:bodyPr/>
              <a:lstStyle/>
              <a:p>
                <a:endParaRPr lang="en-US"/>
              </a:p>
            </p:txBody>
          </p:sp>
          <p:sp>
            <p:nvSpPr>
              <p:cNvPr id="11" name="Arc 3"/>
              <p:cNvSpPr>
                <a:spLocks/>
              </p:cNvSpPr>
              <p:nvPr/>
            </p:nvSpPr>
            <p:spPr bwMode="auto">
              <a:xfrm>
                <a:off x="5409460" y="2354262"/>
                <a:ext cx="908050" cy="758825"/>
              </a:xfrm>
              <a:custGeom>
                <a:avLst/>
                <a:gdLst>
                  <a:gd name="T0" fmla="*/ 0 w 42885"/>
                  <a:gd name="T1" fmla="*/ 314860 h 43200"/>
                  <a:gd name="T2" fmla="*/ 383822 w 42885"/>
                  <a:gd name="T3" fmla="*/ 754750 h 43200"/>
                  <a:gd name="T4" fmla="*/ 450690 w 42885"/>
                  <a:gd name="T5" fmla="*/ 379413 h 43200"/>
                  <a:gd name="T6" fmla="*/ 0 60000 65536"/>
                  <a:gd name="T7" fmla="*/ 0 60000 65536"/>
                  <a:gd name="T8" fmla="*/ 0 60000 65536"/>
                  <a:gd name="T9" fmla="*/ 0 w 42885"/>
                  <a:gd name="T10" fmla="*/ 0 h 43200"/>
                  <a:gd name="T11" fmla="*/ 42885 w 42885"/>
                  <a:gd name="T12" fmla="*/ 43200 h 43200"/>
                </a:gdLst>
                <a:ahLst/>
                <a:cxnLst>
                  <a:cxn ang="T6">
                    <a:pos x="T0" y="T1"/>
                  </a:cxn>
                  <a:cxn ang="T7">
                    <a:pos x="T2" y="T3"/>
                  </a:cxn>
                  <a:cxn ang="T8">
                    <a:pos x="T4" y="T5"/>
                  </a:cxn>
                </a:cxnLst>
                <a:rect l="T9" t="T10" r="T11" b="T12"/>
                <a:pathLst>
                  <a:path w="42885" h="43200" fill="none" extrusionOk="0">
                    <a:moveTo>
                      <a:pt x="-1" y="17924"/>
                    </a:moveTo>
                    <a:cubicBezTo>
                      <a:pt x="1788" y="7566"/>
                      <a:pt x="10773" y="-1"/>
                      <a:pt x="21285" y="0"/>
                    </a:cubicBezTo>
                    <a:cubicBezTo>
                      <a:pt x="33214" y="0"/>
                      <a:pt x="42885" y="9670"/>
                      <a:pt x="42885" y="21600"/>
                    </a:cubicBezTo>
                    <a:cubicBezTo>
                      <a:pt x="42885" y="33529"/>
                      <a:pt x="33214" y="43200"/>
                      <a:pt x="21285" y="43200"/>
                    </a:cubicBezTo>
                    <a:cubicBezTo>
                      <a:pt x="20228" y="43200"/>
                      <a:pt x="19172" y="43122"/>
                      <a:pt x="18127" y="42967"/>
                    </a:cubicBezTo>
                  </a:path>
                  <a:path w="42885" h="43200" stroke="0" extrusionOk="0">
                    <a:moveTo>
                      <a:pt x="-1" y="17924"/>
                    </a:moveTo>
                    <a:cubicBezTo>
                      <a:pt x="1788" y="7566"/>
                      <a:pt x="10773" y="-1"/>
                      <a:pt x="21285" y="0"/>
                    </a:cubicBezTo>
                    <a:cubicBezTo>
                      <a:pt x="33214" y="0"/>
                      <a:pt x="42885" y="9670"/>
                      <a:pt x="42885" y="21600"/>
                    </a:cubicBezTo>
                    <a:cubicBezTo>
                      <a:pt x="42885" y="33529"/>
                      <a:pt x="33214" y="43200"/>
                      <a:pt x="21285" y="43200"/>
                    </a:cubicBezTo>
                    <a:cubicBezTo>
                      <a:pt x="20228" y="43200"/>
                      <a:pt x="19172" y="43122"/>
                      <a:pt x="18127" y="42967"/>
                    </a:cubicBezTo>
                    <a:lnTo>
                      <a:pt x="21285" y="21600"/>
                    </a:lnTo>
                    <a:close/>
                  </a:path>
                </a:pathLst>
              </a:custGeom>
              <a:noFill/>
              <a:ln w="57150">
                <a:solidFill>
                  <a:schemeClr val="tx1"/>
                </a:solidFill>
                <a:round/>
                <a:headEnd/>
                <a:tailEnd type="triangle" w="med" len="med"/>
              </a:ln>
            </p:spPr>
            <p:txBody>
              <a:bodyPr wrap="none" anchor="ctr"/>
              <a:lstStyle/>
              <a:p>
                <a:endParaRPr lang="en-US"/>
              </a:p>
            </p:txBody>
          </p:sp>
          <p:sp>
            <p:nvSpPr>
              <p:cNvPr id="12" name="Arc 4"/>
              <p:cNvSpPr>
                <a:spLocks/>
              </p:cNvSpPr>
              <p:nvPr/>
            </p:nvSpPr>
            <p:spPr bwMode="auto">
              <a:xfrm>
                <a:off x="7675790" y="4475162"/>
                <a:ext cx="908049" cy="758825"/>
              </a:xfrm>
              <a:custGeom>
                <a:avLst/>
                <a:gdLst>
                  <a:gd name="T0" fmla="*/ 0 w 42885"/>
                  <a:gd name="T1" fmla="*/ 314860 h 43200"/>
                  <a:gd name="T2" fmla="*/ 383822 w 42885"/>
                  <a:gd name="T3" fmla="*/ 754750 h 43200"/>
                  <a:gd name="T4" fmla="*/ 450690 w 42885"/>
                  <a:gd name="T5" fmla="*/ 379413 h 43200"/>
                  <a:gd name="T6" fmla="*/ 0 60000 65536"/>
                  <a:gd name="T7" fmla="*/ 0 60000 65536"/>
                  <a:gd name="T8" fmla="*/ 0 60000 65536"/>
                  <a:gd name="T9" fmla="*/ 0 w 42885"/>
                  <a:gd name="T10" fmla="*/ 0 h 43200"/>
                  <a:gd name="T11" fmla="*/ 42885 w 42885"/>
                  <a:gd name="T12" fmla="*/ 43200 h 43200"/>
                </a:gdLst>
                <a:ahLst/>
                <a:cxnLst>
                  <a:cxn ang="T6">
                    <a:pos x="T0" y="T1"/>
                  </a:cxn>
                  <a:cxn ang="T7">
                    <a:pos x="T2" y="T3"/>
                  </a:cxn>
                  <a:cxn ang="T8">
                    <a:pos x="T4" y="T5"/>
                  </a:cxn>
                </a:cxnLst>
                <a:rect l="T9" t="T10" r="T11" b="T12"/>
                <a:pathLst>
                  <a:path w="42885" h="43200" fill="none" extrusionOk="0">
                    <a:moveTo>
                      <a:pt x="-1" y="17924"/>
                    </a:moveTo>
                    <a:cubicBezTo>
                      <a:pt x="1788" y="7566"/>
                      <a:pt x="10773" y="-1"/>
                      <a:pt x="21285" y="0"/>
                    </a:cubicBezTo>
                    <a:cubicBezTo>
                      <a:pt x="33214" y="0"/>
                      <a:pt x="42885" y="9670"/>
                      <a:pt x="42885" y="21600"/>
                    </a:cubicBezTo>
                    <a:cubicBezTo>
                      <a:pt x="42885" y="33529"/>
                      <a:pt x="33214" y="43200"/>
                      <a:pt x="21285" y="43200"/>
                    </a:cubicBezTo>
                    <a:cubicBezTo>
                      <a:pt x="20228" y="43200"/>
                      <a:pt x="19172" y="43122"/>
                      <a:pt x="18127" y="42967"/>
                    </a:cubicBezTo>
                  </a:path>
                  <a:path w="42885" h="43200" stroke="0" extrusionOk="0">
                    <a:moveTo>
                      <a:pt x="-1" y="17924"/>
                    </a:moveTo>
                    <a:cubicBezTo>
                      <a:pt x="1788" y="7566"/>
                      <a:pt x="10773" y="-1"/>
                      <a:pt x="21285" y="0"/>
                    </a:cubicBezTo>
                    <a:cubicBezTo>
                      <a:pt x="33214" y="0"/>
                      <a:pt x="42885" y="9670"/>
                      <a:pt x="42885" y="21600"/>
                    </a:cubicBezTo>
                    <a:cubicBezTo>
                      <a:pt x="42885" y="33529"/>
                      <a:pt x="33214" y="43200"/>
                      <a:pt x="21285" y="43200"/>
                    </a:cubicBezTo>
                    <a:cubicBezTo>
                      <a:pt x="20228" y="43200"/>
                      <a:pt x="19172" y="43122"/>
                      <a:pt x="18127" y="42967"/>
                    </a:cubicBezTo>
                    <a:lnTo>
                      <a:pt x="21285" y="21600"/>
                    </a:lnTo>
                    <a:close/>
                  </a:path>
                </a:pathLst>
              </a:custGeom>
              <a:noFill/>
              <a:ln w="57150">
                <a:solidFill>
                  <a:schemeClr val="tx1"/>
                </a:solidFill>
                <a:round/>
                <a:headEnd/>
                <a:tailEnd type="triangle" w="med" len="med"/>
              </a:ln>
            </p:spPr>
            <p:txBody>
              <a:bodyPr wrap="none" anchor="ctr"/>
              <a:lstStyle/>
              <a:p>
                <a:endParaRPr lang="en-US"/>
              </a:p>
            </p:txBody>
          </p:sp>
          <p:grpSp>
            <p:nvGrpSpPr>
              <p:cNvPr id="13" name="Group 12"/>
              <p:cNvGrpSpPr>
                <a:grpSpLocks/>
              </p:cNvGrpSpPr>
              <p:nvPr/>
            </p:nvGrpSpPr>
            <p:grpSpPr bwMode="auto">
              <a:xfrm>
                <a:off x="2206628" y="1217613"/>
                <a:ext cx="6589728" cy="4438650"/>
                <a:chOff x="1008" y="336"/>
                <a:chExt cx="4608" cy="3696"/>
              </a:xfrm>
            </p:grpSpPr>
            <p:sp>
              <p:nvSpPr>
                <p:cNvPr id="23" name="AutoShape 6"/>
                <p:cNvSpPr>
                  <a:spLocks/>
                </p:cNvSpPr>
                <p:nvPr/>
              </p:nvSpPr>
              <p:spPr bwMode="auto">
                <a:xfrm>
                  <a:off x="5472" y="336"/>
                  <a:ext cx="144" cy="3696"/>
                </a:xfrm>
                <a:prstGeom prst="rightBracket">
                  <a:avLst>
                    <a:gd name="adj" fmla="val 93042"/>
                  </a:avLst>
                </a:prstGeom>
                <a:noFill/>
                <a:ln w="57150">
                  <a:solidFill>
                    <a:schemeClr val="tx1"/>
                  </a:solidFill>
                  <a:round/>
                  <a:headEnd/>
                  <a:tailEnd/>
                </a:ln>
              </p:spPr>
              <p:txBody>
                <a:bodyPr wrap="none" anchor="ctr"/>
                <a:lstStyle/>
                <a:p>
                  <a:endParaRPr lang="en-US"/>
                </a:p>
              </p:txBody>
            </p:sp>
            <p:sp>
              <p:nvSpPr>
                <p:cNvPr id="24" name="Line 7"/>
                <p:cNvSpPr>
                  <a:spLocks noChangeShapeType="1"/>
                </p:cNvSpPr>
                <p:nvPr/>
              </p:nvSpPr>
              <p:spPr bwMode="auto">
                <a:xfrm flipH="1">
                  <a:off x="1008" y="336"/>
                  <a:ext cx="4464" cy="0"/>
                </a:xfrm>
                <a:prstGeom prst="line">
                  <a:avLst/>
                </a:prstGeom>
                <a:noFill/>
                <a:ln w="57150">
                  <a:solidFill>
                    <a:schemeClr val="tx1"/>
                  </a:solidFill>
                  <a:round/>
                  <a:headEnd/>
                  <a:tailEnd type="triangle" w="med" len="med"/>
                </a:ln>
              </p:spPr>
              <p:txBody>
                <a:bodyPr/>
                <a:lstStyle/>
                <a:p>
                  <a:endParaRPr lang="en-US"/>
                </a:p>
              </p:txBody>
            </p:sp>
            <p:sp>
              <p:nvSpPr>
                <p:cNvPr id="25" name="Line 8"/>
                <p:cNvSpPr>
                  <a:spLocks noChangeShapeType="1"/>
                </p:cNvSpPr>
                <p:nvPr/>
              </p:nvSpPr>
              <p:spPr bwMode="auto">
                <a:xfrm flipH="1">
                  <a:off x="5040" y="4032"/>
                  <a:ext cx="432" cy="0"/>
                </a:xfrm>
                <a:prstGeom prst="line">
                  <a:avLst/>
                </a:prstGeom>
                <a:noFill/>
                <a:ln w="57150">
                  <a:solidFill>
                    <a:schemeClr val="tx1"/>
                  </a:solidFill>
                  <a:round/>
                  <a:headEnd/>
                  <a:tailEnd/>
                </a:ln>
              </p:spPr>
              <p:txBody>
                <a:bodyPr/>
                <a:lstStyle/>
                <a:p>
                  <a:endParaRPr lang="en-US"/>
                </a:p>
              </p:txBody>
            </p:sp>
          </p:grpSp>
          <p:sp>
            <p:nvSpPr>
              <p:cNvPr id="14" name="Text Box 9"/>
              <p:cNvSpPr txBox="1">
                <a:spLocks noChangeArrowheads="1"/>
              </p:cNvSpPr>
              <p:nvPr/>
            </p:nvSpPr>
            <p:spPr bwMode="auto">
              <a:xfrm>
                <a:off x="4003919" y="592372"/>
                <a:ext cx="2136334" cy="500538"/>
              </a:xfrm>
              <a:prstGeom prst="rect">
                <a:avLst/>
              </a:prstGeom>
              <a:noFill/>
              <a:ln w="9525">
                <a:noFill/>
                <a:miter lim="800000"/>
                <a:headEnd/>
                <a:tailEnd/>
              </a:ln>
            </p:spPr>
            <p:txBody>
              <a:bodyPr wrap="none">
                <a:spAutoFit/>
              </a:bodyPr>
              <a:lstStyle/>
              <a:p>
                <a:r>
                  <a:rPr lang="en-US" sz="1600" dirty="0">
                    <a:solidFill>
                      <a:schemeClr val="tx1">
                        <a:lumMod val="50000"/>
                        <a:lumOff val="50000"/>
                      </a:schemeClr>
                    </a:solidFill>
                  </a:rPr>
                  <a:t>reproduction</a:t>
                </a:r>
              </a:p>
            </p:txBody>
          </p:sp>
          <p:sp>
            <p:nvSpPr>
              <p:cNvPr id="15" name="Text Box 10"/>
              <p:cNvSpPr txBox="1">
                <a:spLocks noChangeArrowheads="1"/>
              </p:cNvSpPr>
              <p:nvPr/>
            </p:nvSpPr>
            <p:spPr bwMode="auto">
              <a:xfrm>
                <a:off x="7143791" y="3780330"/>
                <a:ext cx="1399655" cy="500538"/>
              </a:xfrm>
              <a:prstGeom prst="rect">
                <a:avLst/>
              </a:prstGeom>
              <a:noFill/>
              <a:ln w="9525">
                <a:noFill/>
                <a:miter lim="800000"/>
                <a:headEnd/>
                <a:tailEnd/>
              </a:ln>
            </p:spPr>
            <p:txBody>
              <a:bodyPr wrap="none">
                <a:spAutoFit/>
              </a:bodyPr>
              <a:lstStyle/>
              <a:p>
                <a:r>
                  <a:rPr lang="en-US" sz="1600" dirty="0">
                    <a:solidFill>
                      <a:schemeClr val="tx1">
                        <a:lumMod val="50000"/>
                        <a:lumOff val="50000"/>
                      </a:schemeClr>
                    </a:solidFill>
                  </a:rPr>
                  <a:t>survival</a:t>
                </a:r>
              </a:p>
            </p:txBody>
          </p:sp>
          <p:sp>
            <p:nvSpPr>
              <p:cNvPr id="16" name="Text Box 11"/>
              <p:cNvSpPr txBox="1">
                <a:spLocks noChangeArrowheads="1"/>
              </p:cNvSpPr>
              <p:nvPr/>
            </p:nvSpPr>
            <p:spPr bwMode="auto">
              <a:xfrm>
                <a:off x="5061378" y="1751629"/>
                <a:ext cx="1399655" cy="500538"/>
              </a:xfrm>
              <a:prstGeom prst="rect">
                <a:avLst/>
              </a:prstGeom>
              <a:noFill/>
              <a:ln w="9525">
                <a:noFill/>
                <a:miter lim="800000"/>
                <a:headEnd/>
                <a:tailEnd/>
              </a:ln>
            </p:spPr>
            <p:txBody>
              <a:bodyPr wrap="none">
                <a:spAutoFit/>
              </a:bodyPr>
              <a:lstStyle/>
              <a:p>
                <a:r>
                  <a:rPr lang="en-US" sz="1600" dirty="0">
                    <a:solidFill>
                      <a:schemeClr val="tx1">
                        <a:lumMod val="50000"/>
                        <a:lumOff val="50000"/>
                      </a:schemeClr>
                    </a:solidFill>
                  </a:rPr>
                  <a:t>survival</a:t>
                </a:r>
              </a:p>
            </p:txBody>
          </p:sp>
          <p:sp>
            <p:nvSpPr>
              <p:cNvPr id="17" name="Text Box 12"/>
              <p:cNvSpPr txBox="1">
                <a:spLocks noChangeArrowheads="1"/>
              </p:cNvSpPr>
              <p:nvPr/>
            </p:nvSpPr>
            <p:spPr bwMode="auto">
              <a:xfrm rot="2900804">
                <a:off x="1391459" y="2223216"/>
                <a:ext cx="1696619" cy="592304"/>
              </a:xfrm>
              <a:prstGeom prst="rect">
                <a:avLst/>
              </a:prstGeom>
              <a:noFill/>
              <a:ln w="9525">
                <a:noFill/>
                <a:miter lim="800000"/>
                <a:headEnd/>
                <a:tailEnd/>
              </a:ln>
            </p:spPr>
            <p:txBody>
              <a:bodyPr wrap="none">
                <a:spAutoFit/>
              </a:bodyPr>
              <a:lstStyle/>
              <a:p>
                <a:r>
                  <a:rPr lang="en-US" sz="1600" dirty="0">
                    <a:solidFill>
                      <a:schemeClr val="tx1">
                        <a:lumMod val="50000"/>
                        <a:lumOff val="50000"/>
                      </a:schemeClr>
                    </a:solidFill>
                  </a:rPr>
                  <a:t>germination</a:t>
                </a:r>
              </a:p>
            </p:txBody>
          </p:sp>
          <p:sp>
            <p:nvSpPr>
              <p:cNvPr id="18" name="Text Box 14"/>
              <p:cNvSpPr txBox="1">
                <a:spLocks noChangeArrowheads="1"/>
              </p:cNvSpPr>
              <p:nvPr/>
            </p:nvSpPr>
            <p:spPr bwMode="auto">
              <a:xfrm>
                <a:off x="461963" y="650236"/>
                <a:ext cx="1906494" cy="1287635"/>
              </a:xfrm>
              <a:prstGeom prst="rect">
                <a:avLst/>
              </a:prstGeom>
              <a:noFill/>
              <a:ln w="76200">
                <a:solidFill>
                  <a:schemeClr val="tx1"/>
                </a:solidFill>
                <a:miter lim="800000"/>
                <a:headEnd/>
                <a:tailEnd/>
              </a:ln>
            </p:spPr>
            <p:txBody>
              <a:bodyPr wrap="none" lIns="182880" tIns="182880" rIns="182880" bIns="182880">
                <a:spAutoFit/>
              </a:bodyPr>
              <a:lstStyle/>
              <a:p>
                <a:r>
                  <a:rPr lang="en-US" sz="2000" dirty="0"/>
                  <a:t>Seed</a:t>
                </a:r>
              </a:p>
            </p:txBody>
          </p:sp>
          <p:sp>
            <p:nvSpPr>
              <p:cNvPr id="19" name="Text Box 15"/>
              <p:cNvSpPr txBox="1">
                <a:spLocks noChangeArrowheads="1"/>
              </p:cNvSpPr>
              <p:nvPr/>
            </p:nvSpPr>
            <p:spPr bwMode="auto">
              <a:xfrm>
                <a:off x="3035301" y="2903409"/>
                <a:ext cx="2716510" cy="1287635"/>
              </a:xfrm>
              <a:prstGeom prst="rect">
                <a:avLst/>
              </a:prstGeom>
              <a:noFill/>
              <a:ln w="76200">
                <a:solidFill>
                  <a:schemeClr val="tx1"/>
                </a:solidFill>
                <a:miter lim="800000"/>
                <a:headEnd/>
                <a:tailEnd/>
              </a:ln>
            </p:spPr>
            <p:txBody>
              <a:bodyPr wrap="none" lIns="182880" tIns="182880" rIns="182880" bIns="182880">
                <a:spAutoFit/>
              </a:bodyPr>
              <a:lstStyle/>
              <a:p>
                <a:r>
                  <a:rPr lang="en-US" sz="2000" dirty="0"/>
                  <a:t>Seedling</a:t>
                </a:r>
              </a:p>
            </p:txBody>
          </p:sp>
          <p:sp>
            <p:nvSpPr>
              <p:cNvPr id="20" name="Text Box 16"/>
              <p:cNvSpPr txBox="1">
                <a:spLocks noChangeArrowheads="1"/>
              </p:cNvSpPr>
              <p:nvPr/>
            </p:nvSpPr>
            <p:spPr bwMode="auto">
              <a:xfrm>
                <a:off x="5986996" y="4999037"/>
                <a:ext cx="1919517" cy="1287635"/>
              </a:xfrm>
              <a:prstGeom prst="rect">
                <a:avLst/>
              </a:prstGeom>
              <a:noFill/>
              <a:ln w="76200">
                <a:solidFill>
                  <a:schemeClr val="tx1"/>
                </a:solidFill>
                <a:miter lim="800000"/>
                <a:headEnd/>
                <a:tailEnd/>
              </a:ln>
            </p:spPr>
            <p:txBody>
              <a:bodyPr wrap="square" lIns="182880" tIns="182880" rIns="182880" bIns="182880">
                <a:spAutoFit/>
              </a:bodyPr>
              <a:lstStyle/>
              <a:p>
                <a:r>
                  <a:rPr lang="en-US" sz="2000" dirty="0"/>
                  <a:t>Tree</a:t>
                </a:r>
              </a:p>
            </p:txBody>
          </p:sp>
          <p:sp>
            <p:nvSpPr>
              <p:cNvPr id="21" name="Line 17"/>
              <p:cNvSpPr>
                <a:spLocks noChangeShapeType="1"/>
              </p:cNvSpPr>
              <p:nvPr/>
            </p:nvSpPr>
            <p:spPr bwMode="auto">
              <a:xfrm rot="2700000">
                <a:off x="2113756" y="2369344"/>
                <a:ext cx="998538" cy="0"/>
              </a:xfrm>
              <a:prstGeom prst="line">
                <a:avLst/>
              </a:prstGeom>
              <a:noFill/>
              <a:ln w="57150">
                <a:solidFill>
                  <a:schemeClr val="tx1"/>
                </a:solidFill>
                <a:round/>
                <a:headEnd/>
                <a:tailEnd type="triangle" w="med" len="med"/>
              </a:ln>
            </p:spPr>
            <p:txBody>
              <a:bodyPr/>
              <a:lstStyle/>
              <a:p>
                <a:endParaRPr lang="en-US"/>
              </a:p>
            </p:txBody>
          </p:sp>
          <p:sp>
            <p:nvSpPr>
              <p:cNvPr id="22" name="Text Box 18"/>
              <p:cNvSpPr txBox="1">
                <a:spLocks noChangeArrowheads="1"/>
              </p:cNvSpPr>
              <p:nvPr/>
            </p:nvSpPr>
            <p:spPr bwMode="auto">
              <a:xfrm rot="2718717">
                <a:off x="4600263" y="4206588"/>
                <a:ext cx="1110856" cy="592303"/>
              </a:xfrm>
              <a:prstGeom prst="rect">
                <a:avLst/>
              </a:prstGeom>
              <a:noFill/>
              <a:ln w="9525">
                <a:noFill/>
                <a:miter lim="800000"/>
                <a:headEnd/>
                <a:tailEnd/>
              </a:ln>
            </p:spPr>
            <p:txBody>
              <a:bodyPr wrap="none">
                <a:spAutoFit/>
              </a:bodyPr>
              <a:lstStyle/>
              <a:p>
                <a:r>
                  <a:rPr lang="en-US" sz="1600" dirty="0">
                    <a:solidFill>
                      <a:schemeClr val="tx1">
                        <a:lumMod val="50000"/>
                        <a:lumOff val="50000"/>
                      </a:schemeClr>
                    </a:solidFill>
                  </a:rPr>
                  <a:t>growth</a:t>
                </a:r>
              </a:p>
            </p:txBody>
          </p:sp>
        </p:grpSp>
        <p:pic>
          <p:nvPicPr>
            <p:cNvPr id="6" name="Picture 2" descr="C:\Users\rapp\Dropbox\Harvard Forest\Maple\MaplePhotos\sugar maple leaves (Larg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920"/>
            <a:stretch/>
          </p:blipFill>
          <p:spPr bwMode="auto">
            <a:xfrm>
              <a:off x="4199705" y="3620012"/>
              <a:ext cx="1549352" cy="1104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rapp\Dropbox\Harvard Forest\Maple\MaplePhotos\IMG_156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186" t="38697" r="50000" b="48706"/>
            <a:stretch/>
          </p:blipFill>
          <p:spPr bwMode="auto">
            <a:xfrm>
              <a:off x="5587741" y="1294646"/>
              <a:ext cx="905346" cy="863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rapp\Dropbox\Harvard Forest\Maple\MaplePhotos\IMG_130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878"/>
            <a:stretch/>
          </p:blipFill>
          <p:spPr bwMode="auto">
            <a:xfrm>
              <a:off x="6243338" y="4955325"/>
              <a:ext cx="1065372" cy="12971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rapp\Dropbox\Harvard Forest\Maple\MaplePhotos\IMG_124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931" r="12574" b="10285"/>
            <a:stretch/>
          </p:blipFill>
          <p:spPr bwMode="auto">
            <a:xfrm>
              <a:off x="7898459" y="1639780"/>
              <a:ext cx="1042658" cy="10302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663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Disturbance</a:t>
            </a:r>
          </a:p>
        </p:txBody>
      </p:sp>
      <p:sp>
        <p:nvSpPr>
          <p:cNvPr id="3" name="Content Placeholder 2"/>
          <p:cNvSpPr>
            <a:spLocks noGrp="1"/>
          </p:cNvSpPr>
          <p:nvPr>
            <p:ph idx="1"/>
          </p:nvPr>
        </p:nvSpPr>
        <p:spPr>
          <a:xfrm>
            <a:off x="457200" y="1600200"/>
            <a:ext cx="8229600" cy="4724400"/>
          </a:xfrm>
        </p:spPr>
        <p:txBody>
          <a:bodyPr>
            <a:normAutofit fontScale="62500" lnSpcReduction="20000"/>
          </a:bodyPr>
          <a:lstStyle/>
          <a:p>
            <a:r>
              <a:rPr lang="en-US" dirty="0"/>
              <a:t>Background</a:t>
            </a:r>
          </a:p>
          <a:p>
            <a:pPr lvl="1"/>
            <a:r>
              <a:rPr lang="en-US" dirty="0"/>
              <a:t>Weather – ice, snow, wind, hurricanes</a:t>
            </a:r>
          </a:p>
          <a:p>
            <a:r>
              <a:rPr lang="en-US" dirty="0"/>
              <a:t>Pre-colonial</a:t>
            </a:r>
          </a:p>
          <a:p>
            <a:pPr lvl="1"/>
            <a:r>
              <a:rPr lang="en-US" dirty="0"/>
              <a:t>Fire, in some places</a:t>
            </a:r>
          </a:p>
          <a:p>
            <a:r>
              <a:rPr lang="en-US" dirty="0"/>
              <a:t>Colonial – Early Industrial</a:t>
            </a:r>
          </a:p>
          <a:p>
            <a:pPr lvl="1"/>
            <a:r>
              <a:rPr lang="en-US" dirty="0"/>
              <a:t>Forest clearance (lumber, farming, cities)</a:t>
            </a:r>
          </a:p>
          <a:p>
            <a:pPr lvl="1"/>
            <a:r>
              <a:rPr lang="en-US" dirty="0"/>
              <a:t>Fire</a:t>
            </a:r>
          </a:p>
          <a:p>
            <a:r>
              <a:rPr lang="en-US" dirty="0"/>
              <a:t>Modern</a:t>
            </a:r>
          </a:p>
          <a:p>
            <a:pPr lvl="1"/>
            <a:r>
              <a:rPr lang="en-US" dirty="0"/>
              <a:t>Forest regrowth</a:t>
            </a:r>
          </a:p>
          <a:p>
            <a:pPr lvl="1"/>
            <a:r>
              <a:rPr lang="en-US" dirty="0"/>
              <a:t>Forest fragmentation </a:t>
            </a:r>
          </a:p>
          <a:p>
            <a:pPr lvl="1"/>
            <a:r>
              <a:rPr lang="en-US" dirty="0"/>
              <a:t>Atmospheric pollution</a:t>
            </a:r>
          </a:p>
          <a:p>
            <a:pPr lvl="1"/>
            <a:r>
              <a:rPr lang="en-US" dirty="0"/>
              <a:t>Pest outbreaks</a:t>
            </a:r>
          </a:p>
          <a:p>
            <a:r>
              <a:rPr lang="en-US" dirty="0"/>
              <a:t>Future</a:t>
            </a:r>
          </a:p>
          <a:p>
            <a:pPr lvl="1"/>
            <a:r>
              <a:rPr lang="en-US" dirty="0"/>
              <a:t>Climate change</a:t>
            </a:r>
          </a:p>
          <a:p>
            <a:pPr lvl="1"/>
            <a:r>
              <a:rPr lang="en-US" dirty="0"/>
              <a:t>Development</a:t>
            </a:r>
          </a:p>
          <a:p>
            <a:pPr lvl="1"/>
            <a:r>
              <a:rPr lang="en-US" dirty="0"/>
              <a:t>Pollution</a:t>
            </a:r>
          </a:p>
        </p:txBody>
      </p:sp>
      <p:pic>
        <p:nvPicPr>
          <p:cNvPr id="4" name="Picture 9" descr="s_hur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219200"/>
            <a:ext cx="2667000" cy="190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32619" y="3657600"/>
            <a:ext cx="5382781" cy="2438400"/>
          </a:xfrm>
          <a:prstGeom prst="rect">
            <a:avLst/>
          </a:prstGeom>
          <a:noFill/>
          <a:ln w="9525">
            <a:noFill/>
            <a:miter lim="800000"/>
            <a:headEnd/>
            <a:tailEnd/>
          </a:ln>
        </p:spPr>
      </p:pic>
    </p:spTree>
    <p:extLst>
      <p:ext uri="{BB962C8B-B14F-4D97-AF65-F5344CB8AC3E}">
        <p14:creationId xmlns:p14="http://schemas.microsoft.com/office/powerpoint/2010/main" val="1342366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forest change</a:t>
            </a:r>
          </a:p>
        </p:txBody>
      </p:sp>
      <p:sp>
        <p:nvSpPr>
          <p:cNvPr id="3" name="Content Placeholder 2"/>
          <p:cNvSpPr>
            <a:spLocks noGrp="1"/>
          </p:cNvSpPr>
          <p:nvPr>
            <p:ph idx="1"/>
          </p:nvPr>
        </p:nvSpPr>
        <p:spPr/>
        <p:txBody>
          <a:bodyPr>
            <a:normAutofit/>
          </a:bodyPr>
          <a:lstStyle/>
          <a:p>
            <a:r>
              <a:rPr lang="en-US" dirty="0"/>
              <a:t>Species composition</a:t>
            </a:r>
          </a:p>
        </p:txBody>
      </p:sp>
      <p:pic>
        <p:nvPicPr>
          <p:cNvPr id="4" name="Picture 2"/>
          <p:cNvPicPr>
            <a:picLocks noChangeAspect="1" noChangeArrowheads="1"/>
          </p:cNvPicPr>
          <p:nvPr/>
        </p:nvPicPr>
        <p:blipFill>
          <a:blip r:embed="rId2" cstate="print"/>
          <a:srcRect/>
          <a:stretch>
            <a:fillRect/>
          </a:stretch>
        </p:blipFill>
        <p:spPr bwMode="auto">
          <a:xfrm>
            <a:off x="685800" y="2286000"/>
            <a:ext cx="3281934" cy="4175492"/>
          </a:xfrm>
          <a:prstGeom prst="rect">
            <a:avLst/>
          </a:prstGeom>
          <a:noFill/>
          <a:ln w="9525">
            <a:noFill/>
            <a:miter lim="800000"/>
            <a:headEnd/>
            <a:tailEnd/>
          </a:ln>
        </p:spPr>
      </p:pic>
      <p:pic>
        <p:nvPicPr>
          <p:cNvPr id="5" name="Picture 2" descr="Larg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61746"/>
            <a:ext cx="4096599" cy="307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99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forest change</a:t>
            </a:r>
          </a:p>
        </p:txBody>
      </p:sp>
      <p:sp>
        <p:nvSpPr>
          <p:cNvPr id="3" name="Content Placeholder 2"/>
          <p:cNvSpPr>
            <a:spLocks noGrp="1"/>
          </p:cNvSpPr>
          <p:nvPr>
            <p:ph idx="1"/>
          </p:nvPr>
        </p:nvSpPr>
        <p:spPr/>
        <p:txBody>
          <a:bodyPr>
            <a:normAutofit/>
          </a:bodyPr>
          <a:lstStyle/>
          <a:p>
            <a:r>
              <a:rPr lang="en-US" dirty="0"/>
              <a:t>Forest structure</a:t>
            </a:r>
          </a:p>
        </p:txBody>
      </p:sp>
      <p:pic>
        <p:nvPicPr>
          <p:cNvPr id="6" name="Picture 2" descr="Big Oa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7193" y="3925522"/>
            <a:ext cx="3211575" cy="15326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ileated Woodpecker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315" y="5608927"/>
            <a:ext cx="1485351" cy="10802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bna.birds.cornell.edu/bna/species/584/galleries/photos/MPR_072402_100033/image_colum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68" y="5691511"/>
            <a:ext cx="1340462" cy="10140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ne marten perched on a branch, peeks around a tree trun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7193" y="5574808"/>
            <a:ext cx="1857206" cy="10802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HSLaptop2\Desktop\IMG_058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3778" y="5757238"/>
            <a:ext cx="1439022" cy="809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HSLaptop2\Documents\Wildlands and Woodlands Science\schoolyard project\photo-young fores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268" y="3548852"/>
            <a:ext cx="2680924" cy="200241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a:off x="7305514" y="2983324"/>
            <a:ext cx="417769" cy="83443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7650911" y="2983324"/>
            <a:ext cx="426289" cy="8344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6" name="Picture 2" descr="http://www.sivatherium.narod.ru/library/Dixon_2/02/p00201.gif"/>
          <p:cNvPicPr>
            <a:picLocks noChangeAspect="1" noChangeArrowheads="1"/>
          </p:cNvPicPr>
          <p:nvPr/>
        </p:nvPicPr>
        <p:blipFill rotWithShape="1">
          <a:blip r:embed="rId8">
            <a:extLst>
              <a:ext uri="{28A0092B-C50C-407E-A947-70E740481C1C}">
                <a14:useLocalDpi xmlns:a14="http://schemas.microsoft.com/office/drawing/2010/main" val="0"/>
              </a:ext>
            </a:extLst>
          </a:blip>
          <a:srcRect r="22287"/>
          <a:stretch/>
        </p:blipFill>
        <p:spPr bwMode="auto">
          <a:xfrm>
            <a:off x="3733800" y="1371600"/>
            <a:ext cx="3135693" cy="197878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639315" y="2558454"/>
            <a:ext cx="836768" cy="369332"/>
          </a:xfrm>
          <a:prstGeom prst="rect">
            <a:avLst/>
          </a:prstGeom>
          <a:noFill/>
        </p:spPr>
        <p:txBody>
          <a:bodyPr wrap="none" rtlCol="0">
            <a:spAutoFit/>
          </a:bodyPr>
          <a:lstStyle/>
          <a:p>
            <a:r>
              <a:rPr lang="en-US" dirty="0"/>
              <a:t>carbon</a:t>
            </a:r>
          </a:p>
        </p:txBody>
      </p:sp>
      <p:cxnSp>
        <p:nvCxnSpPr>
          <p:cNvPr id="21" name="Straight Arrow Connector 20"/>
          <p:cNvCxnSpPr/>
          <p:nvPr/>
        </p:nvCxnSpPr>
        <p:spPr>
          <a:xfrm flipH="1">
            <a:off x="1266399" y="2613992"/>
            <a:ext cx="417769" cy="834433"/>
          </a:xfrm>
          <a:prstGeom prst="straightConnector1">
            <a:avLst/>
          </a:prstGeom>
          <a:ln w="25400">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V="1">
            <a:off x="1611796" y="2613992"/>
            <a:ext cx="426289" cy="834434"/>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1600200" y="2189122"/>
            <a:ext cx="836768" cy="369332"/>
          </a:xfrm>
          <a:prstGeom prst="rect">
            <a:avLst/>
          </a:prstGeom>
          <a:noFill/>
        </p:spPr>
        <p:txBody>
          <a:bodyPr wrap="none" rtlCol="0">
            <a:spAutoFit/>
          </a:bodyPr>
          <a:lstStyle/>
          <a:p>
            <a:r>
              <a:rPr lang="en-US" dirty="0"/>
              <a:t>carbon</a:t>
            </a:r>
          </a:p>
        </p:txBody>
      </p:sp>
    </p:spTree>
    <p:extLst>
      <p:ext uri="{BB962C8B-B14F-4D97-AF65-F5344CB8AC3E}">
        <p14:creationId xmlns:p14="http://schemas.microsoft.com/office/powerpoint/2010/main" val="153256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forest change</a:t>
            </a:r>
          </a:p>
        </p:txBody>
      </p:sp>
      <p:pic>
        <p:nvPicPr>
          <p:cNvPr id="18" name="Picture 4" descr="http://www.cbmjournal.com/content/figures/1750-0680-8-1-2-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1725" y="1327451"/>
            <a:ext cx="6975475" cy="53879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866706" y="1557076"/>
            <a:ext cx="1619694" cy="369332"/>
          </a:xfrm>
          <a:prstGeom prst="rect">
            <a:avLst/>
          </a:prstGeom>
          <a:noFill/>
        </p:spPr>
        <p:txBody>
          <a:bodyPr wrap="square" rtlCol="0">
            <a:spAutoFit/>
          </a:bodyPr>
          <a:lstStyle/>
          <a:p>
            <a:r>
              <a:rPr lang="en-US" dirty="0"/>
              <a:t>Carbon Storage</a:t>
            </a:r>
          </a:p>
        </p:txBody>
      </p:sp>
    </p:spTree>
    <p:extLst>
      <p:ext uri="{BB962C8B-B14F-4D97-AF65-F5344CB8AC3E}">
        <p14:creationId xmlns:p14="http://schemas.microsoft.com/office/powerpoint/2010/main" val="3838469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track forest change?</a:t>
            </a:r>
          </a:p>
        </p:txBody>
      </p:sp>
      <p:sp>
        <p:nvSpPr>
          <p:cNvPr id="3" name="Content Placeholder 2"/>
          <p:cNvSpPr>
            <a:spLocks noGrp="1"/>
          </p:cNvSpPr>
          <p:nvPr>
            <p:ph idx="1"/>
          </p:nvPr>
        </p:nvSpPr>
        <p:spPr/>
        <p:txBody>
          <a:bodyPr>
            <a:normAutofit/>
          </a:bodyPr>
          <a:lstStyle/>
          <a:p>
            <a:r>
              <a:rPr lang="en-US" dirty="0"/>
              <a:t>Plots</a:t>
            </a:r>
          </a:p>
          <a:p>
            <a:r>
              <a:rPr lang="en-US" dirty="0"/>
              <a:t>Used by ecologists, conservationists, land managers around the world</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2730"/>
          <a:stretch/>
        </p:blipFill>
        <p:spPr>
          <a:xfrm>
            <a:off x="1347236" y="3276600"/>
            <a:ext cx="6501364" cy="3351719"/>
          </a:xfrm>
          <a:prstGeom prst="rect">
            <a:avLst/>
          </a:prstGeom>
        </p:spPr>
      </p:pic>
    </p:spTree>
    <p:extLst>
      <p:ext uri="{BB962C8B-B14F-4D97-AF65-F5344CB8AC3E}">
        <p14:creationId xmlns:p14="http://schemas.microsoft.com/office/powerpoint/2010/main" val="55462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500" y="914400"/>
            <a:ext cx="3124200" cy="30480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02949" y="4020763"/>
            <a:ext cx="1125949" cy="369332"/>
          </a:xfrm>
          <a:prstGeom prst="rect">
            <a:avLst/>
          </a:prstGeom>
          <a:noFill/>
        </p:spPr>
        <p:txBody>
          <a:bodyPr wrap="none" rtlCol="0">
            <a:spAutoFit/>
          </a:bodyPr>
          <a:lstStyle/>
          <a:p>
            <a:r>
              <a:rPr lang="en-US" dirty="0"/>
              <a:t>10 meters</a:t>
            </a:r>
          </a:p>
        </p:txBody>
      </p:sp>
      <p:sp>
        <p:nvSpPr>
          <p:cNvPr id="8" name="TextBox 7"/>
          <p:cNvSpPr txBox="1"/>
          <p:nvPr/>
        </p:nvSpPr>
        <p:spPr>
          <a:xfrm rot="16200000">
            <a:off x="-263493" y="1942098"/>
            <a:ext cx="1125949" cy="369332"/>
          </a:xfrm>
          <a:prstGeom prst="rect">
            <a:avLst/>
          </a:prstGeom>
          <a:noFill/>
        </p:spPr>
        <p:txBody>
          <a:bodyPr wrap="none" rtlCol="0">
            <a:spAutoFit/>
          </a:bodyPr>
          <a:lstStyle/>
          <a:p>
            <a:r>
              <a:rPr lang="en-US" dirty="0"/>
              <a:t>10 meters</a:t>
            </a:r>
          </a:p>
        </p:txBody>
      </p:sp>
      <p:sp>
        <p:nvSpPr>
          <p:cNvPr id="9" name="TextBox 8"/>
          <p:cNvSpPr txBox="1"/>
          <p:nvPr/>
        </p:nvSpPr>
        <p:spPr>
          <a:xfrm>
            <a:off x="3930517" y="3200400"/>
            <a:ext cx="5232817" cy="5355312"/>
          </a:xfrm>
          <a:prstGeom prst="rect">
            <a:avLst/>
          </a:prstGeom>
          <a:noFill/>
        </p:spPr>
        <p:txBody>
          <a:bodyPr wrap="square" rtlCol="0">
            <a:spAutoFit/>
          </a:bodyPr>
          <a:lstStyle/>
          <a:p>
            <a:r>
              <a:rPr lang="en-US" b="1" u="sng" dirty="0"/>
              <a:t>Year 1</a:t>
            </a:r>
          </a:p>
          <a:p>
            <a:r>
              <a:rPr lang="en-US" dirty="0"/>
              <a:t>1. Establish and permanently mark at least one 10 x     	10 meter square plot</a:t>
            </a:r>
          </a:p>
          <a:p>
            <a:r>
              <a:rPr lang="en-US" dirty="0"/>
              <a:t>2. Measure all trees and shrubs at least 2.5 cm in</a:t>
            </a:r>
          </a:p>
          <a:p>
            <a:r>
              <a:rPr lang="en-US" dirty="0"/>
              <a:t>     diameter </a:t>
            </a:r>
          </a:p>
          <a:p>
            <a:r>
              <a:rPr lang="en-US" dirty="0"/>
              <a:t>       a. record species</a:t>
            </a:r>
          </a:p>
          <a:p>
            <a:r>
              <a:rPr lang="en-US" dirty="0"/>
              <a:t>       b. record the tree diameter at “breast height” </a:t>
            </a:r>
          </a:p>
          <a:p>
            <a:r>
              <a:rPr lang="en-US" dirty="0"/>
              <a:t>       c. record whether alive or dead </a:t>
            </a:r>
          </a:p>
          <a:p>
            <a:r>
              <a:rPr lang="en-US" dirty="0"/>
              <a:t>       d. mark each stem with a numbered tag </a:t>
            </a:r>
          </a:p>
          <a:p>
            <a:r>
              <a:rPr lang="en-US" dirty="0"/>
              <a:t>3. Record field site characteristics about the plot</a:t>
            </a:r>
          </a:p>
          <a:p>
            <a:r>
              <a:rPr lang="en-US" b="1" u="sng" dirty="0"/>
              <a:t>Year 2</a:t>
            </a:r>
          </a:p>
          <a:p>
            <a:r>
              <a:rPr lang="en-US" dirty="0"/>
              <a:t>Establish 2</a:t>
            </a:r>
            <a:r>
              <a:rPr lang="en-US" baseline="30000" dirty="0"/>
              <a:t>nd</a:t>
            </a:r>
            <a:r>
              <a:rPr lang="en-US" dirty="0"/>
              <a:t> 10 x 10 meter plot </a:t>
            </a:r>
          </a:p>
          <a:p>
            <a:endParaRPr lang="en-US" dirty="0"/>
          </a:p>
          <a:p>
            <a:endParaRPr lang="en-US" dirty="0"/>
          </a:p>
          <a:p>
            <a:endParaRPr lang="en-US" dirty="0"/>
          </a:p>
          <a:p>
            <a:endParaRPr lang="en-US" dirty="0"/>
          </a:p>
          <a:p>
            <a:endParaRPr lang="en-US" dirty="0"/>
          </a:p>
          <a:p>
            <a:r>
              <a:rPr lang="en-US" dirty="0"/>
              <a:t>  </a:t>
            </a:r>
          </a:p>
          <a:p>
            <a:endParaRPr lang="en-US" dirty="0"/>
          </a:p>
        </p:txBody>
      </p:sp>
      <p:pic>
        <p:nvPicPr>
          <p:cNvPr id="10" name="Content Placeholder 9" descr="Description: Orwig_measur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05999" y="857522"/>
            <a:ext cx="4283133" cy="2343765"/>
          </a:xfrm>
          <a:prstGeom prst="rect">
            <a:avLst/>
          </a:prstGeom>
          <a:noFill/>
          <a:ln>
            <a:noFill/>
          </a:ln>
        </p:spPr>
      </p:pic>
      <p:sp>
        <p:nvSpPr>
          <p:cNvPr id="11" name="Title 1"/>
          <p:cNvSpPr>
            <a:spLocks noGrp="1"/>
          </p:cNvSpPr>
          <p:nvPr>
            <p:ph type="title"/>
          </p:nvPr>
        </p:nvSpPr>
        <p:spPr>
          <a:xfrm>
            <a:off x="439966" y="-71626"/>
            <a:ext cx="8229600" cy="1143000"/>
          </a:xfrm>
        </p:spPr>
        <p:txBody>
          <a:bodyPr>
            <a:normAutofit/>
          </a:bodyPr>
          <a:lstStyle/>
          <a:p>
            <a:r>
              <a:rPr lang="en-US" dirty="0"/>
              <a:t>Changing Forests Protocol</a:t>
            </a:r>
          </a:p>
        </p:txBody>
      </p:sp>
      <p:sp>
        <p:nvSpPr>
          <p:cNvPr id="3" name="Oval 2"/>
          <p:cNvSpPr/>
          <p:nvPr/>
        </p:nvSpPr>
        <p:spPr>
          <a:xfrm>
            <a:off x="465951" y="3884706"/>
            <a:ext cx="152400" cy="15538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Oval 12"/>
          <p:cNvSpPr/>
          <p:nvPr/>
        </p:nvSpPr>
        <p:spPr>
          <a:xfrm>
            <a:off x="508341" y="885251"/>
            <a:ext cx="152400" cy="15538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 name="Oval 13"/>
          <p:cNvSpPr/>
          <p:nvPr/>
        </p:nvSpPr>
        <p:spPr>
          <a:xfrm>
            <a:off x="3626247" y="3884706"/>
            <a:ext cx="152400" cy="15538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Oval 14"/>
          <p:cNvSpPr/>
          <p:nvPr/>
        </p:nvSpPr>
        <p:spPr>
          <a:xfrm>
            <a:off x="3637090" y="885251"/>
            <a:ext cx="152400" cy="15538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4098" name="Picture 2" descr="C:\Users\HSLaptop2\Documents\Wildlands and Woodlands Science\2014\FINAL\Ravenmark copy\FIGURES AND SPECIFIC IMAGES\TREE TAG 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68959" y="4732499"/>
            <a:ext cx="2288888" cy="170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513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14669</TotalTime>
  <Words>1997</Words>
  <Application>Microsoft Office PowerPoint</Application>
  <PresentationFormat>On-screen Show (4:3)</PresentationFormat>
  <Paragraphs>270</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Our Changing Forests Harvard Forest Schoolyard Project August 23, 2017</vt:lpstr>
      <vt:lpstr>PowerPoint Presentation</vt:lpstr>
      <vt:lpstr>How do forests change?</vt:lpstr>
      <vt:lpstr>Disturbance</vt:lpstr>
      <vt:lpstr>Implications of forest change</vt:lpstr>
      <vt:lpstr>Implications of forest change</vt:lpstr>
      <vt:lpstr>Implications of forest change</vt:lpstr>
      <vt:lpstr>How do we track forest change?</vt:lpstr>
      <vt:lpstr>Changing Forests Protocol</vt:lpstr>
      <vt:lpstr>Changing Forests Protocol</vt:lpstr>
      <vt:lpstr> Where do you Put your Plot? </vt:lpstr>
      <vt:lpstr>Laying out the Plot</vt:lpstr>
      <vt:lpstr>Data Sheet-Field Site Description</vt:lpstr>
      <vt:lpstr>PowerPoint Presentation</vt:lpstr>
      <vt:lpstr> </vt:lpstr>
      <vt:lpstr>Data Sheet-Field Site Description</vt:lpstr>
      <vt:lpstr>Data Sheet-Field Site Description</vt:lpstr>
      <vt:lpstr>Data Sheet-Field Site Description</vt:lpstr>
      <vt:lpstr>Data Sheet-Field Site Description</vt:lpstr>
      <vt:lpstr>PowerPoint Presentation</vt:lpstr>
      <vt:lpstr>PowerPoint Presentation</vt:lpstr>
      <vt:lpstr>Measuring the diameter of unusual stems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Default User</dc:creator>
  <cp:lastModifiedBy>FASDSM</cp:lastModifiedBy>
  <cp:revision>887</cp:revision>
  <dcterms:created xsi:type="dcterms:W3CDTF">2010-09-02T13:40:52Z</dcterms:created>
  <dcterms:modified xsi:type="dcterms:W3CDTF">2017-09-11T16:12:44Z</dcterms:modified>
</cp:coreProperties>
</file>