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4" r:id="rId4"/>
    <p:sldMasterId id="2147483776" r:id="rId5"/>
  </p:sldMasterIdLst>
  <p:notesMasterIdLst>
    <p:notesMasterId r:id="rId43"/>
  </p:notesMasterIdLst>
  <p:sldIdLst>
    <p:sldId id="328" r:id="rId6"/>
    <p:sldId id="304" r:id="rId7"/>
    <p:sldId id="305" r:id="rId8"/>
    <p:sldId id="256" r:id="rId9"/>
    <p:sldId id="283" r:id="rId10"/>
    <p:sldId id="299" r:id="rId11"/>
    <p:sldId id="297" r:id="rId12"/>
    <p:sldId id="298" r:id="rId13"/>
    <p:sldId id="296" r:id="rId14"/>
    <p:sldId id="295" r:id="rId15"/>
    <p:sldId id="261" r:id="rId16"/>
    <p:sldId id="264" r:id="rId17"/>
    <p:sldId id="273" r:id="rId18"/>
    <p:sldId id="263" r:id="rId19"/>
    <p:sldId id="266" r:id="rId20"/>
    <p:sldId id="257" r:id="rId21"/>
    <p:sldId id="284" r:id="rId22"/>
    <p:sldId id="291" r:id="rId23"/>
    <p:sldId id="303" r:id="rId24"/>
    <p:sldId id="294" r:id="rId25"/>
    <p:sldId id="285" r:id="rId26"/>
    <p:sldId id="301" r:id="rId27"/>
    <p:sldId id="288" r:id="rId28"/>
    <p:sldId id="292" r:id="rId29"/>
    <p:sldId id="293" r:id="rId30"/>
    <p:sldId id="286" r:id="rId31"/>
    <p:sldId id="282" r:id="rId32"/>
    <p:sldId id="289" r:id="rId33"/>
    <p:sldId id="279" r:id="rId34"/>
    <p:sldId id="290" r:id="rId35"/>
    <p:sldId id="287" r:id="rId36"/>
    <p:sldId id="302" r:id="rId37"/>
    <p:sldId id="300" r:id="rId38"/>
    <p:sldId id="275" r:id="rId39"/>
    <p:sldId id="276" r:id="rId40"/>
    <p:sldId id="277" r:id="rId41"/>
    <p:sldId id="278"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Georgia" panose="02040502050405020303" pitchFamily="18"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Source Sans Pro" panose="020B050303040302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
      <p:font typeface="Wingdings 2" panose="05020102010507070707" pitchFamily="18" charset="2"/>
      <p:regular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now, Pamela M." initials="SPM" lastIdx="9" clrIdx="0">
    <p:extLst>
      <p:ext uri="{19B8F6BF-5375-455C-9EA6-DF929625EA0E}">
        <p15:presenceInfo xmlns:p15="http://schemas.microsoft.com/office/powerpoint/2012/main" userId="S::psnow@fas.harvard.edu::5293cf01-9d47-4042-84bc-8991b65034ee" providerId="AD"/>
      </p:ext>
    </p:extLst>
  </p:cmAuthor>
  <p:cmAuthor id="2" name="Amanda Suzzi" initials="AS" lastIdx="2" clrIdx="1">
    <p:extLst>
      <p:ext uri="{19B8F6BF-5375-455C-9EA6-DF929625EA0E}">
        <p15:presenceInfo xmlns:p15="http://schemas.microsoft.com/office/powerpoint/2012/main" userId="72e5d6624d7c3162" providerId="Windows Live"/>
      </p:ext>
    </p:extLst>
  </p:cmAuthor>
  <p:cmAuthor id="3" name="Amanda" initials="A" lastIdx="1" clrIdx="2">
    <p:extLst>
      <p:ext uri="{19B8F6BF-5375-455C-9EA6-DF929625EA0E}">
        <p15:presenceInfo xmlns:p15="http://schemas.microsoft.com/office/powerpoint/2012/main" userId="Amanda" providerId="None"/>
      </p:ext>
    </p:extLst>
  </p:cmAuthor>
  <p:cmAuthor id="4" name="Amanda Suzzi" initials="AS [2]" lastIdx="2" clrIdx="3">
    <p:extLst>
      <p:ext uri="{19B8F6BF-5375-455C-9EA6-DF929625EA0E}">
        <p15:presenceInfo xmlns:p15="http://schemas.microsoft.com/office/powerpoint/2012/main" userId="S::asuzzi@umass.edu::bd5a9d65-8231-433e-9da6-b43fc8322e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8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43" autoAdjust="0"/>
    <p:restoredTop sz="76359" autoAdjust="0"/>
  </p:normalViewPr>
  <p:slideViewPr>
    <p:cSldViewPr snapToGrid="0">
      <p:cViewPr varScale="1">
        <p:scale>
          <a:sx n="47" d="100"/>
          <a:sy n="47" d="100"/>
        </p:scale>
        <p:origin x="379" y="43"/>
      </p:cViewPr>
      <p:guideLst/>
    </p:cSldViewPr>
  </p:slideViewPr>
  <p:outlineViewPr>
    <p:cViewPr>
      <p:scale>
        <a:sx n="33" d="100"/>
        <a:sy n="33" d="100"/>
      </p:scale>
      <p:origin x="0" y="-12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99B63B-E040-41A0-9F79-6C4241A53E6E}" type="doc">
      <dgm:prSet loTypeId="urn:microsoft.com/office/officeart/2016/7/layout/AccentHomeChevronProcess" loCatId="timeline" qsTypeId="urn:microsoft.com/office/officeart/2005/8/quickstyle/simple4" qsCatId="simple" csTypeId="urn:microsoft.com/office/officeart/2005/8/colors/colorful5" csCatId="colorful" phldr="1"/>
      <dgm:spPr/>
      <dgm:t>
        <a:bodyPr/>
        <a:lstStyle/>
        <a:p>
          <a:endParaRPr lang="en-US"/>
        </a:p>
      </dgm:t>
    </dgm:pt>
    <dgm:pt modelId="{DE696860-6E21-4436-89E9-0AE1AEE138C9}">
      <dgm:prSet phldr="0"/>
      <dgm:spPr/>
      <dgm:t>
        <a:bodyPr/>
        <a:lstStyle/>
        <a:p>
          <a:pPr rtl="0"/>
          <a:r>
            <a:rPr lang="en-US" dirty="0" err="1">
              <a:latin typeface="Calibri Light" panose="020F0302020204030204"/>
            </a:rPr>
            <a:t>Pennacook</a:t>
          </a:r>
          <a:r>
            <a:rPr lang="en-US" dirty="0"/>
            <a:t> people met at the Pawtucket Falls on the banks of the Merrimack to fish</a:t>
          </a:r>
          <a:r>
            <a:rPr lang="en-US" dirty="0">
              <a:latin typeface="Calibri Light" panose="020F0302020204030204"/>
            </a:rPr>
            <a:t> salmon and sturgeon during</a:t>
          </a:r>
          <a:r>
            <a:rPr lang="en-US" dirty="0"/>
            <a:t> the day and conduct business at night.</a:t>
          </a:r>
        </a:p>
      </dgm:t>
    </dgm:pt>
    <dgm:pt modelId="{06869039-AB26-46B3-AB9F-363C133AA9A7}" type="parTrans" cxnId="{40D9FED6-9E21-469C-9158-BC417AF98941}">
      <dgm:prSet/>
      <dgm:spPr/>
      <dgm:t>
        <a:bodyPr/>
        <a:lstStyle/>
        <a:p>
          <a:endParaRPr lang="en-US"/>
        </a:p>
      </dgm:t>
    </dgm:pt>
    <dgm:pt modelId="{8F4ECD1C-45BC-4E92-923C-FE94E06D1BA7}" type="sibTrans" cxnId="{40D9FED6-9E21-469C-9158-BC417AF98941}">
      <dgm:prSet/>
      <dgm:spPr/>
      <dgm:t>
        <a:bodyPr/>
        <a:lstStyle/>
        <a:p>
          <a:endParaRPr lang="en-US"/>
        </a:p>
      </dgm:t>
    </dgm:pt>
    <dgm:pt modelId="{0D5C3F83-EFFA-4984-8987-1A15D447329A}">
      <dgm:prSet phldr="0"/>
      <dgm:spPr/>
      <dgm:t>
        <a:bodyPr/>
        <a:lstStyle/>
        <a:p>
          <a:pPr rtl="0"/>
          <a:r>
            <a:rPr lang="en-US" dirty="0"/>
            <a:t>Later</a:t>
          </a:r>
          <a:endParaRPr lang="en-US" dirty="0">
            <a:latin typeface="Calibri Light" panose="020F0302020204030204"/>
          </a:endParaRPr>
        </a:p>
      </dgm:t>
    </dgm:pt>
    <dgm:pt modelId="{E168A8E8-4C85-4887-9A68-075EF63CBBEB}" type="parTrans" cxnId="{5A4D36C0-CB04-458B-BDF3-3A4CB5BBE507}">
      <dgm:prSet/>
      <dgm:spPr/>
      <dgm:t>
        <a:bodyPr/>
        <a:lstStyle/>
        <a:p>
          <a:endParaRPr lang="en-US"/>
        </a:p>
      </dgm:t>
    </dgm:pt>
    <dgm:pt modelId="{BE66B969-88DE-4F17-906A-F99D71056A34}" type="sibTrans" cxnId="{5A4D36C0-CB04-458B-BDF3-3A4CB5BBE507}">
      <dgm:prSet/>
      <dgm:spPr/>
      <dgm:t>
        <a:bodyPr/>
        <a:lstStyle/>
        <a:p>
          <a:endParaRPr lang="en-US"/>
        </a:p>
      </dgm:t>
    </dgm:pt>
    <dgm:pt modelId="{FA14727C-4264-4110-BEEE-365FBA7D21FF}">
      <dgm:prSet phldr="0"/>
      <dgm:spPr/>
      <dgm:t>
        <a:bodyPr/>
        <a:lstStyle/>
        <a:p>
          <a:pPr rtl="0"/>
          <a:r>
            <a:rPr lang="en-US" dirty="0">
              <a:latin typeface="Calibri Light" panose="020F0302020204030204"/>
            </a:rPr>
            <a:t>Now</a:t>
          </a:r>
        </a:p>
      </dgm:t>
    </dgm:pt>
    <dgm:pt modelId="{3B105A71-E312-470C-B8A1-D2675B12CD3E}" type="parTrans" cxnId="{16941008-37A2-4102-9C41-2308B8978792}">
      <dgm:prSet/>
      <dgm:spPr/>
      <dgm:t>
        <a:bodyPr/>
        <a:lstStyle/>
        <a:p>
          <a:endParaRPr lang="en-US"/>
        </a:p>
      </dgm:t>
    </dgm:pt>
    <dgm:pt modelId="{99B9094F-FCFE-4A02-A31E-7D0925701C47}" type="sibTrans" cxnId="{16941008-37A2-4102-9C41-2308B8978792}">
      <dgm:prSet/>
      <dgm:spPr/>
      <dgm:t>
        <a:bodyPr/>
        <a:lstStyle/>
        <a:p>
          <a:endParaRPr lang="en-US"/>
        </a:p>
      </dgm:t>
    </dgm:pt>
    <dgm:pt modelId="{A9549A59-C472-45AA-8873-275E0040D9BB}">
      <dgm:prSet phldr="0"/>
      <dgm:spPr/>
      <dgm:t>
        <a:bodyPr/>
        <a:lstStyle/>
        <a:p>
          <a:pPr rtl="0"/>
          <a:r>
            <a:rPr lang="en-US" dirty="0">
              <a:latin typeface="Calibri Light" panose="020F0302020204030204"/>
            </a:rPr>
            <a:t>Then</a:t>
          </a:r>
        </a:p>
      </dgm:t>
    </dgm:pt>
    <dgm:pt modelId="{76CD7352-F68E-4907-AEAD-AA6CB053A3A3}" type="parTrans" cxnId="{1499422B-2EEE-49B0-B5ED-3ECA99869AD7}">
      <dgm:prSet/>
      <dgm:spPr/>
      <dgm:t>
        <a:bodyPr/>
        <a:lstStyle/>
        <a:p>
          <a:endParaRPr lang="en-US"/>
        </a:p>
      </dgm:t>
    </dgm:pt>
    <dgm:pt modelId="{69D60136-ABA8-4D2E-B920-F72D596E99E2}" type="sibTrans" cxnId="{1499422B-2EEE-49B0-B5ED-3ECA99869AD7}">
      <dgm:prSet/>
      <dgm:spPr/>
      <dgm:t>
        <a:bodyPr/>
        <a:lstStyle/>
        <a:p>
          <a:endParaRPr lang="en-US"/>
        </a:p>
      </dgm:t>
    </dgm:pt>
    <dgm:pt modelId="{A7A654DB-1A24-4DB8-A15E-0E0CEB76E7BE}">
      <dgm:prSet phldr="0"/>
      <dgm:spPr/>
      <dgm:t>
        <a:bodyPr/>
        <a:lstStyle/>
        <a:p>
          <a:r>
            <a:rPr lang="en-US" dirty="0">
              <a:latin typeface="Calibri Light" panose="020F0302020204030204"/>
            </a:rPr>
            <a:t>The</a:t>
          </a:r>
          <a:r>
            <a:rPr lang="en-US" dirty="0"/>
            <a:t> growth of Lowell and other industrial cities on the Merrimack dramatically changed the river's ecosystem.</a:t>
          </a:r>
        </a:p>
      </dgm:t>
    </dgm:pt>
    <dgm:pt modelId="{1AC4DCCE-1B91-4AC6-A0A6-6B85007240CA}" type="parTrans" cxnId="{EF201DD0-A1CC-46D5-96D2-5CC1F649D46C}">
      <dgm:prSet/>
      <dgm:spPr/>
      <dgm:t>
        <a:bodyPr/>
        <a:lstStyle/>
        <a:p>
          <a:endParaRPr lang="en-US"/>
        </a:p>
      </dgm:t>
    </dgm:pt>
    <dgm:pt modelId="{D0DA7C8A-3C73-47BE-A484-37796BAD7A82}" type="sibTrans" cxnId="{EF201DD0-A1CC-46D5-96D2-5CC1F649D46C}">
      <dgm:prSet/>
      <dgm:spPr/>
      <dgm:t>
        <a:bodyPr/>
        <a:lstStyle/>
        <a:p>
          <a:endParaRPr lang="en-US"/>
        </a:p>
      </dgm:t>
    </dgm:pt>
    <dgm:pt modelId="{464E5AFB-34EB-481E-A98D-72DAAC34C60A}">
      <dgm:prSet phldr="0" custT="1"/>
      <dgm:spPr/>
      <dgm:t>
        <a:bodyPr/>
        <a:lstStyle/>
        <a:p>
          <a:r>
            <a:rPr lang="en-US" sz="1800" dirty="0"/>
            <a:t>The river is still afflicted with pollution problems. Salt, grease, trash, and pesticides run off into the river from cities</a:t>
          </a:r>
          <a:r>
            <a:rPr lang="en-US" sz="1800" dirty="0">
              <a:latin typeface="Calibri Light" panose="020F0302020204030204"/>
            </a:rPr>
            <a:t>.</a:t>
          </a:r>
          <a:endParaRPr lang="en-US" sz="1800" dirty="0"/>
        </a:p>
      </dgm:t>
    </dgm:pt>
    <dgm:pt modelId="{CE298CCD-D743-476B-B69D-B3EE5C55C61C}" type="parTrans" cxnId="{B67D9905-8685-4F15-BE3B-1BCD5B354A2A}">
      <dgm:prSet/>
      <dgm:spPr/>
      <dgm:t>
        <a:bodyPr/>
        <a:lstStyle/>
        <a:p>
          <a:endParaRPr lang="en-US"/>
        </a:p>
      </dgm:t>
    </dgm:pt>
    <dgm:pt modelId="{620FD2B5-F70D-4CB6-BEA8-4D1F1E7794CF}" type="sibTrans" cxnId="{B67D9905-8685-4F15-BE3B-1BCD5B354A2A}">
      <dgm:prSet/>
      <dgm:spPr/>
      <dgm:t>
        <a:bodyPr/>
        <a:lstStyle/>
        <a:p>
          <a:endParaRPr lang="en-US"/>
        </a:p>
      </dgm:t>
    </dgm:pt>
    <dgm:pt modelId="{1ED28F49-84AD-4274-9338-0416F8DBF6CF}">
      <dgm:prSet phldr="0" custT="1"/>
      <dgm:spPr/>
      <dgm:t>
        <a:bodyPr/>
        <a:lstStyle/>
        <a:p>
          <a:r>
            <a:rPr lang="en-US" sz="1800" b="1" dirty="0"/>
            <a:t>It is the MOST impaired drinking water source in New England (EPA).  </a:t>
          </a:r>
        </a:p>
      </dgm:t>
    </dgm:pt>
    <dgm:pt modelId="{084FA001-4BB0-4EBF-88B0-C736D17B7D23}" type="parTrans" cxnId="{987DF831-FC12-498E-91D8-009400C5540C}">
      <dgm:prSet/>
      <dgm:spPr/>
      <dgm:t>
        <a:bodyPr/>
        <a:lstStyle/>
        <a:p>
          <a:endParaRPr lang="en-US"/>
        </a:p>
      </dgm:t>
    </dgm:pt>
    <dgm:pt modelId="{5B11D0D8-EEE3-4423-A046-73138BA38F6B}" type="sibTrans" cxnId="{987DF831-FC12-498E-91D8-009400C5540C}">
      <dgm:prSet/>
      <dgm:spPr/>
      <dgm:t>
        <a:bodyPr/>
        <a:lstStyle/>
        <a:p>
          <a:endParaRPr lang="en-US"/>
        </a:p>
      </dgm:t>
    </dgm:pt>
    <dgm:pt modelId="{B75C19A6-36AE-41C7-82B8-5665D084A8A2}" type="pres">
      <dgm:prSet presAssocID="{1F99B63B-E040-41A0-9F79-6C4241A53E6E}" presName="Name0" presStyleCnt="0">
        <dgm:presLayoutVars>
          <dgm:animLvl val="lvl"/>
          <dgm:resizeHandles val="exact"/>
        </dgm:presLayoutVars>
      </dgm:prSet>
      <dgm:spPr/>
    </dgm:pt>
    <dgm:pt modelId="{4BDC090C-33B4-4227-87FB-2CECF178B2DB}" type="pres">
      <dgm:prSet presAssocID="{A9549A59-C472-45AA-8873-275E0040D9BB}" presName="composite" presStyleCnt="0"/>
      <dgm:spPr/>
    </dgm:pt>
    <dgm:pt modelId="{04391DB9-37EC-4E9E-99B2-FBE77F26E7D6}" type="pres">
      <dgm:prSet presAssocID="{A9549A59-C472-45AA-8873-275E0040D9BB}" presName="L" presStyleLbl="solidFgAcc1" presStyleIdx="0" presStyleCnt="3">
        <dgm:presLayoutVars>
          <dgm:chMax val="0"/>
          <dgm:chPref val="0"/>
        </dgm:presLayoutVars>
      </dgm:prSet>
      <dgm:spPr/>
    </dgm:pt>
    <dgm:pt modelId="{AD7760B7-4092-47C7-B5C5-155D6B4034CC}" type="pres">
      <dgm:prSet presAssocID="{A9549A59-C472-45AA-8873-275E0040D9BB}" presName="parTx" presStyleLbl="alignNode1" presStyleIdx="0" presStyleCnt="3">
        <dgm:presLayoutVars>
          <dgm:chMax val="0"/>
          <dgm:chPref val="0"/>
          <dgm:bulletEnabled val="1"/>
        </dgm:presLayoutVars>
      </dgm:prSet>
      <dgm:spPr/>
    </dgm:pt>
    <dgm:pt modelId="{2772F479-B4EB-4377-8E5D-34CDA4FF083F}" type="pres">
      <dgm:prSet presAssocID="{A9549A59-C472-45AA-8873-275E0040D9BB}" presName="desTx" presStyleLbl="revTx" presStyleIdx="0" presStyleCnt="3">
        <dgm:presLayoutVars>
          <dgm:chMax val="0"/>
          <dgm:chPref val="0"/>
          <dgm:bulletEnabled val="1"/>
        </dgm:presLayoutVars>
      </dgm:prSet>
      <dgm:spPr/>
    </dgm:pt>
    <dgm:pt modelId="{50F6ACE0-4515-4C10-BFF2-D953B175D8A3}" type="pres">
      <dgm:prSet presAssocID="{A9549A59-C472-45AA-8873-275E0040D9BB}" presName="EmptyPlaceHolder" presStyleCnt="0"/>
      <dgm:spPr/>
    </dgm:pt>
    <dgm:pt modelId="{A64504ED-9B5F-4423-A2B2-45F321CFB948}" type="pres">
      <dgm:prSet presAssocID="{69D60136-ABA8-4D2E-B920-F72D596E99E2}" presName="space" presStyleCnt="0"/>
      <dgm:spPr/>
    </dgm:pt>
    <dgm:pt modelId="{707D3C99-A150-4299-AD22-6B71B4B461C7}" type="pres">
      <dgm:prSet presAssocID="{0D5C3F83-EFFA-4984-8987-1A15D447329A}" presName="composite" presStyleCnt="0"/>
      <dgm:spPr/>
    </dgm:pt>
    <dgm:pt modelId="{D065B917-D922-4F07-9ADF-6D7D616DAD3D}" type="pres">
      <dgm:prSet presAssocID="{0D5C3F83-EFFA-4984-8987-1A15D447329A}" presName="L" presStyleLbl="solidFgAcc1" presStyleIdx="1" presStyleCnt="3">
        <dgm:presLayoutVars>
          <dgm:chMax val="0"/>
          <dgm:chPref val="0"/>
        </dgm:presLayoutVars>
      </dgm:prSet>
      <dgm:spPr/>
    </dgm:pt>
    <dgm:pt modelId="{05AE437A-672F-40EF-8A99-7147942E4B3E}" type="pres">
      <dgm:prSet presAssocID="{0D5C3F83-EFFA-4984-8987-1A15D447329A}" presName="parTx" presStyleLbl="alignNode1" presStyleIdx="1" presStyleCnt="3">
        <dgm:presLayoutVars>
          <dgm:chMax val="0"/>
          <dgm:chPref val="0"/>
          <dgm:bulletEnabled val="1"/>
        </dgm:presLayoutVars>
      </dgm:prSet>
      <dgm:spPr/>
    </dgm:pt>
    <dgm:pt modelId="{46DEF250-34A4-4697-A8FB-E26497CD58DF}" type="pres">
      <dgm:prSet presAssocID="{0D5C3F83-EFFA-4984-8987-1A15D447329A}" presName="desTx" presStyleLbl="revTx" presStyleIdx="1" presStyleCnt="3">
        <dgm:presLayoutVars>
          <dgm:chMax val="0"/>
          <dgm:chPref val="0"/>
          <dgm:bulletEnabled val="1"/>
        </dgm:presLayoutVars>
      </dgm:prSet>
      <dgm:spPr/>
    </dgm:pt>
    <dgm:pt modelId="{6CF023DA-D29F-44BE-850E-C9FC9A3995EA}" type="pres">
      <dgm:prSet presAssocID="{0D5C3F83-EFFA-4984-8987-1A15D447329A}" presName="EmptyPlaceHolder" presStyleCnt="0"/>
      <dgm:spPr/>
    </dgm:pt>
    <dgm:pt modelId="{E3FCFCAD-9A73-4E30-BB29-4A91A182E3EB}" type="pres">
      <dgm:prSet presAssocID="{BE66B969-88DE-4F17-906A-F99D71056A34}" presName="space" presStyleCnt="0"/>
      <dgm:spPr/>
    </dgm:pt>
    <dgm:pt modelId="{CF8DFA2E-01DE-489F-87B0-9A3E9F2B026B}" type="pres">
      <dgm:prSet presAssocID="{FA14727C-4264-4110-BEEE-365FBA7D21FF}" presName="composite" presStyleCnt="0"/>
      <dgm:spPr/>
    </dgm:pt>
    <dgm:pt modelId="{5F16DE38-62C5-41D7-926D-25257EFDCA7B}" type="pres">
      <dgm:prSet presAssocID="{FA14727C-4264-4110-BEEE-365FBA7D21FF}" presName="L" presStyleLbl="solidFgAcc1" presStyleIdx="2" presStyleCnt="3">
        <dgm:presLayoutVars>
          <dgm:chMax val="0"/>
          <dgm:chPref val="0"/>
        </dgm:presLayoutVars>
      </dgm:prSet>
      <dgm:spPr/>
    </dgm:pt>
    <dgm:pt modelId="{8DFF008C-A694-4F9A-8273-C3A0C94D015D}" type="pres">
      <dgm:prSet presAssocID="{FA14727C-4264-4110-BEEE-365FBA7D21FF}" presName="parTx" presStyleLbl="alignNode1" presStyleIdx="2" presStyleCnt="3">
        <dgm:presLayoutVars>
          <dgm:chMax val="0"/>
          <dgm:chPref val="0"/>
          <dgm:bulletEnabled val="1"/>
        </dgm:presLayoutVars>
      </dgm:prSet>
      <dgm:spPr/>
    </dgm:pt>
    <dgm:pt modelId="{A4982602-31F2-4EE5-86BE-58ABE934067F}" type="pres">
      <dgm:prSet presAssocID="{FA14727C-4264-4110-BEEE-365FBA7D21FF}" presName="desTx" presStyleLbl="revTx" presStyleIdx="2" presStyleCnt="3">
        <dgm:presLayoutVars>
          <dgm:chMax val="0"/>
          <dgm:chPref val="0"/>
          <dgm:bulletEnabled val="1"/>
        </dgm:presLayoutVars>
      </dgm:prSet>
      <dgm:spPr/>
    </dgm:pt>
    <dgm:pt modelId="{44847A81-BCE2-4A65-83F4-4D636B08C1AD}" type="pres">
      <dgm:prSet presAssocID="{FA14727C-4264-4110-BEEE-365FBA7D21FF}" presName="EmptyPlaceHolder" presStyleCnt="0"/>
      <dgm:spPr/>
    </dgm:pt>
  </dgm:ptLst>
  <dgm:cxnLst>
    <dgm:cxn modelId="{C3664902-CBEB-4D14-BA37-0C631472A8CF}" type="presOf" srcId="{1ED28F49-84AD-4274-9338-0416F8DBF6CF}" destId="{A4982602-31F2-4EE5-86BE-58ABE934067F}" srcOrd="0" destOrd="1" presId="urn:microsoft.com/office/officeart/2016/7/layout/AccentHomeChevronProcess"/>
    <dgm:cxn modelId="{B67D9905-8685-4F15-BE3B-1BCD5B354A2A}" srcId="{FA14727C-4264-4110-BEEE-365FBA7D21FF}" destId="{464E5AFB-34EB-481E-A98D-72DAAC34C60A}" srcOrd="0" destOrd="0" parTransId="{CE298CCD-D743-476B-B69D-B3EE5C55C61C}" sibTransId="{620FD2B5-F70D-4CB6-BEA8-4D1F1E7794CF}"/>
    <dgm:cxn modelId="{16941008-37A2-4102-9C41-2308B8978792}" srcId="{1F99B63B-E040-41A0-9F79-6C4241A53E6E}" destId="{FA14727C-4264-4110-BEEE-365FBA7D21FF}" srcOrd="2" destOrd="0" parTransId="{3B105A71-E312-470C-B8A1-D2675B12CD3E}" sibTransId="{99B9094F-FCFE-4A02-A31E-7D0925701C47}"/>
    <dgm:cxn modelId="{4D80F50B-C4CB-4B1F-8B54-D6B76EDB85D7}" type="presOf" srcId="{A9549A59-C472-45AA-8873-275E0040D9BB}" destId="{AD7760B7-4092-47C7-B5C5-155D6B4034CC}" srcOrd="0" destOrd="0" presId="urn:microsoft.com/office/officeart/2016/7/layout/AccentHomeChevronProcess"/>
    <dgm:cxn modelId="{1070A220-0EC6-4F7E-ACCC-AD610552631D}" type="presOf" srcId="{DE696860-6E21-4436-89E9-0AE1AEE138C9}" destId="{2772F479-B4EB-4377-8E5D-34CDA4FF083F}" srcOrd="0" destOrd="0" presId="urn:microsoft.com/office/officeart/2016/7/layout/AccentHomeChevronProcess"/>
    <dgm:cxn modelId="{1499422B-2EEE-49B0-B5ED-3ECA99869AD7}" srcId="{1F99B63B-E040-41A0-9F79-6C4241A53E6E}" destId="{A9549A59-C472-45AA-8873-275E0040D9BB}" srcOrd="0" destOrd="0" parTransId="{76CD7352-F68E-4907-AEAD-AA6CB053A3A3}" sibTransId="{69D60136-ABA8-4D2E-B920-F72D596E99E2}"/>
    <dgm:cxn modelId="{987DF831-FC12-498E-91D8-009400C5540C}" srcId="{FA14727C-4264-4110-BEEE-365FBA7D21FF}" destId="{1ED28F49-84AD-4274-9338-0416F8DBF6CF}" srcOrd="1" destOrd="0" parTransId="{084FA001-4BB0-4EBF-88B0-C736D17B7D23}" sibTransId="{5B11D0D8-EEE3-4423-A046-73138BA38F6B}"/>
    <dgm:cxn modelId="{08ED8360-837B-4EF7-8091-4F3655E2CF4B}" type="presOf" srcId="{464E5AFB-34EB-481E-A98D-72DAAC34C60A}" destId="{A4982602-31F2-4EE5-86BE-58ABE934067F}" srcOrd="0" destOrd="0" presId="urn:microsoft.com/office/officeart/2016/7/layout/AccentHomeChevronProcess"/>
    <dgm:cxn modelId="{34082E52-DBDE-4202-A58B-801C4347DD71}" type="presOf" srcId="{0D5C3F83-EFFA-4984-8987-1A15D447329A}" destId="{05AE437A-672F-40EF-8A99-7147942E4B3E}" srcOrd="0" destOrd="0" presId="urn:microsoft.com/office/officeart/2016/7/layout/AccentHomeChevronProcess"/>
    <dgm:cxn modelId="{AE16F57E-CC5F-4738-B7C1-6EB7A5516384}" type="presOf" srcId="{1F99B63B-E040-41A0-9F79-6C4241A53E6E}" destId="{B75C19A6-36AE-41C7-82B8-5665D084A8A2}" srcOrd="0" destOrd="0" presId="urn:microsoft.com/office/officeart/2016/7/layout/AccentHomeChevronProcess"/>
    <dgm:cxn modelId="{5A4D36C0-CB04-458B-BDF3-3A4CB5BBE507}" srcId="{1F99B63B-E040-41A0-9F79-6C4241A53E6E}" destId="{0D5C3F83-EFFA-4984-8987-1A15D447329A}" srcOrd="1" destOrd="0" parTransId="{E168A8E8-4C85-4887-9A68-075EF63CBBEB}" sibTransId="{BE66B969-88DE-4F17-906A-F99D71056A34}"/>
    <dgm:cxn modelId="{EF201DD0-A1CC-46D5-96D2-5CC1F649D46C}" srcId="{0D5C3F83-EFFA-4984-8987-1A15D447329A}" destId="{A7A654DB-1A24-4DB8-A15E-0E0CEB76E7BE}" srcOrd="0" destOrd="0" parTransId="{1AC4DCCE-1B91-4AC6-A0A6-6B85007240CA}" sibTransId="{D0DA7C8A-3C73-47BE-A484-37796BAD7A82}"/>
    <dgm:cxn modelId="{40D9FED6-9E21-469C-9158-BC417AF98941}" srcId="{A9549A59-C472-45AA-8873-275E0040D9BB}" destId="{DE696860-6E21-4436-89E9-0AE1AEE138C9}" srcOrd="0" destOrd="0" parTransId="{06869039-AB26-46B3-AB9F-363C133AA9A7}" sibTransId="{8F4ECD1C-45BC-4E92-923C-FE94E06D1BA7}"/>
    <dgm:cxn modelId="{3FB037D8-B0D4-4D6B-8BB2-7266ADCBA01C}" type="presOf" srcId="{FA14727C-4264-4110-BEEE-365FBA7D21FF}" destId="{8DFF008C-A694-4F9A-8273-C3A0C94D015D}" srcOrd="0" destOrd="0" presId="urn:microsoft.com/office/officeart/2016/7/layout/AccentHomeChevronProcess"/>
    <dgm:cxn modelId="{01A71BF7-445C-451B-8C6F-459980AE67FF}" type="presOf" srcId="{A7A654DB-1A24-4DB8-A15E-0E0CEB76E7BE}" destId="{46DEF250-34A4-4697-A8FB-E26497CD58DF}" srcOrd="0" destOrd="0" presId="urn:microsoft.com/office/officeart/2016/7/layout/AccentHomeChevronProcess"/>
    <dgm:cxn modelId="{415E74CC-8600-4C06-AC1A-6D25F8DA443F}" type="presParOf" srcId="{B75C19A6-36AE-41C7-82B8-5665D084A8A2}" destId="{4BDC090C-33B4-4227-87FB-2CECF178B2DB}" srcOrd="0" destOrd="0" presId="urn:microsoft.com/office/officeart/2016/7/layout/AccentHomeChevronProcess"/>
    <dgm:cxn modelId="{761B85FE-231F-409C-9F45-8A20E1D8540D}" type="presParOf" srcId="{4BDC090C-33B4-4227-87FB-2CECF178B2DB}" destId="{04391DB9-37EC-4E9E-99B2-FBE77F26E7D6}" srcOrd="0" destOrd="0" presId="urn:microsoft.com/office/officeart/2016/7/layout/AccentHomeChevronProcess"/>
    <dgm:cxn modelId="{16A44867-5E58-4DA7-9D87-8BAEAF523417}" type="presParOf" srcId="{4BDC090C-33B4-4227-87FB-2CECF178B2DB}" destId="{AD7760B7-4092-47C7-B5C5-155D6B4034CC}" srcOrd="1" destOrd="0" presId="urn:microsoft.com/office/officeart/2016/7/layout/AccentHomeChevronProcess"/>
    <dgm:cxn modelId="{B0147EF2-39FF-424F-BDD7-7A3CBCCDE092}" type="presParOf" srcId="{4BDC090C-33B4-4227-87FB-2CECF178B2DB}" destId="{2772F479-B4EB-4377-8E5D-34CDA4FF083F}" srcOrd="2" destOrd="0" presId="urn:microsoft.com/office/officeart/2016/7/layout/AccentHomeChevronProcess"/>
    <dgm:cxn modelId="{9B716957-0B89-4EA6-BE4C-5A32EA32CB12}" type="presParOf" srcId="{4BDC090C-33B4-4227-87FB-2CECF178B2DB}" destId="{50F6ACE0-4515-4C10-BFF2-D953B175D8A3}" srcOrd="3" destOrd="0" presId="urn:microsoft.com/office/officeart/2016/7/layout/AccentHomeChevronProcess"/>
    <dgm:cxn modelId="{5D234D78-1CB1-4BC9-A989-F2C7CB5F2548}" type="presParOf" srcId="{B75C19A6-36AE-41C7-82B8-5665D084A8A2}" destId="{A64504ED-9B5F-4423-A2B2-45F321CFB948}" srcOrd="1" destOrd="0" presId="urn:microsoft.com/office/officeart/2016/7/layout/AccentHomeChevronProcess"/>
    <dgm:cxn modelId="{B5F20CCD-7519-4D40-9D21-EF0A88844727}" type="presParOf" srcId="{B75C19A6-36AE-41C7-82B8-5665D084A8A2}" destId="{707D3C99-A150-4299-AD22-6B71B4B461C7}" srcOrd="2" destOrd="0" presId="urn:microsoft.com/office/officeart/2016/7/layout/AccentHomeChevronProcess"/>
    <dgm:cxn modelId="{2FCC8BA6-B63F-41CA-B955-A5766C575FCC}" type="presParOf" srcId="{707D3C99-A150-4299-AD22-6B71B4B461C7}" destId="{D065B917-D922-4F07-9ADF-6D7D616DAD3D}" srcOrd="0" destOrd="0" presId="urn:microsoft.com/office/officeart/2016/7/layout/AccentHomeChevronProcess"/>
    <dgm:cxn modelId="{CE5551B6-364E-41AD-A196-0D2B71522A15}" type="presParOf" srcId="{707D3C99-A150-4299-AD22-6B71B4B461C7}" destId="{05AE437A-672F-40EF-8A99-7147942E4B3E}" srcOrd="1" destOrd="0" presId="urn:microsoft.com/office/officeart/2016/7/layout/AccentHomeChevronProcess"/>
    <dgm:cxn modelId="{CBF4E8FF-EC24-4F9F-982A-0748FB8A63B3}" type="presParOf" srcId="{707D3C99-A150-4299-AD22-6B71B4B461C7}" destId="{46DEF250-34A4-4697-A8FB-E26497CD58DF}" srcOrd="2" destOrd="0" presId="urn:microsoft.com/office/officeart/2016/7/layout/AccentHomeChevronProcess"/>
    <dgm:cxn modelId="{857573A3-C4BD-48AE-A5B4-F5257C50C4C0}" type="presParOf" srcId="{707D3C99-A150-4299-AD22-6B71B4B461C7}" destId="{6CF023DA-D29F-44BE-850E-C9FC9A3995EA}" srcOrd="3" destOrd="0" presId="urn:microsoft.com/office/officeart/2016/7/layout/AccentHomeChevronProcess"/>
    <dgm:cxn modelId="{BFFF0CE2-1256-476F-88AD-2B0957CA7B6B}" type="presParOf" srcId="{B75C19A6-36AE-41C7-82B8-5665D084A8A2}" destId="{E3FCFCAD-9A73-4E30-BB29-4A91A182E3EB}" srcOrd="3" destOrd="0" presId="urn:microsoft.com/office/officeart/2016/7/layout/AccentHomeChevronProcess"/>
    <dgm:cxn modelId="{5B547045-6C1C-415C-BB29-EB03AC13B3B6}" type="presParOf" srcId="{B75C19A6-36AE-41C7-82B8-5665D084A8A2}" destId="{CF8DFA2E-01DE-489F-87B0-9A3E9F2B026B}" srcOrd="4" destOrd="0" presId="urn:microsoft.com/office/officeart/2016/7/layout/AccentHomeChevronProcess"/>
    <dgm:cxn modelId="{3F541BCA-5788-42EB-9710-9F524EF1025D}" type="presParOf" srcId="{CF8DFA2E-01DE-489F-87B0-9A3E9F2B026B}" destId="{5F16DE38-62C5-41D7-926D-25257EFDCA7B}" srcOrd="0" destOrd="0" presId="urn:microsoft.com/office/officeart/2016/7/layout/AccentHomeChevronProcess"/>
    <dgm:cxn modelId="{417DB90F-A177-42AE-8D6D-115508CA12BC}" type="presParOf" srcId="{CF8DFA2E-01DE-489F-87B0-9A3E9F2B026B}" destId="{8DFF008C-A694-4F9A-8273-C3A0C94D015D}" srcOrd="1" destOrd="0" presId="urn:microsoft.com/office/officeart/2016/7/layout/AccentHomeChevronProcess"/>
    <dgm:cxn modelId="{4EAFCC88-ADE0-42EA-A0D0-2EEB1FC5BB78}" type="presParOf" srcId="{CF8DFA2E-01DE-489F-87B0-9A3E9F2B026B}" destId="{A4982602-31F2-4EE5-86BE-58ABE934067F}" srcOrd="2" destOrd="0" presId="urn:microsoft.com/office/officeart/2016/7/layout/AccentHomeChevronProcess"/>
    <dgm:cxn modelId="{4B09C837-9105-4154-A1FE-8B10EC064506}" type="presParOf" srcId="{CF8DFA2E-01DE-489F-87B0-9A3E9F2B026B}" destId="{44847A81-BCE2-4A65-83F4-4D636B08C1AD}"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99B63B-E040-41A0-9F79-6C4241A53E6E}" type="doc">
      <dgm:prSet loTypeId="urn:microsoft.com/office/officeart/2016/7/layout/AccentHomeChevronProcess" loCatId="timeline" qsTypeId="urn:microsoft.com/office/officeart/2005/8/quickstyle/simple4" qsCatId="simple" csTypeId="urn:microsoft.com/office/officeart/2005/8/colors/colorful5" csCatId="colorful" phldr="1"/>
      <dgm:spPr/>
      <dgm:t>
        <a:bodyPr/>
        <a:lstStyle/>
        <a:p>
          <a:endParaRPr lang="en-US"/>
        </a:p>
      </dgm:t>
    </dgm:pt>
    <dgm:pt modelId="{0D5C3F83-EFFA-4984-8987-1A15D447329A}">
      <dgm:prSet phldr="0"/>
      <dgm:spPr/>
      <dgm:t>
        <a:bodyPr/>
        <a:lstStyle/>
        <a:p>
          <a:pPr rtl="0"/>
          <a:r>
            <a:rPr lang="en-US" dirty="0"/>
            <a:t>Charles was a tidal river, surrounded by hundreds of acres of salt marshes and mudflats. </a:t>
          </a:r>
          <a:endParaRPr lang="en-US" dirty="0">
            <a:latin typeface="Calibri Light" panose="020F0302020204030204"/>
          </a:endParaRPr>
        </a:p>
      </dgm:t>
    </dgm:pt>
    <dgm:pt modelId="{E168A8E8-4C85-4887-9A68-075EF63CBBEB}" type="parTrans" cxnId="{5A4D36C0-CB04-458B-BDF3-3A4CB5BBE507}">
      <dgm:prSet/>
      <dgm:spPr/>
    </dgm:pt>
    <dgm:pt modelId="{BE66B969-88DE-4F17-906A-F99D71056A34}" type="sibTrans" cxnId="{5A4D36C0-CB04-458B-BDF3-3A4CB5BBE507}">
      <dgm:prSet/>
      <dgm:spPr/>
    </dgm:pt>
    <dgm:pt modelId="{FA14727C-4264-4110-BEEE-365FBA7D21FF}">
      <dgm:prSet phldr="0"/>
      <dgm:spPr/>
      <dgm:t>
        <a:bodyPr/>
        <a:lstStyle/>
        <a:p>
          <a:pPr rtl="0"/>
          <a:r>
            <a:rPr lang="en-US" dirty="0">
              <a:latin typeface="Calibri Light" panose="020F0302020204030204"/>
            </a:rPr>
            <a:t>Now</a:t>
          </a:r>
        </a:p>
      </dgm:t>
    </dgm:pt>
    <dgm:pt modelId="{3B105A71-E312-470C-B8A1-D2675B12CD3E}" type="parTrans" cxnId="{16941008-37A2-4102-9C41-2308B8978792}">
      <dgm:prSet/>
      <dgm:spPr/>
    </dgm:pt>
    <dgm:pt modelId="{99B9094F-FCFE-4A02-A31E-7D0925701C47}" type="sibTrans" cxnId="{16941008-37A2-4102-9C41-2308B8978792}">
      <dgm:prSet/>
      <dgm:spPr/>
    </dgm:pt>
    <dgm:pt modelId="{A9549A59-C472-45AA-8873-275E0040D9BB}">
      <dgm:prSet phldr="0"/>
      <dgm:spPr/>
      <dgm:t>
        <a:bodyPr/>
        <a:lstStyle/>
        <a:p>
          <a:pPr rtl="0"/>
          <a:r>
            <a:rPr lang="en-US">
              <a:latin typeface="Calibri Light" panose="020F0302020204030204"/>
            </a:rPr>
            <a:t>Then</a:t>
          </a:r>
        </a:p>
      </dgm:t>
    </dgm:pt>
    <dgm:pt modelId="{76CD7352-F68E-4907-AEAD-AA6CB053A3A3}" type="parTrans" cxnId="{1499422B-2EEE-49B0-B5ED-3ECA99869AD7}">
      <dgm:prSet/>
      <dgm:spPr/>
    </dgm:pt>
    <dgm:pt modelId="{69D60136-ABA8-4D2E-B920-F72D596E99E2}" type="sibTrans" cxnId="{1499422B-2EEE-49B0-B5ED-3ECA99869AD7}">
      <dgm:prSet/>
      <dgm:spPr/>
    </dgm:pt>
    <dgm:pt modelId="{A7A654DB-1A24-4DB8-A15E-0E0CEB76E7BE}">
      <dgm:prSet phldr="0"/>
      <dgm:spPr/>
      <dgm:t>
        <a:bodyPr/>
        <a:lstStyle/>
        <a:p>
          <a:pPr rtl="0"/>
          <a:r>
            <a:rPr lang="en-US"/>
            <a:t>In the nineteenth century, the basin was damned for mills and filled for industrial, commercial, and residential purposes, including two prisons, three coal-burning power plants, and several gas works. </a:t>
          </a:r>
        </a:p>
      </dgm:t>
    </dgm:pt>
    <dgm:pt modelId="{1AC4DCCE-1B91-4AC6-A0A6-6B85007240CA}" type="parTrans" cxnId="{EF201DD0-A1CC-46D5-96D2-5CC1F649D46C}">
      <dgm:prSet/>
      <dgm:spPr/>
    </dgm:pt>
    <dgm:pt modelId="{D0DA7C8A-3C73-47BE-A484-37796BAD7A82}" type="sibTrans" cxnId="{EF201DD0-A1CC-46D5-96D2-5CC1F649D46C}">
      <dgm:prSet/>
      <dgm:spPr/>
    </dgm:pt>
    <dgm:pt modelId="{464E5AFB-34EB-481E-A98D-72DAAC34C60A}">
      <dgm:prSet phldr="0"/>
      <dgm:spPr/>
      <dgm:t>
        <a:bodyPr/>
        <a:lstStyle/>
        <a:p>
          <a:pPr rtl="0"/>
          <a:r>
            <a:rPr lang="en-US" dirty="0">
              <a:latin typeface="Calibri Light" panose="020F0302020204030204"/>
            </a:rPr>
            <a:t>The</a:t>
          </a:r>
          <a:r>
            <a:rPr lang="en-US" dirty="0"/>
            <a:t> water quality of the Charles has improved from a grade of “D” in 1995 to a “A-” in 2018</a:t>
          </a:r>
          <a:r>
            <a:rPr lang="en-US" dirty="0">
              <a:latin typeface="Calibri Light" panose="020F0302020204030204"/>
            </a:rPr>
            <a:t>. People can now swim in it, if they don't touch the bottom.</a:t>
          </a:r>
          <a:endParaRPr lang="en-US" dirty="0"/>
        </a:p>
      </dgm:t>
    </dgm:pt>
    <dgm:pt modelId="{CE298CCD-D743-476B-B69D-B3EE5C55C61C}" type="parTrans" cxnId="{B67D9905-8685-4F15-BE3B-1BCD5B354A2A}">
      <dgm:prSet/>
      <dgm:spPr/>
    </dgm:pt>
    <dgm:pt modelId="{620FD2B5-F70D-4CB6-BEA8-4D1F1E7794CF}" type="sibTrans" cxnId="{B67D9905-8685-4F15-BE3B-1BCD5B354A2A}">
      <dgm:prSet/>
      <dgm:spPr/>
    </dgm:pt>
    <dgm:pt modelId="{5BF4D943-F57F-46AA-A6DD-406B2C207B13}">
      <dgm:prSet phldr="0"/>
      <dgm:spPr/>
      <dgm:t>
        <a:bodyPr/>
        <a:lstStyle/>
        <a:p>
          <a:r>
            <a:rPr lang="en-US" dirty="0">
              <a:latin typeface="Calibri Light" panose="020F0302020204030204"/>
            </a:rPr>
            <a:t>Later</a:t>
          </a:r>
          <a:endParaRPr lang="en-US" dirty="0"/>
        </a:p>
      </dgm:t>
    </dgm:pt>
    <dgm:pt modelId="{B7FFF950-11C6-41C7-B36F-F5D7893CB87A}" type="parTrans" cxnId="{42C1D2A0-5BF2-48B8-9492-674F44BE4CE5}">
      <dgm:prSet/>
      <dgm:spPr/>
    </dgm:pt>
    <dgm:pt modelId="{DBB50E68-159C-4A26-B2E8-697155A10C6F}" type="sibTrans" cxnId="{42C1D2A0-5BF2-48B8-9492-674F44BE4CE5}">
      <dgm:prSet/>
      <dgm:spPr/>
    </dgm:pt>
    <dgm:pt modelId="{92757D3C-5721-43C8-A4E8-6CDD417C4B3A}">
      <dgm:prSet phldr="0"/>
      <dgm:spPr/>
      <dgm:t>
        <a:bodyPr/>
        <a:lstStyle/>
        <a:p>
          <a:r>
            <a:rPr lang="en-US">
              <a:latin typeface="Calibri Light" panose="020F0302020204030204"/>
            </a:rPr>
            <a:t>Recent</a:t>
          </a:r>
        </a:p>
      </dgm:t>
    </dgm:pt>
    <dgm:pt modelId="{E97617F3-DF59-4DF6-848B-3AEFADE73AEA}" type="parTrans" cxnId="{22A10F74-FDC5-42A8-8007-94E6FF7D6C4C}">
      <dgm:prSet/>
      <dgm:spPr/>
    </dgm:pt>
    <dgm:pt modelId="{2190190E-B1BD-4997-A7AE-2D5E0F312CE2}" type="sibTrans" cxnId="{22A10F74-FDC5-42A8-8007-94E6FF7D6C4C}">
      <dgm:prSet/>
      <dgm:spPr/>
    </dgm:pt>
    <dgm:pt modelId="{0B8040B0-080F-4F39-8735-C6623C1A7CB3}">
      <dgm:prSet phldr="0"/>
      <dgm:spPr/>
      <dgm:t>
        <a:bodyPr/>
        <a:lstStyle/>
        <a:p>
          <a:r>
            <a:rPr lang="en-US"/>
            <a:t>By the mid 1960s, major industrial activities along the Charles had ceased and an environmental movement emerged advocating for improved water quality and ecological health of the Charles River. </a:t>
          </a:r>
          <a:endParaRPr lang="en-US">
            <a:latin typeface="Calibri Light" panose="020F0302020204030204"/>
          </a:endParaRPr>
        </a:p>
      </dgm:t>
    </dgm:pt>
    <dgm:pt modelId="{6D56452B-E56F-4884-B60D-3493D5211959}" type="parTrans" cxnId="{9E9F24D7-99C0-48B3-8B56-9C0DF005559C}">
      <dgm:prSet/>
      <dgm:spPr/>
    </dgm:pt>
    <dgm:pt modelId="{BD7A63E4-A853-4845-8DF5-87CF05E87510}" type="sibTrans" cxnId="{9E9F24D7-99C0-48B3-8B56-9C0DF005559C}">
      <dgm:prSet/>
      <dgm:spPr/>
    </dgm:pt>
    <dgm:pt modelId="{B75C19A6-36AE-41C7-82B8-5665D084A8A2}" type="pres">
      <dgm:prSet presAssocID="{1F99B63B-E040-41A0-9F79-6C4241A53E6E}" presName="Name0" presStyleCnt="0">
        <dgm:presLayoutVars>
          <dgm:animLvl val="lvl"/>
          <dgm:resizeHandles val="exact"/>
        </dgm:presLayoutVars>
      </dgm:prSet>
      <dgm:spPr/>
    </dgm:pt>
    <dgm:pt modelId="{4BDC090C-33B4-4227-87FB-2CECF178B2DB}" type="pres">
      <dgm:prSet presAssocID="{A9549A59-C472-45AA-8873-275E0040D9BB}" presName="composite" presStyleCnt="0"/>
      <dgm:spPr/>
    </dgm:pt>
    <dgm:pt modelId="{04391DB9-37EC-4E9E-99B2-FBE77F26E7D6}" type="pres">
      <dgm:prSet presAssocID="{A9549A59-C472-45AA-8873-275E0040D9BB}" presName="L" presStyleLbl="solidFgAcc1" presStyleIdx="0" presStyleCnt="4">
        <dgm:presLayoutVars>
          <dgm:chMax val="0"/>
          <dgm:chPref val="0"/>
        </dgm:presLayoutVars>
      </dgm:prSet>
      <dgm:spPr/>
    </dgm:pt>
    <dgm:pt modelId="{AD7760B7-4092-47C7-B5C5-155D6B4034CC}" type="pres">
      <dgm:prSet presAssocID="{A9549A59-C472-45AA-8873-275E0040D9BB}" presName="parTx" presStyleLbl="alignNode1" presStyleIdx="0" presStyleCnt="4">
        <dgm:presLayoutVars>
          <dgm:chMax val="0"/>
          <dgm:chPref val="0"/>
          <dgm:bulletEnabled val="1"/>
        </dgm:presLayoutVars>
      </dgm:prSet>
      <dgm:spPr/>
    </dgm:pt>
    <dgm:pt modelId="{2772F479-B4EB-4377-8E5D-34CDA4FF083F}" type="pres">
      <dgm:prSet presAssocID="{A9549A59-C472-45AA-8873-275E0040D9BB}" presName="desTx" presStyleLbl="revTx" presStyleIdx="0" presStyleCnt="4">
        <dgm:presLayoutVars>
          <dgm:chMax val="0"/>
          <dgm:chPref val="0"/>
          <dgm:bulletEnabled val="1"/>
        </dgm:presLayoutVars>
      </dgm:prSet>
      <dgm:spPr/>
    </dgm:pt>
    <dgm:pt modelId="{50F6ACE0-4515-4C10-BFF2-D953B175D8A3}" type="pres">
      <dgm:prSet presAssocID="{A9549A59-C472-45AA-8873-275E0040D9BB}" presName="EmptyPlaceHolder" presStyleCnt="0"/>
      <dgm:spPr/>
    </dgm:pt>
    <dgm:pt modelId="{A64504ED-9B5F-4423-A2B2-45F321CFB948}" type="pres">
      <dgm:prSet presAssocID="{69D60136-ABA8-4D2E-B920-F72D596E99E2}" presName="space" presStyleCnt="0"/>
      <dgm:spPr/>
    </dgm:pt>
    <dgm:pt modelId="{702E2ED1-8396-4BEB-BAA5-4B20F2814917}" type="pres">
      <dgm:prSet presAssocID="{5BF4D943-F57F-46AA-A6DD-406B2C207B13}" presName="composite" presStyleCnt="0"/>
      <dgm:spPr/>
    </dgm:pt>
    <dgm:pt modelId="{978FCC05-1C2F-4340-B927-9BEAF81DD99A}" type="pres">
      <dgm:prSet presAssocID="{5BF4D943-F57F-46AA-A6DD-406B2C207B13}" presName="L" presStyleLbl="solidFgAcc1" presStyleIdx="1" presStyleCnt="4">
        <dgm:presLayoutVars>
          <dgm:chMax val="0"/>
          <dgm:chPref val="0"/>
        </dgm:presLayoutVars>
      </dgm:prSet>
      <dgm:spPr/>
    </dgm:pt>
    <dgm:pt modelId="{8D323B3C-05FC-47BC-9635-027DADBCED2F}" type="pres">
      <dgm:prSet presAssocID="{5BF4D943-F57F-46AA-A6DD-406B2C207B13}" presName="parTx" presStyleLbl="alignNode1" presStyleIdx="1" presStyleCnt="4">
        <dgm:presLayoutVars>
          <dgm:chMax val="0"/>
          <dgm:chPref val="0"/>
          <dgm:bulletEnabled val="1"/>
        </dgm:presLayoutVars>
      </dgm:prSet>
      <dgm:spPr/>
    </dgm:pt>
    <dgm:pt modelId="{E778384C-05E0-400D-9386-C675429E9635}" type="pres">
      <dgm:prSet presAssocID="{5BF4D943-F57F-46AA-A6DD-406B2C207B13}" presName="desTx" presStyleLbl="revTx" presStyleIdx="1" presStyleCnt="4">
        <dgm:presLayoutVars>
          <dgm:chMax val="0"/>
          <dgm:chPref val="0"/>
          <dgm:bulletEnabled val="1"/>
        </dgm:presLayoutVars>
      </dgm:prSet>
      <dgm:spPr/>
    </dgm:pt>
    <dgm:pt modelId="{C3288650-40CD-4EA1-9F9B-BEC76A09B063}" type="pres">
      <dgm:prSet presAssocID="{5BF4D943-F57F-46AA-A6DD-406B2C207B13}" presName="EmptyPlaceHolder" presStyleCnt="0"/>
      <dgm:spPr/>
    </dgm:pt>
    <dgm:pt modelId="{9DBE39E1-633C-47F7-82E5-F99BE3AA6E03}" type="pres">
      <dgm:prSet presAssocID="{DBB50E68-159C-4A26-B2E8-697155A10C6F}" presName="space" presStyleCnt="0"/>
      <dgm:spPr/>
    </dgm:pt>
    <dgm:pt modelId="{881D7AE9-D1F6-4CC8-B5E1-6A845E4BB38E}" type="pres">
      <dgm:prSet presAssocID="{92757D3C-5721-43C8-A4E8-6CDD417C4B3A}" presName="composite" presStyleCnt="0"/>
      <dgm:spPr/>
    </dgm:pt>
    <dgm:pt modelId="{409EC25E-7A19-4F17-AEE5-2D8C3AC53ABD}" type="pres">
      <dgm:prSet presAssocID="{92757D3C-5721-43C8-A4E8-6CDD417C4B3A}" presName="L" presStyleLbl="solidFgAcc1" presStyleIdx="2" presStyleCnt="4">
        <dgm:presLayoutVars>
          <dgm:chMax val="0"/>
          <dgm:chPref val="0"/>
        </dgm:presLayoutVars>
      </dgm:prSet>
      <dgm:spPr/>
    </dgm:pt>
    <dgm:pt modelId="{C0429E2E-DCD1-49BB-95E1-3B8810FBEE7C}" type="pres">
      <dgm:prSet presAssocID="{92757D3C-5721-43C8-A4E8-6CDD417C4B3A}" presName="parTx" presStyleLbl="alignNode1" presStyleIdx="2" presStyleCnt="4">
        <dgm:presLayoutVars>
          <dgm:chMax val="0"/>
          <dgm:chPref val="0"/>
          <dgm:bulletEnabled val="1"/>
        </dgm:presLayoutVars>
      </dgm:prSet>
      <dgm:spPr/>
    </dgm:pt>
    <dgm:pt modelId="{626D7026-9132-44BC-99EB-FAA893C29BB8}" type="pres">
      <dgm:prSet presAssocID="{92757D3C-5721-43C8-A4E8-6CDD417C4B3A}" presName="desTx" presStyleLbl="revTx" presStyleIdx="2" presStyleCnt="4">
        <dgm:presLayoutVars>
          <dgm:chMax val="0"/>
          <dgm:chPref val="0"/>
          <dgm:bulletEnabled val="1"/>
        </dgm:presLayoutVars>
      </dgm:prSet>
      <dgm:spPr/>
    </dgm:pt>
    <dgm:pt modelId="{1E0A9AAA-633F-4752-8403-3F581B7C58B9}" type="pres">
      <dgm:prSet presAssocID="{92757D3C-5721-43C8-A4E8-6CDD417C4B3A}" presName="EmptyPlaceHolder" presStyleCnt="0"/>
      <dgm:spPr/>
    </dgm:pt>
    <dgm:pt modelId="{DB075906-7EF6-4AC0-8196-6705C14D6DA2}" type="pres">
      <dgm:prSet presAssocID="{2190190E-B1BD-4997-A7AE-2D5E0F312CE2}" presName="space" presStyleCnt="0"/>
      <dgm:spPr/>
    </dgm:pt>
    <dgm:pt modelId="{CF8DFA2E-01DE-489F-87B0-9A3E9F2B026B}" type="pres">
      <dgm:prSet presAssocID="{FA14727C-4264-4110-BEEE-365FBA7D21FF}" presName="composite" presStyleCnt="0"/>
      <dgm:spPr/>
    </dgm:pt>
    <dgm:pt modelId="{5F16DE38-62C5-41D7-926D-25257EFDCA7B}" type="pres">
      <dgm:prSet presAssocID="{FA14727C-4264-4110-BEEE-365FBA7D21FF}" presName="L" presStyleLbl="solidFgAcc1" presStyleIdx="3" presStyleCnt="4">
        <dgm:presLayoutVars>
          <dgm:chMax val="0"/>
          <dgm:chPref val="0"/>
        </dgm:presLayoutVars>
      </dgm:prSet>
      <dgm:spPr/>
    </dgm:pt>
    <dgm:pt modelId="{8DFF008C-A694-4F9A-8273-C3A0C94D015D}" type="pres">
      <dgm:prSet presAssocID="{FA14727C-4264-4110-BEEE-365FBA7D21FF}" presName="parTx" presStyleLbl="alignNode1" presStyleIdx="3" presStyleCnt="4">
        <dgm:presLayoutVars>
          <dgm:chMax val="0"/>
          <dgm:chPref val="0"/>
          <dgm:bulletEnabled val="1"/>
        </dgm:presLayoutVars>
      </dgm:prSet>
      <dgm:spPr/>
    </dgm:pt>
    <dgm:pt modelId="{A4982602-31F2-4EE5-86BE-58ABE934067F}" type="pres">
      <dgm:prSet presAssocID="{FA14727C-4264-4110-BEEE-365FBA7D21FF}" presName="desTx" presStyleLbl="revTx" presStyleIdx="3" presStyleCnt="4">
        <dgm:presLayoutVars>
          <dgm:chMax val="0"/>
          <dgm:chPref val="0"/>
          <dgm:bulletEnabled val="1"/>
        </dgm:presLayoutVars>
      </dgm:prSet>
      <dgm:spPr/>
    </dgm:pt>
    <dgm:pt modelId="{44847A81-BCE2-4A65-83F4-4D636B08C1AD}" type="pres">
      <dgm:prSet presAssocID="{FA14727C-4264-4110-BEEE-365FBA7D21FF}" presName="EmptyPlaceHolder" presStyleCnt="0"/>
      <dgm:spPr/>
    </dgm:pt>
  </dgm:ptLst>
  <dgm:cxnLst>
    <dgm:cxn modelId="{B67D9905-8685-4F15-BE3B-1BCD5B354A2A}" srcId="{FA14727C-4264-4110-BEEE-365FBA7D21FF}" destId="{464E5AFB-34EB-481E-A98D-72DAAC34C60A}" srcOrd="0" destOrd="0" parTransId="{CE298CCD-D743-476B-B69D-B3EE5C55C61C}" sibTransId="{620FD2B5-F70D-4CB6-BEA8-4D1F1E7794CF}"/>
    <dgm:cxn modelId="{16941008-37A2-4102-9C41-2308B8978792}" srcId="{1F99B63B-E040-41A0-9F79-6C4241A53E6E}" destId="{FA14727C-4264-4110-BEEE-365FBA7D21FF}" srcOrd="3" destOrd="0" parTransId="{3B105A71-E312-470C-B8A1-D2675B12CD3E}" sibTransId="{99B9094F-FCFE-4A02-A31E-7D0925701C47}"/>
    <dgm:cxn modelId="{18F0510E-4AC8-47F5-AB35-FF5129AEA1A1}" type="presOf" srcId="{464E5AFB-34EB-481E-A98D-72DAAC34C60A}" destId="{A4982602-31F2-4EE5-86BE-58ABE934067F}" srcOrd="0" destOrd="0" presId="urn:microsoft.com/office/officeart/2016/7/layout/AccentHomeChevronProcess"/>
    <dgm:cxn modelId="{1499422B-2EEE-49B0-B5ED-3ECA99869AD7}" srcId="{1F99B63B-E040-41A0-9F79-6C4241A53E6E}" destId="{A9549A59-C472-45AA-8873-275E0040D9BB}" srcOrd="0" destOrd="0" parTransId="{76CD7352-F68E-4907-AEAD-AA6CB053A3A3}" sibTransId="{69D60136-ABA8-4D2E-B920-F72D596E99E2}"/>
    <dgm:cxn modelId="{60CE3B2D-FE3C-4FED-B790-779B0A57C5B2}" type="presOf" srcId="{FA14727C-4264-4110-BEEE-365FBA7D21FF}" destId="{8DFF008C-A694-4F9A-8273-C3A0C94D015D}" srcOrd="0" destOrd="0" presId="urn:microsoft.com/office/officeart/2016/7/layout/AccentHomeChevronProcess"/>
    <dgm:cxn modelId="{22A10F74-FDC5-42A8-8007-94E6FF7D6C4C}" srcId="{1F99B63B-E040-41A0-9F79-6C4241A53E6E}" destId="{92757D3C-5721-43C8-A4E8-6CDD417C4B3A}" srcOrd="2" destOrd="0" parTransId="{E97617F3-DF59-4DF6-848B-3AEFADE73AEA}" sibTransId="{2190190E-B1BD-4997-A7AE-2D5E0F312CE2}"/>
    <dgm:cxn modelId="{BA36D278-D417-405A-9585-63682709C3B4}" type="presOf" srcId="{0B8040B0-080F-4F39-8735-C6623C1A7CB3}" destId="{626D7026-9132-44BC-99EB-FAA893C29BB8}" srcOrd="0" destOrd="0" presId="urn:microsoft.com/office/officeart/2016/7/layout/AccentHomeChevronProcess"/>
    <dgm:cxn modelId="{AE16F57E-CC5F-4738-B7C1-6EB7A5516384}" type="presOf" srcId="{1F99B63B-E040-41A0-9F79-6C4241A53E6E}" destId="{B75C19A6-36AE-41C7-82B8-5665D084A8A2}" srcOrd="0" destOrd="0" presId="urn:microsoft.com/office/officeart/2016/7/layout/AccentHomeChevronProcess"/>
    <dgm:cxn modelId="{23207784-474B-44A7-8329-C5B8CD429440}" type="presOf" srcId="{A9549A59-C472-45AA-8873-275E0040D9BB}" destId="{AD7760B7-4092-47C7-B5C5-155D6B4034CC}" srcOrd="0" destOrd="0" presId="urn:microsoft.com/office/officeart/2016/7/layout/AccentHomeChevronProcess"/>
    <dgm:cxn modelId="{CEC2838D-57F5-4A06-9383-365F4B9D4790}" type="presOf" srcId="{5BF4D943-F57F-46AA-A6DD-406B2C207B13}" destId="{8D323B3C-05FC-47BC-9635-027DADBCED2F}" srcOrd="0" destOrd="0" presId="urn:microsoft.com/office/officeart/2016/7/layout/AccentHomeChevronProcess"/>
    <dgm:cxn modelId="{42C1D2A0-5BF2-48B8-9492-674F44BE4CE5}" srcId="{1F99B63B-E040-41A0-9F79-6C4241A53E6E}" destId="{5BF4D943-F57F-46AA-A6DD-406B2C207B13}" srcOrd="1" destOrd="0" parTransId="{B7FFF950-11C6-41C7-B36F-F5D7893CB87A}" sibTransId="{DBB50E68-159C-4A26-B2E8-697155A10C6F}"/>
    <dgm:cxn modelId="{F98B1EA3-B951-46FE-8D06-DC4968547733}" type="presOf" srcId="{0D5C3F83-EFFA-4984-8987-1A15D447329A}" destId="{2772F479-B4EB-4377-8E5D-34CDA4FF083F}" srcOrd="0" destOrd="0" presId="urn:microsoft.com/office/officeart/2016/7/layout/AccentHomeChevronProcess"/>
    <dgm:cxn modelId="{5A4D36C0-CB04-458B-BDF3-3A4CB5BBE507}" srcId="{A9549A59-C472-45AA-8873-275E0040D9BB}" destId="{0D5C3F83-EFFA-4984-8987-1A15D447329A}" srcOrd="0" destOrd="0" parTransId="{E168A8E8-4C85-4887-9A68-075EF63CBBEB}" sibTransId="{BE66B969-88DE-4F17-906A-F99D71056A34}"/>
    <dgm:cxn modelId="{0A3B37C8-34E6-4C52-B6C0-78BD60BD46E4}" type="presOf" srcId="{A7A654DB-1A24-4DB8-A15E-0E0CEB76E7BE}" destId="{E778384C-05E0-400D-9386-C675429E9635}" srcOrd="0" destOrd="0" presId="urn:microsoft.com/office/officeart/2016/7/layout/AccentHomeChevronProcess"/>
    <dgm:cxn modelId="{EF201DD0-A1CC-46D5-96D2-5CC1F649D46C}" srcId="{5BF4D943-F57F-46AA-A6DD-406B2C207B13}" destId="{A7A654DB-1A24-4DB8-A15E-0E0CEB76E7BE}" srcOrd="0" destOrd="0" parTransId="{1AC4DCCE-1B91-4AC6-A0A6-6B85007240CA}" sibTransId="{D0DA7C8A-3C73-47BE-A484-37796BAD7A82}"/>
    <dgm:cxn modelId="{9E9F24D7-99C0-48B3-8B56-9C0DF005559C}" srcId="{92757D3C-5721-43C8-A4E8-6CDD417C4B3A}" destId="{0B8040B0-080F-4F39-8735-C6623C1A7CB3}" srcOrd="0" destOrd="0" parTransId="{6D56452B-E56F-4884-B60D-3493D5211959}" sibTransId="{BD7A63E4-A853-4845-8DF5-87CF05E87510}"/>
    <dgm:cxn modelId="{E9D3E9EF-0C0B-49EC-9CC9-CCCC58640371}" type="presOf" srcId="{92757D3C-5721-43C8-A4E8-6CDD417C4B3A}" destId="{C0429E2E-DCD1-49BB-95E1-3B8810FBEE7C}" srcOrd="0" destOrd="0" presId="urn:microsoft.com/office/officeart/2016/7/layout/AccentHomeChevronProcess"/>
    <dgm:cxn modelId="{841D78B8-7365-4DD8-9325-9381D50489C9}" type="presParOf" srcId="{B75C19A6-36AE-41C7-82B8-5665D084A8A2}" destId="{4BDC090C-33B4-4227-87FB-2CECF178B2DB}" srcOrd="0" destOrd="0" presId="urn:microsoft.com/office/officeart/2016/7/layout/AccentHomeChevronProcess"/>
    <dgm:cxn modelId="{EAED6576-A762-4CD2-B194-3EEDDA7F627A}" type="presParOf" srcId="{4BDC090C-33B4-4227-87FB-2CECF178B2DB}" destId="{04391DB9-37EC-4E9E-99B2-FBE77F26E7D6}" srcOrd="0" destOrd="0" presId="urn:microsoft.com/office/officeart/2016/7/layout/AccentHomeChevronProcess"/>
    <dgm:cxn modelId="{76248EE1-0FF9-4623-9011-8BAAF405E8F1}" type="presParOf" srcId="{4BDC090C-33B4-4227-87FB-2CECF178B2DB}" destId="{AD7760B7-4092-47C7-B5C5-155D6B4034CC}" srcOrd="1" destOrd="0" presId="urn:microsoft.com/office/officeart/2016/7/layout/AccentHomeChevronProcess"/>
    <dgm:cxn modelId="{40199644-AD04-40A7-896A-1A25F57ED33F}" type="presParOf" srcId="{4BDC090C-33B4-4227-87FB-2CECF178B2DB}" destId="{2772F479-B4EB-4377-8E5D-34CDA4FF083F}" srcOrd="2" destOrd="0" presId="urn:microsoft.com/office/officeart/2016/7/layout/AccentHomeChevronProcess"/>
    <dgm:cxn modelId="{E8599465-5C2D-4844-9C56-A198ECB7D5E7}" type="presParOf" srcId="{4BDC090C-33B4-4227-87FB-2CECF178B2DB}" destId="{50F6ACE0-4515-4C10-BFF2-D953B175D8A3}" srcOrd="3" destOrd="0" presId="urn:microsoft.com/office/officeart/2016/7/layout/AccentHomeChevronProcess"/>
    <dgm:cxn modelId="{AD587C2C-EDA1-4AEB-9A4C-2C66D490221E}" type="presParOf" srcId="{B75C19A6-36AE-41C7-82B8-5665D084A8A2}" destId="{A64504ED-9B5F-4423-A2B2-45F321CFB948}" srcOrd="1" destOrd="0" presId="urn:microsoft.com/office/officeart/2016/7/layout/AccentHomeChevronProcess"/>
    <dgm:cxn modelId="{BAD4FA6E-91B2-40FF-98F1-3857DB3A6283}" type="presParOf" srcId="{B75C19A6-36AE-41C7-82B8-5665D084A8A2}" destId="{702E2ED1-8396-4BEB-BAA5-4B20F2814917}" srcOrd="2" destOrd="0" presId="urn:microsoft.com/office/officeart/2016/7/layout/AccentHomeChevronProcess"/>
    <dgm:cxn modelId="{A0B34F5E-B396-4651-9ACC-74BFC5935FDE}" type="presParOf" srcId="{702E2ED1-8396-4BEB-BAA5-4B20F2814917}" destId="{978FCC05-1C2F-4340-B927-9BEAF81DD99A}" srcOrd="0" destOrd="0" presId="urn:microsoft.com/office/officeart/2016/7/layout/AccentHomeChevronProcess"/>
    <dgm:cxn modelId="{5EE0A151-B89D-4717-93A7-346CE30F8A69}" type="presParOf" srcId="{702E2ED1-8396-4BEB-BAA5-4B20F2814917}" destId="{8D323B3C-05FC-47BC-9635-027DADBCED2F}" srcOrd="1" destOrd="0" presId="urn:microsoft.com/office/officeart/2016/7/layout/AccentHomeChevronProcess"/>
    <dgm:cxn modelId="{3A2B84B0-337B-4B82-9B60-F5F54DEB98B8}" type="presParOf" srcId="{702E2ED1-8396-4BEB-BAA5-4B20F2814917}" destId="{E778384C-05E0-400D-9386-C675429E9635}" srcOrd="2" destOrd="0" presId="urn:microsoft.com/office/officeart/2016/7/layout/AccentHomeChevronProcess"/>
    <dgm:cxn modelId="{608F782F-1802-4E22-B8B8-A9931176941C}" type="presParOf" srcId="{702E2ED1-8396-4BEB-BAA5-4B20F2814917}" destId="{C3288650-40CD-4EA1-9F9B-BEC76A09B063}" srcOrd="3" destOrd="0" presId="urn:microsoft.com/office/officeart/2016/7/layout/AccentHomeChevronProcess"/>
    <dgm:cxn modelId="{9222F39B-E9BB-402A-ACBF-CC32AC341D2A}" type="presParOf" srcId="{B75C19A6-36AE-41C7-82B8-5665D084A8A2}" destId="{9DBE39E1-633C-47F7-82E5-F99BE3AA6E03}" srcOrd="3" destOrd="0" presId="urn:microsoft.com/office/officeart/2016/7/layout/AccentHomeChevronProcess"/>
    <dgm:cxn modelId="{DB742BFB-F165-4343-9DB5-064A7B3AC8B3}" type="presParOf" srcId="{B75C19A6-36AE-41C7-82B8-5665D084A8A2}" destId="{881D7AE9-D1F6-4CC8-B5E1-6A845E4BB38E}" srcOrd="4" destOrd="0" presId="urn:microsoft.com/office/officeart/2016/7/layout/AccentHomeChevronProcess"/>
    <dgm:cxn modelId="{545F2286-2330-4126-8A4D-7BC96E528067}" type="presParOf" srcId="{881D7AE9-D1F6-4CC8-B5E1-6A845E4BB38E}" destId="{409EC25E-7A19-4F17-AEE5-2D8C3AC53ABD}" srcOrd="0" destOrd="0" presId="urn:microsoft.com/office/officeart/2016/7/layout/AccentHomeChevronProcess"/>
    <dgm:cxn modelId="{F81F069E-5091-44E6-8A32-93F7D655FB81}" type="presParOf" srcId="{881D7AE9-D1F6-4CC8-B5E1-6A845E4BB38E}" destId="{C0429E2E-DCD1-49BB-95E1-3B8810FBEE7C}" srcOrd="1" destOrd="0" presId="urn:microsoft.com/office/officeart/2016/7/layout/AccentHomeChevronProcess"/>
    <dgm:cxn modelId="{1922C500-D4EC-4884-91D9-46A66302DD9B}" type="presParOf" srcId="{881D7AE9-D1F6-4CC8-B5E1-6A845E4BB38E}" destId="{626D7026-9132-44BC-99EB-FAA893C29BB8}" srcOrd="2" destOrd="0" presId="urn:microsoft.com/office/officeart/2016/7/layout/AccentHomeChevronProcess"/>
    <dgm:cxn modelId="{1905F8CC-CA28-471C-8626-1758B0888E74}" type="presParOf" srcId="{881D7AE9-D1F6-4CC8-B5E1-6A845E4BB38E}" destId="{1E0A9AAA-633F-4752-8403-3F581B7C58B9}" srcOrd="3" destOrd="0" presId="urn:microsoft.com/office/officeart/2016/7/layout/AccentHomeChevronProcess"/>
    <dgm:cxn modelId="{BE67A034-F9A6-4D42-9AF7-7D9E589570D4}" type="presParOf" srcId="{B75C19A6-36AE-41C7-82B8-5665D084A8A2}" destId="{DB075906-7EF6-4AC0-8196-6705C14D6DA2}" srcOrd="5" destOrd="0" presId="urn:microsoft.com/office/officeart/2016/7/layout/AccentHomeChevronProcess"/>
    <dgm:cxn modelId="{F6422498-1664-4179-97E3-B09CBBB3A483}" type="presParOf" srcId="{B75C19A6-36AE-41C7-82B8-5665D084A8A2}" destId="{CF8DFA2E-01DE-489F-87B0-9A3E9F2B026B}" srcOrd="6" destOrd="0" presId="urn:microsoft.com/office/officeart/2016/7/layout/AccentHomeChevronProcess"/>
    <dgm:cxn modelId="{EB2A77F3-E01C-44DD-B016-6539E8B462B0}" type="presParOf" srcId="{CF8DFA2E-01DE-489F-87B0-9A3E9F2B026B}" destId="{5F16DE38-62C5-41D7-926D-25257EFDCA7B}" srcOrd="0" destOrd="0" presId="urn:microsoft.com/office/officeart/2016/7/layout/AccentHomeChevronProcess"/>
    <dgm:cxn modelId="{5E29995C-D6CE-426F-981E-EE3561B2BF4F}" type="presParOf" srcId="{CF8DFA2E-01DE-489F-87B0-9A3E9F2B026B}" destId="{8DFF008C-A694-4F9A-8273-C3A0C94D015D}" srcOrd="1" destOrd="0" presId="urn:microsoft.com/office/officeart/2016/7/layout/AccentHomeChevronProcess"/>
    <dgm:cxn modelId="{BA7E89A2-6C70-4117-B0AC-6917C9C13E1C}" type="presParOf" srcId="{CF8DFA2E-01DE-489F-87B0-9A3E9F2B026B}" destId="{A4982602-31F2-4EE5-86BE-58ABE934067F}" srcOrd="2" destOrd="0" presId="urn:microsoft.com/office/officeart/2016/7/layout/AccentHomeChevronProcess"/>
    <dgm:cxn modelId="{5C1DF20B-FA65-4668-939F-A1F1E4E11F60}" type="presParOf" srcId="{CF8DFA2E-01DE-489F-87B0-9A3E9F2B026B}" destId="{44847A81-BCE2-4A65-83F4-4D636B08C1AD}"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91DB9-37EC-4E9E-99B2-FBE77F26E7D6}">
      <dsp:nvSpPr>
        <dsp:cNvPr id="0" name=""/>
        <dsp:cNvSpPr/>
      </dsp:nvSpPr>
      <dsp:spPr>
        <a:xfrm rot="5400000">
          <a:off x="-915005" y="1877031"/>
          <a:ext cx="2153411" cy="31349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7760B7-4092-47C7-B5C5-155D6B4034CC}">
      <dsp:nvSpPr>
        <dsp:cNvPr id="0" name=""/>
        <dsp:cNvSpPr/>
      </dsp:nvSpPr>
      <dsp:spPr>
        <a:xfrm>
          <a:off x="4954" y="3110483"/>
          <a:ext cx="3918648" cy="717803"/>
        </a:xfrm>
        <a:prstGeom prst="homePlate">
          <a:avLst>
            <a:gd name="adj" fmla="val 25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Then</a:t>
          </a:r>
        </a:p>
      </dsp:txBody>
      <dsp:txXfrm>
        <a:off x="4954" y="3110483"/>
        <a:ext cx="3828923" cy="717803"/>
      </dsp:txXfrm>
    </dsp:sp>
    <dsp:sp modelId="{2772F479-B4EB-4377-8E5D-34CDA4FF083F}">
      <dsp:nvSpPr>
        <dsp:cNvPr id="0" name=""/>
        <dsp:cNvSpPr/>
      </dsp:nvSpPr>
      <dsp:spPr>
        <a:xfrm>
          <a:off x="318446" y="1145166"/>
          <a:ext cx="3181942" cy="1411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US" sz="1800" kern="1200" dirty="0" err="1">
              <a:latin typeface="Calibri Light" panose="020F0302020204030204"/>
            </a:rPr>
            <a:t>Pennacook</a:t>
          </a:r>
          <a:r>
            <a:rPr lang="en-US" sz="1800" kern="1200" dirty="0"/>
            <a:t> people met at the Pawtucket Falls on the banks of the Merrimack to fish</a:t>
          </a:r>
          <a:r>
            <a:rPr lang="en-US" sz="1800" kern="1200" dirty="0">
              <a:latin typeface="Calibri Light" panose="020F0302020204030204"/>
            </a:rPr>
            <a:t> salmon and sturgeon during</a:t>
          </a:r>
          <a:r>
            <a:rPr lang="en-US" sz="1800" kern="1200" dirty="0"/>
            <a:t> the day and conduct business at night.</a:t>
          </a:r>
        </a:p>
      </dsp:txBody>
      <dsp:txXfrm>
        <a:off x="318446" y="1145166"/>
        <a:ext cx="3181942" cy="1411841"/>
      </dsp:txXfrm>
    </dsp:sp>
    <dsp:sp modelId="{D065B917-D922-4F07-9ADF-6D7D616DAD3D}">
      <dsp:nvSpPr>
        <dsp:cNvPr id="0" name=""/>
        <dsp:cNvSpPr/>
      </dsp:nvSpPr>
      <dsp:spPr>
        <a:xfrm rot="5400000">
          <a:off x="2886084" y="1877031"/>
          <a:ext cx="2153411" cy="31349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1178392"/>
              <a:satOff val="-5635"/>
              <a:lumOff val="6177"/>
              <a:alphaOff val="0"/>
            </a:schemeClr>
          </a:solidFill>
          <a:prstDash val="solid"/>
        </a:ln>
        <a:effectLst/>
      </dsp:spPr>
      <dsp:style>
        <a:lnRef idx="1">
          <a:scrgbClr r="0" g="0" b="0"/>
        </a:lnRef>
        <a:fillRef idx="1">
          <a:scrgbClr r="0" g="0" b="0"/>
        </a:fillRef>
        <a:effectRef idx="0">
          <a:scrgbClr r="0" g="0" b="0"/>
        </a:effectRef>
        <a:fontRef idx="minor"/>
      </dsp:style>
    </dsp:sp>
    <dsp:sp modelId="{05AE437A-672F-40EF-8A99-7147942E4B3E}">
      <dsp:nvSpPr>
        <dsp:cNvPr id="0" name=""/>
        <dsp:cNvSpPr/>
      </dsp:nvSpPr>
      <dsp:spPr>
        <a:xfrm>
          <a:off x="3806044" y="3110483"/>
          <a:ext cx="3918648" cy="717803"/>
        </a:xfrm>
        <a:prstGeom prst="chevron">
          <a:avLst>
            <a:gd name="adj" fmla="val 25000"/>
          </a:avLst>
        </a:prstGeom>
        <a:gradFill rotWithShape="0">
          <a:gsLst>
            <a:gs pos="0">
              <a:schemeClr val="accent5">
                <a:hueOff val="1178392"/>
                <a:satOff val="-5635"/>
                <a:lumOff val="6177"/>
                <a:alphaOff val="0"/>
                <a:shade val="85000"/>
                <a:satMod val="130000"/>
              </a:schemeClr>
            </a:gs>
            <a:gs pos="34000">
              <a:schemeClr val="accent5">
                <a:hueOff val="1178392"/>
                <a:satOff val="-5635"/>
                <a:lumOff val="6177"/>
                <a:alphaOff val="0"/>
                <a:shade val="87000"/>
                <a:satMod val="125000"/>
              </a:schemeClr>
            </a:gs>
            <a:gs pos="70000">
              <a:schemeClr val="accent5">
                <a:hueOff val="1178392"/>
                <a:satOff val="-5635"/>
                <a:lumOff val="6177"/>
                <a:alphaOff val="0"/>
                <a:tint val="100000"/>
                <a:shade val="90000"/>
                <a:satMod val="130000"/>
              </a:schemeClr>
            </a:gs>
            <a:gs pos="100000">
              <a:schemeClr val="accent5">
                <a:hueOff val="1178392"/>
                <a:satOff val="-5635"/>
                <a:lumOff val="6177"/>
                <a:alphaOff val="0"/>
                <a:tint val="100000"/>
                <a:shade val="100000"/>
                <a:satMod val="110000"/>
              </a:schemeClr>
            </a:gs>
          </a:gsLst>
          <a:path path="circle">
            <a:fillToRect l="100000" t="100000" r="100000" b="100000"/>
          </a:path>
        </a:gradFill>
        <a:ln w="12700" cap="flat" cmpd="sng" algn="ctr">
          <a:solidFill>
            <a:schemeClr val="accent5">
              <a:hueOff val="1178392"/>
              <a:satOff val="-5635"/>
              <a:lumOff val="6177"/>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kern="1200" dirty="0"/>
            <a:t>Later</a:t>
          </a:r>
          <a:endParaRPr lang="en-US" sz="1800" kern="1200" dirty="0">
            <a:latin typeface="Calibri Light" panose="020F0302020204030204"/>
          </a:endParaRPr>
        </a:p>
      </dsp:txBody>
      <dsp:txXfrm>
        <a:off x="3985495" y="3110483"/>
        <a:ext cx="3559746" cy="717803"/>
      </dsp:txXfrm>
    </dsp:sp>
    <dsp:sp modelId="{46DEF250-34A4-4697-A8FB-E26497CD58DF}">
      <dsp:nvSpPr>
        <dsp:cNvPr id="0" name=""/>
        <dsp:cNvSpPr/>
      </dsp:nvSpPr>
      <dsp:spPr>
        <a:xfrm>
          <a:off x="4119535" y="1145166"/>
          <a:ext cx="3181942" cy="1411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Light" panose="020F0302020204030204"/>
            </a:rPr>
            <a:t>The</a:t>
          </a:r>
          <a:r>
            <a:rPr lang="en-US" sz="1800" kern="1200" dirty="0"/>
            <a:t> growth of Lowell and other industrial cities on the Merrimack dramatically changed the river's ecosystem.</a:t>
          </a:r>
        </a:p>
      </dsp:txBody>
      <dsp:txXfrm>
        <a:off x="4119535" y="1145166"/>
        <a:ext cx="3181942" cy="1411841"/>
      </dsp:txXfrm>
    </dsp:sp>
    <dsp:sp modelId="{5F16DE38-62C5-41D7-926D-25257EFDCA7B}">
      <dsp:nvSpPr>
        <dsp:cNvPr id="0" name=""/>
        <dsp:cNvSpPr/>
      </dsp:nvSpPr>
      <dsp:spPr>
        <a:xfrm rot="5400000">
          <a:off x="6687173" y="1877031"/>
          <a:ext cx="2153411" cy="31349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2356783"/>
              <a:satOff val="-11270"/>
              <a:lumOff val="12353"/>
              <a:alphaOff val="0"/>
            </a:schemeClr>
          </a:solidFill>
          <a:prstDash val="solid"/>
        </a:ln>
        <a:effectLst/>
      </dsp:spPr>
      <dsp:style>
        <a:lnRef idx="1">
          <a:scrgbClr r="0" g="0" b="0"/>
        </a:lnRef>
        <a:fillRef idx="1">
          <a:scrgbClr r="0" g="0" b="0"/>
        </a:fillRef>
        <a:effectRef idx="0">
          <a:scrgbClr r="0" g="0" b="0"/>
        </a:effectRef>
        <a:fontRef idx="minor"/>
      </dsp:style>
    </dsp:sp>
    <dsp:sp modelId="{8DFF008C-A694-4F9A-8273-C3A0C94D015D}">
      <dsp:nvSpPr>
        <dsp:cNvPr id="0" name=""/>
        <dsp:cNvSpPr/>
      </dsp:nvSpPr>
      <dsp:spPr>
        <a:xfrm>
          <a:off x="7607133" y="3110483"/>
          <a:ext cx="3918648" cy="717803"/>
        </a:xfrm>
        <a:prstGeom prst="chevron">
          <a:avLst>
            <a:gd name="adj" fmla="val 25000"/>
          </a:avLst>
        </a:prstGeom>
        <a:gradFill rotWithShape="0">
          <a:gsLst>
            <a:gs pos="0">
              <a:schemeClr val="accent5">
                <a:hueOff val="2356783"/>
                <a:satOff val="-11270"/>
                <a:lumOff val="12353"/>
                <a:alphaOff val="0"/>
                <a:shade val="85000"/>
                <a:satMod val="130000"/>
              </a:schemeClr>
            </a:gs>
            <a:gs pos="34000">
              <a:schemeClr val="accent5">
                <a:hueOff val="2356783"/>
                <a:satOff val="-11270"/>
                <a:lumOff val="12353"/>
                <a:alphaOff val="0"/>
                <a:shade val="87000"/>
                <a:satMod val="125000"/>
              </a:schemeClr>
            </a:gs>
            <a:gs pos="70000">
              <a:schemeClr val="accent5">
                <a:hueOff val="2356783"/>
                <a:satOff val="-11270"/>
                <a:lumOff val="12353"/>
                <a:alphaOff val="0"/>
                <a:tint val="100000"/>
                <a:shade val="90000"/>
                <a:satMod val="130000"/>
              </a:schemeClr>
            </a:gs>
            <a:gs pos="100000">
              <a:schemeClr val="accent5">
                <a:hueOff val="2356783"/>
                <a:satOff val="-11270"/>
                <a:lumOff val="12353"/>
                <a:alphaOff val="0"/>
                <a:tint val="100000"/>
                <a:shade val="100000"/>
                <a:satMod val="110000"/>
              </a:schemeClr>
            </a:gs>
          </a:gsLst>
          <a:path path="circle">
            <a:fillToRect l="100000" t="100000" r="100000" b="100000"/>
          </a:path>
        </a:gradFill>
        <a:ln w="12700" cap="flat" cmpd="sng" algn="ctr">
          <a:solidFill>
            <a:schemeClr val="accent5">
              <a:hueOff val="2356783"/>
              <a:satOff val="-11270"/>
              <a:lumOff val="12353"/>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Now</a:t>
          </a:r>
        </a:p>
      </dsp:txBody>
      <dsp:txXfrm>
        <a:off x="7786584" y="3110483"/>
        <a:ext cx="3559746" cy="717803"/>
      </dsp:txXfrm>
    </dsp:sp>
    <dsp:sp modelId="{A4982602-31F2-4EE5-86BE-58ABE934067F}">
      <dsp:nvSpPr>
        <dsp:cNvPr id="0" name=""/>
        <dsp:cNvSpPr/>
      </dsp:nvSpPr>
      <dsp:spPr>
        <a:xfrm>
          <a:off x="7920625" y="1145166"/>
          <a:ext cx="3181942" cy="1411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The river is still afflicted with pollution problems. Salt, grease, trash, and pesticides run off into the river from cities</a:t>
          </a:r>
          <a:r>
            <a:rPr lang="en-US" sz="1800" kern="1200" dirty="0">
              <a:latin typeface="Calibri Light" panose="020F0302020204030204"/>
            </a:rPr>
            <a:t>.</a:t>
          </a:r>
          <a:endParaRPr lang="en-US" sz="1800" kern="1200" dirty="0"/>
        </a:p>
        <a:p>
          <a:pPr marL="0" lvl="0" indent="0" algn="l" defTabSz="800100">
            <a:lnSpc>
              <a:spcPct val="90000"/>
            </a:lnSpc>
            <a:spcBef>
              <a:spcPct val="0"/>
            </a:spcBef>
            <a:spcAft>
              <a:spcPct val="35000"/>
            </a:spcAft>
            <a:buNone/>
          </a:pPr>
          <a:r>
            <a:rPr lang="en-US" sz="1800" b="1" kern="1200" dirty="0"/>
            <a:t>It is the MOST impaired drinking water source in New England (EPA).  </a:t>
          </a:r>
        </a:p>
      </dsp:txBody>
      <dsp:txXfrm>
        <a:off x="7920625" y="1145166"/>
        <a:ext cx="3181942" cy="1411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91DB9-37EC-4E9E-99B2-FBE77F26E7D6}">
      <dsp:nvSpPr>
        <dsp:cNvPr id="0" name=""/>
        <dsp:cNvSpPr/>
      </dsp:nvSpPr>
      <dsp:spPr>
        <a:xfrm rot="5400000">
          <a:off x="-948899" y="1915092"/>
          <a:ext cx="2153411" cy="23737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7760B7-4092-47C7-B5C5-155D6B4034CC}">
      <dsp:nvSpPr>
        <dsp:cNvPr id="0" name=""/>
        <dsp:cNvSpPr/>
      </dsp:nvSpPr>
      <dsp:spPr>
        <a:xfrm>
          <a:off x="9120" y="3110483"/>
          <a:ext cx="2967137" cy="717803"/>
        </a:xfrm>
        <a:prstGeom prst="homePlate">
          <a:avLst>
            <a:gd name="adj" fmla="val 25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Then</a:t>
          </a:r>
        </a:p>
      </dsp:txBody>
      <dsp:txXfrm>
        <a:off x="9120" y="3110483"/>
        <a:ext cx="2877412" cy="717803"/>
      </dsp:txXfrm>
    </dsp:sp>
    <dsp:sp modelId="{2772F479-B4EB-4377-8E5D-34CDA4FF083F}">
      <dsp:nvSpPr>
        <dsp:cNvPr id="0" name=""/>
        <dsp:cNvSpPr/>
      </dsp:nvSpPr>
      <dsp:spPr>
        <a:xfrm>
          <a:off x="246492" y="1099494"/>
          <a:ext cx="2409315" cy="1868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US" sz="1300" kern="1200" dirty="0"/>
            <a:t>Charles was a tidal river, surrounded by hundreds of acres of salt marshes and mudflats. </a:t>
          </a:r>
          <a:endParaRPr lang="en-US" sz="1300" kern="1200" dirty="0">
            <a:latin typeface="Calibri Light" panose="020F0302020204030204"/>
          </a:endParaRPr>
        </a:p>
      </dsp:txBody>
      <dsp:txXfrm>
        <a:off x="246492" y="1099494"/>
        <a:ext cx="2409315" cy="1868566"/>
      </dsp:txXfrm>
    </dsp:sp>
    <dsp:sp modelId="{978FCC05-1C2F-4340-B927-9BEAF81DD99A}">
      <dsp:nvSpPr>
        <dsp:cNvPr id="0" name=""/>
        <dsp:cNvSpPr/>
      </dsp:nvSpPr>
      <dsp:spPr>
        <a:xfrm rot="5400000">
          <a:off x="1899553" y="1915092"/>
          <a:ext cx="2153411" cy="23737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785595"/>
              <a:satOff val="-3757"/>
              <a:lumOff val="4118"/>
              <a:alphaOff val="0"/>
            </a:schemeClr>
          </a:solidFill>
          <a:prstDash val="solid"/>
        </a:ln>
        <a:effectLst/>
      </dsp:spPr>
      <dsp:style>
        <a:lnRef idx="1">
          <a:scrgbClr r="0" g="0" b="0"/>
        </a:lnRef>
        <a:fillRef idx="1">
          <a:scrgbClr r="0" g="0" b="0"/>
        </a:fillRef>
        <a:effectRef idx="0">
          <a:scrgbClr r="0" g="0" b="0"/>
        </a:effectRef>
        <a:fontRef idx="minor"/>
      </dsp:style>
    </dsp:sp>
    <dsp:sp modelId="{8D323B3C-05FC-47BC-9635-027DADBCED2F}">
      <dsp:nvSpPr>
        <dsp:cNvPr id="0" name=""/>
        <dsp:cNvSpPr/>
      </dsp:nvSpPr>
      <dsp:spPr>
        <a:xfrm>
          <a:off x="2857573" y="3110483"/>
          <a:ext cx="2967137" cy="717803"/>
        </a:xfrm>
        <a:prstGeom prst="chevron">
          <a:avLst>
            <a:gd name="adj" fmla="val 25000"/>
          </a:avLst>
        </a:prstGeom>
        <a:gradFill rotWithShape="0">
          <a:gsLst>
            <a:gs pos="0">
              <a:schemeClr val="accent5">
                <a:hueOff val="785595"/>
                <a:satOff val="-3757"/>
                <a:lumOff val="4118"/>
                <a:alphaOff val="0"/>
                <a:shade val="85000"/>
                <a:satMod val="130000"/>
              </a:schemeClr>
            </a:gs>
            <a:gs pos="34000">
              <a:schemeClr val="accent5">
                <a:hueOff val="785595"/>
                <a:satOff val="-3757"/>
                <a:lumOff val="4118"/>
                <a:alphaOff val="0"/>
                <a:shade val="87000"/>
                <a:satMod val="125000"/>
              </a:schemeClr>
            </a:gs>
            <a:gs pos="70000">
              <a:schemeClr val="accent5">
                <a:hueOff val="785595"/>
                <a:satOff val="-3757"/>
                <a:lumOff val="4118"/>
                <a:alphaOff val="0"/>
                <a:tint val="100000"/>
                <a:shade val="90000"/>
                <a:satMod val="130000"/>
              </a:schemeClr>
            </a:gs>
            <a:gs pos="100000">
              <a:schemeClr val="accent5">
                <a:hueOff val="785595"/>
                <a:satOff val="-3757"/>
                <a:lumOff val="4118"/>
                <a:alphaOff val="0"/>
                <a:tint val="100000"/>
                <a:shade val="100000"/>
                <a:satMod val="110000"/>
              </a:schemeClr>
            </a:gs>
          </a:gsLst>
          <a:path path="circle">
            <a:fillToRect l="100000" t="100000" r="100000" b="100000"/>
          </a:path>
        </a:gradFill>
        <a:ln w="12700" cap="flat" cmpd="sng" algn="ctr">
          <a:solidFill>
            <a:schemeClr val="accent5">
              <a:hueOff val="785595"/>
              <a:satOff val="-3757"/>
              <a:lumOff val="4118"/>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Light" panose="020F0302020204030204"/>
            </a:rPr>
            <a:t>Later</a:t>
          </a:r>
          <a:endParaRPr lang="en-US" sz="1800" kern="1200" dirty="0"/>
        </a:p>
      </dsp:txBody>
      <dsp:txXfrm>
        <a:off x="3037024" y="3110483"/>
        <a:ext cx="2608235" cy="717803"/>
      </dsp:txXfrm>
    </dsp:sp>
    <dsp:sp modelId="{E778384C-05E0-400D-9386-C675429E9635}">
      <dsp:nvSpPr>
        <dsp:cNvPr id="0" name=""/>
        <dsp:cNvSpPr/>
      </dsp:nvSpPr>
      <dsp:spPr>
        <a:xfrm>
          <a:off x="3094944" y="1099494"/>
          <a:ext cx="2409315" cy="1868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US" sz="1300" kern="1200"/>
            <a:t>In the nineteenth century, the basin was damned for mills and filled for industrial, commercial, and residential purposes, including two prisons, three coal-burning power plants, and several gas works. </a:t>
          </a:r>
        </a:p>
      </dsp:txBody>
      <dsp:txXfrm>
        <a:off x="3094944" y="1099494"/>
        <a:ext cx="2409315" cy="1868566"/>
      </dsp:txXfrm>
    </dsp:sp>
    <dsp:sp modelId="{409EC25E-7A19-4F17-AEE5-2D8C3AC53ABD}">
      <dsp:nvSpPr>
        <dsp:cNvPr id="0" name=""/>
        <dsp:cNvSpPr/>
      </dsp:nvSpPr>
      <dsp:spPr>
        <a:xfrm rot="5400000">
          <a:off x="4748005" y="1915092"/>
          <a:ext cx="2153411" cy="23737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1571189"/>
              <a:satOff val="-7513"/>
              <a:lumOff val="8235"/>
              <a:alphaOff val="0"/>
            </a:schemeClr>
          </a:solidFill>
          <a:prstDash val="solid"/>
        </a:ln>
        <a:effectLst/>
      </dsp:spPr>
      <dsp:style>
        <a:lnRef idx="1">
          <a:scrgbClr r="0" g="0" b="0"/>
        </a:lnRef>
        <a:fillRef idx="1">
          <a:scrgbClr r="0" g="0" b="0"/>
        </a:fillRef>
        <a:effectRef idx="0">
          <a:scrgbClr r="0" g="0" b="0"/>
        </a:effectRef>
        <a:fontRef idx="minor"/>
      </dsp:style>
    </dsp:sp>
    <dsp:sp modelId="{C0429E2E-DCD1-49BB-95E1-3B8810FBEE7C}">
      <dsp:nvSpPr>
        <dsp:cNvPr id="0" name=""/>
        <dsp:cNvSpPr/>
      </dsp:nvSpPr>
      <dsp:spPr>
        <a:xfrm>
          <a:off x="5706025" y="3110483"/>
          <a:ext cx="2967137" cy="717803"/>
        </a:xfrm>
        <a:prstGeom prst="chevron">
          <a:avLst>
            <a:gd name="adj" fmla="val 25000"/>
          </a:avLst>
        </a:prstGeom>
        <a:gradFill rotWithShape="0">
          <a:gsLst>
            <a:gs pos="0">
              <a:schemeClr val="accent5">
                <a:hueOff val="1571189"/>
                <a:satOff val="-7513"/>
                <a:lumOff val="8235"/>
                <a:alphaOff val="0"/>
                <a:shade val="85000"/>
                <a:satMod val="130000"/>
              </a:schemeClr>
            </a:gs>
            <a:gs pos="34000">
              <a:schemeClr val="accent5">
                <a:hueOff val="1571189"/>
                <a:satOff val="-7513"/>
                <a:lumOff val="8235"/>
                <a:alphaOff val="0"/>
                <a:shade val="87000"/>
                <a:satMod val="125000"/>
              </a:schemeClr>
            </a:gs>
            <a:gs pos="70000">
              <a:schemeClr val="accent5">
                <a:hueOff val="1571189"/>
                <a:satOff val="-7513"/>
                <a:lumOff val="8235"/>
                <a:alphaOff val="0"/>
                <a:tint val="100000"/>
                <a:shade val="90000"/>
                <a:satMod val="130000"/>
              </a:schemeClr>
            </a:gs>
            <a:gs pos="100000">
              <a:schemeClr val="accent5">
                <a:hueOff val="1571189"/>
                <a:satOff val="-7513"/>
                <a:lumOff val="8235"/>
                <a:alphaOff val="0"/>
                <a:tint val="100000"/>
                <a:shade val="100000"/>
                <a:satMod val="110000"/>
              </a:schemeClr>
            </a:gs>
          </a:gsLst>
          <a:path path="circle">
            <a:fillToRect l="100000" t="100000" r="100000" b="100000"/>
          </a:path>
        </a:gradFill>
        <a:ln w="12700" cap="flat" cmpd="sng" algn="ctr">
          <a:solidFill>
            <a:schemeClr val="accent5">
              <a:hueOff val="1571189"/>
              <a:satOff val="-7513"/>
              <a:lumOff val="8235"/>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Light" panose="020F0302020204030204"/>
            </a:rPr>
            <a:t>Recent</a:t>
          </a:r>
        </a:p>
      </dsp:txBody>
      <dsp:txXfrm>
        <a:off x="5885476" y="3110483"/>
        <a:ext cx="2608235" cy="717803"/>
      </dsp:txXfrm>
    </dsp:sp>
    <dsp:sp modelId="{626D7026-9132-44BC-99EB-FAA893C29BB8}">
      <dsp:nvSpPr>
        <dsp:cNvPr id="0" name=""/>
        <dsp:cNvSpPr/>
      </dsp:nvSpPr>
      <dsp:spPr>
        <a:xfrm>
          <a:off x="5943396" y="1099494"/>
          <a:ext cx="2409315" cy="145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By the mid 1960s, major industrial activities along the Charles had ceased and an environmental movement emerged advocating for improved water quality and ecological health of the Charles River. </a:t>
          </a:r>
          <a:endParaRPr lang="en-US" sz="1300" kern="1200">
            <a:latin typeface="Calibri Light" panose="020F0302020204030204"/>
          </a:endParaRPr>
        </a:p>
      </dsp:txBody>
      <dsp:txXfrm>
        <a:off x="5943396" y="1099494"/>
        <a:ext cx="2409315" cy="1457513"/>
      </dsp:txXfrm>
    </dsp:sp>
    <dsp:sp modelId="{5F16DE38-62C5-41D7-926D-25257EFDCA7B}">
      <dsp:nvSpPr>
        <dsp:cNvPr id="0" name=""/>
        <dsp:cNvSpPr/>
      </dsp:nvSpPr>
      <dsp:spPr>
        <a:xfrm rot="5400000">
          <a:off x="7596457" y="1915092"/>
          <a:ext cx="2153411" cy="237371"/>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2356783"/>
              <a:satOff val="-11270"/>
              <a:lumOff val="12353"/>
              <a:alphaOff val="0"/>
            </a:schemeClr>
          </a:solidFill>
          <a:prstDash val="solid"/>
        </a:ln>
        <a:effectLst/>
      </dsp:spPr>
      <dsp:style>
        <a:lnRef idx="1">
          <a:scrgbClr r="0" g="0" b="0"/>
        </a:lnRef>
        <a:fillRef idx="1">
          <a:scrgbClr r="0" g="0" b="0"/>
        </a:fillRef>
        <a:effectRef idx="0">
          <a:scrgbClr r="0" g="0" b="0"/>
        </a:effectRef>
        <a:fontRef idx="minor"/>
      </dsp:style>
    </dsp:sp>
    <dsp:sp modelId="{8DFF008C-A694-4F9A-8273-C3A0C94D015D}">
      <dsp:nvSpPr>
        <dsp:cNvPr id="0" name=""/>
        <dsp:cNvSpPr/>
      </dsp:nvSpPr>
      <dsp:spPr>
        <a:xfrm>
          <a:off x="8554478" y="3110483"/>
          <a:ext cx="2967137" cy="717803"/>
        </a:xfrm>
        <a:prstGeom prst="chevron">
          <a:avLst>
            <a:gd name="adj" fmla="val 25000"/>
          </a:avLst>
        </a:prstGeom>
        <a:gradFill rotWithShape="0">
          <a:gsLst>
            <a:gs pos="0">
              <a:schemeClr val="accent5">
                <a:hueOff val="2356783"/>
                <a:satOff val="-11270"/>
                <a:lumOff val="12353"/>
                <a:alphaOff val="0"/>
                <a:shade val="85000"/>
                <a:satMod val="130000"/>
              </a:schemeClr>
            </a:gs>
            <a:gs pos="34000">
              <a:schemeClr val="accent5">
                <a:hueOff val="2356783"/>
                <a:satOff val="-11270"/>
                <a:lumOff val="12353"/>
                <a:alphaOff val="0"/>
                <a:shade val="87000"/>
                <a:satMod val="125000"/>
              </a:schemeClr>
            </a:gs>
            <a:gs pos="70000">
              <a:schemeClr val="accent5">
                <a:hueOff val="2356783"/>
                <a:satOff val="-11270"/>
                <a:lumOff val="12353"/>
                <a:alphaOff val="0"/>
                <a:tint val="100000"/>
                <a:shade val="90000"/>
                <a:satMod val="130000"/>
              </a:schemeClr>
            </a:gs>
            <a:gs pos="100000">
              <a:schemeClr val="accent5">
                <a:hueOff val="2356783"/>
                <a:satOff val="-11270"/>
                <a:lumOff val="12353"/>
                <a:alphaOff val="0"/>
                <a:tint val="100000"/>
                <a:shade val="100000"/>
                <a:satMod val="110000"/>
              </a:schemeClr>
            </a:gs>
          </a:gsLst>
          <a:path path="circle">
            <a:fillToRect l="100000" t="100000" r="100000" b="100000"/>
          </a:path>
        </a:gradFill>
        <a:ln w="12700" cap="flat" cmpd="sng" algn="ctr">
          <a:solidFill>
            <a:schemeClr val="accent5">
              <a:hueOff val="2356783"/>
              <a:satOff val="-11270"/>
              <a:lumOff val="12353"/>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Now</a:t>
          </a:r>
        </a:p>
      </dsp:txBody>
      <dsp:txXfrm>
        <a:off x="8733929" y="3110483"/>
        <a:ext cx="2608235" cy="717803"/>
      </dsp:txXfrm>
    </dsp:sp>
    <dsp:sp modelId="{A4982602-31F2-4EE5-86BE-58ABE934067F}">
      <dsp:nvSpPr>
        <dsp:cNvPr id="0" name=""/>
        <dsp:cNvSpPr/>
      </dsp:nvSpPr>
      <dsp:spPr>
        <a:xfrm>
          <a:off x="8791849" y="1099494"/>
          <a:ext cx="2409315" cy="145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US" sz="1300" kern="1200" dirty="0">
              <a:latin typeface="Calibri Light" panose="020F0302020204030204"/>
            </a:rPr>
            <a:t>The</a:t>
          </a:r>
          <a:r>
            <a:rPr lang="en-US" sz="1300" kern="1200" dirty="0"/>
            <a:t> water quality of the Charles has improved from a grade of “D” in 1995 to a “A-” in 2018</a:t>
          </a:r>
          <a:r>
            <a:rPr lang="en-US" sz="1300" kern="1200" dirty="0">
              <a:latin typeface="Calibri Light" panose="020F0302020204030204"/>
            </a:rPr>
            <a:t>. People can now swim in it, if they don't touch the bottom.</a:t>
          </a:r>
          <a:endParaRPr lang="en-US" sz="1300" kern="1200" dirty="0"/>
        </a:p>
      </dsp:txBody>
      <dsp:txXfrm>
        <a:off x="8791849" y="1099494"/>
        <a:ext cx="2409315" cy="1457513"/>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6772A-37DF-4D91-B09A-17B239E78EFB}"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D9CC2-2431-4273-8898-4D17A778BAE3}" type="slidenum">
              <a:rPr lang="en-US" smtClean="0"/>
              <a:t>‹#›</a:t>
            </a:fld>
            <a:endParaRPr lang="en-US"/>
          </a:p>
        </p:txBody>
      </p:sp>
    </p:spTree>
    <p:extLst>
      <p:ext uri="{BB962C8B-B14F-4D97-AF65-F5344CB8AC3E}">
        <p14:creationId xmlns:p14="http://schemas.microsoft.com/office/powerpoint/2010/main" val="242345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pa.gov/sites/production/files/2016-12/documents/ma_butler_cove_508.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bskids.org/designsquad/games/dont_floo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2</a:t>
            </a:fld>
            <a:endParaRPr lang="en-US"/>
          </a:p>
        </p:txBody>
      </p:sp>
    </p:spTree>
    <p:extLst>
      <p:ext uri="{BB962C8B-B14F-4D97-AF65-F5344CB8AC3E}">
        <p14:creationId xmlns:p14="http://schemas.microsoft.com/office/powerpoint/2010/main" val="388482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Instructor: </a:t>
            </a:r>
            <a:r>
              <a:rPr lang="en-US" b="0" i="1" dirty="0">
                <a:latin typeface="+mn-lt"/>
              </a:rPr>
              <a:t>read the Statistics about the water crisis</a:t>
            </a:r>
            <a:endParaRPr lang="en-US" dirty="0">
              <a:latin typeface="+mn-lt"/>
            </a:endParaRPr>
          </a:p>
          <a:p>
            <a:endParaRPr lang="en-US"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mn-lt"/>
              </a:rPr>
              <a:t>Data Source: World Bank and FAO</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11</a:t>
            </a:fld>
            <a:endParaRPr lang="en-US"/>
          </a:p>
        </p:txBody>
      </p:sp>
    </p:spTree>
    <p:extLst>
      <p:ext uri="{BB962C8B-B14F-4D97-AF65-F5344CB8AC3E}">
        <p14:creationId xmlns:p14="http://schemas.microsoft.com/office/powerpoint/2010/main" val="93425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Instructor:  </a:t>
            </a:r>
            <a:r>
              <a:rPr lang="en-US" dirty="0">
                <a:latin typeface="+mn-lt"/>
              </a:rPr>
              <a:t>Around the world, communities of color and marginalized groups disproportionately feel the effects of pollution and other environmental impacts. Environmental racism has long exposed poor people and people of color to dangerously high levels of lead, contaminated water and bad air. These communities suffer from high incidences of related ailments, such as cancer and asthma. </a:t>
            </a:r>
          </a:p>
          <a:p>
            <a:endParaRPr lang="en-US" dirty="0">
              <a:latin typeface="+mn-lt"/>
            </a:endParaRPr>
          </a:p>
          <a:p>
            <a:r>
              <a:rPr lang="en-US" dirty="0">
                <a:latin typeface="+mn-lt"/>
              </a:rPr>
              <a:t>This is a photo of </a:t>
            </a:r>
            <a:r>
              <a:rPr lang="en-US" b="0" i="0" dirty="0">
                <a:solidFill>
                  <a:srgbClr val="3B3838"/>
                </a:solidFill>
                <a:effectLst/>
                <a:latin typeface="+mn-lt"/>
              </a:rPr>
              <a:t>Civil rights leader Rev B. Chavis leading a rally against toxic PCB landfill near poor, Black community in Warren County, NC</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mn-lt"/>
              </a:rPr>
              <a:t>Image Source:  AP</a:t>
            </a:r>
          </a:p>
          <a:p>
            <a:r>
              <a:rPr lang="en-US" b="0" i="0" dirty="0">
                <a:effectLst/>
                <a:latin typeface="+mn-lt"/>
              </a:rPr>
              <a:t>Data Source: NPR</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12</a:t>
            </a:fld>
            <a:endParaRPr lang="en-US"/>
          </a:p>
        </p:txBody>
      </p:sp>
    </p:spTree>
    <p:extLst>
      <p:ext uri="{BB962C8B-B14F-4D97-AF65-F5344CB8AC3E}">
        <p14:creationId xmlns:p14="http://schemas.microsoft.com/office/powerpoint/2010/main" val="2147282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dirty="0"/>
              <a:t>All too often, our water infrastructure is failing our communities—especially vulnerable populations, such as low-income communities and communities of color. Over time, infrastructure investments have closely followed the geography of wealth. As a result, higher-income areas enjoy high-quality infrastructure while low-income areas have suffered decades of underinvestment and disinvestment. </a:t>
            </a:r>
          </a:p>
          <a:p>
            <a:endParaRPr lang="en-US" b="1" dirty="0"/>
          </a:p>
          <a:p>
            <a:r>
              <a:rPr lang="en-US" b="0" dirty="0"/>
              <a:t>People of color live in areas with higher rates of contaminated water, stormwater and wastewater overflows, and increased risks of flooding.</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endParaRPr lang="en-US" b="0" dirty="0"/>
          </a:p>
          <a:p>
            <a:r>
              <a:rPr lang="en-US" b="0" i="0" dirty="0">
                <a:effectLst/>
                <a:latin typeface="Georgia" panose="02040502050405020303" pitchFamily="18" charset="0"/>
              </a:rPr>
              <a:t>Data Source:  </a:t>
            </a:r>
            <a:r>
              <a:rPr lang="en-US" b="0" dirty="0"/>
              <a:t>Water Infrastructure Solutions for Health &amp; Justice | NRDC</a:t>
            </a:r>
          </a:p>
        </p:txBody>
      </p:sp>
      <p:sp>
        <p:nvSpPr>
          <p:cNvPr id="4" name="Slide Number Placeholder 3"/>
          <p:cNvSpPr>
            <a:spLocks noGrp="1"/>
          </p:cNvSpPr>
          <p:nvPr>
            <p:ph type="sldNum" sz="quarter" idx="5"/>
          </p:nvPr>
        </p:nvSpPr>
        <p:spPr/>
        <p:txBody>
          <a:bodyPr/>
          <a:lstStyle/>
          <a:p>
            <a:fld id="{BDBD9CC2-2431-4273-8898-4D17A778BAE3}" type="slidenum">
              <a:rPr lang="en-US" smtClean="0"/>
              <a:t>13</a:t>
            </a:fld>
            <a:endParaRPr lang="en-US"/>
          </a:p>
        </p:txBody>
      </p:sp>
    </p:spTree>
    <p:extLst>
      <p:ext uri="{BB962C8B-B14F-4D97-AF65-F5344CB8AC3E}">
        <p14:creationId xmlns:p14="http://schemas.microsoft.com/office/powerpoint/2010/main" val="330956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Instructor: </a:t>
            </a:r>
            <a:r>
              <a:rPr lang="en-US" b="0" i="0" dirty="0">
                <a:effectLst/>
                <a:latin typeface="Georgia" panose="02040502050405020303" pitchFamily="18" charset="0"/>
              </a:rPr>
              <a:t>Flint, Michigan is one of many examples of a poor community bearing the brunt of an environmental crisis, with 40 percent of Flint’s population living below the poverty line. In Flint, 12 people died of Legionnaires disease linked to contaminated water in 2014. An additional 6,000 to 12,000 children were exposed to lead in their water from old pipes, a hazard that also caused a 58 percent spike in fetal deaths. Many consider Flint’s crisis the result of environmental racism; most of its population (56%) is black, significant because its state is predominantly white. The Michigan Civil Rights Commission’s report found that racism played a role in Flint’s water crisis.</a:t>
            </a:r>
          </a:p>
          <a:p>
            <a:pPr marL="0" indent="0">
              <a:buNone/>
            </a:pPr>
            <a:endParaRPr lang="en-US" b="0" i="0" dirty="0">
              <a:effectLst/>
              <a:latin typeface="Georgia" panose="02040502050405020303" pitchFamily="18" charset="0"/>
            </a:endParaRPr>
          </a:p>
          <a:p>
            <a:pPr marL="0" indent="0">
              <a:buNone/>
            </a:pPr>
            <a:r>
              <a:rPr lang="en-US" b="0" i="0" dirty="0">
                <a:effectLst/>
                <a:latin typeface="Georgia" panose="020405020504050203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Georgia" panose="02040502050405020303" pitchFamily="18" charset="0"/>
              </a:rPr>
              <a:t>Image Source:  Max Ortiz, The </a:t>
            </a:r>
            <a:r>
              <a:rPr lang="en-US" b="0" i="0" dirty="0" err="1">
                <a:effectLst/>
                <a:latin typeface="Georgia" panose="02040502050405020303" pitchFamily="18" charset="0"/>
              </a:rPr>
              <a:t>Detriot</a:t>
            </a:r>
            <a:r>
              <a:rPr lang="en-US" b="0" i="0" dirty="0">
                <a:effectLst/>
                <a:latin typeface="Georgia" panose="02040502050405020303" pitchFamily="18" charset="0"/>
              </a:rPr>
              <a:t> News</a:t>
            </a:r>
          </a:p>
          <a:p>
            <a:r>
              <a:rPr lang="en-US" b="0" i="0" dirty="0">
                <a:effectLst/>
                <a:latin typeface="Georgia" panose="02040502050405020303" pitchFamily="18" charset="0"/>
              </a:rPr>
              <a:t>Data Source:  Clean Water and the Environmental Justice Movement | sharedjustice.org</a:t>
            </a:r>
            <a:endParaRPr lang="en-US" dirty="0"/>
          </a:p>
          <a:p>
            <a:pPr marL="0" indent="0">
              <a:buNone/>
            </a:pPr>
            <a:endParaRPr lang="en-US" b="0" i="0" dirty="0">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14</a:t>
            </a:fld>
            <a:endParaRPr lang="en-US"/>
          </a:p>
        </p:txBody>
      </p:sp>
    </p:spTree>
    <p:extLst>
      <p:ext uri="{BB962C8B-B14F-4D97-AF65-F5344CB8AC3E}">
        <p14:creationId xmlns:p14="http://schemas.microsoft.com/office/powerpoint/2010/main" val="235886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dirty="0"/>
              <a:t>Water is sacred to many tribal nations and is vital to tribal subsistence, cultural practices, health and welfare, agricultural production, and economic development.  Yet 6.5 percent of American Indian and Alaska Native homes— approximately 26,000 households—lack access to a safe water supply and/or waste disposal facilities, compared to less than 1 percent of homes for the U.S. general population.</a:t>
            </a:r>
          </a:p>
          <a:p>
            <a:endParaRPr lang="en-US" dirty="0"/>
          </a:p>
          <a:p>
            <a:r>
              <a:rPr lang="en-US" dirty="0"/>
              <a:t>Utah </a:t>
            </a:r>
            <a:r>
              <a:rPr lang="en-US" dirty="0" err="1"/>
              <a:t>Diné</a:t>
            </a:r>
            <a:r>
              <a:rPr lang="en-US" dirty="0"/>
              <a:t> </a:t>
            </a:r>
            <a:r>
              <a:rPr lang="en-US" dirty="0" err="1"/>
              <a:t>Bikéyah</a:t>
            </a:r>
            <a:r>
              <a:rPr lang="en-US" dirty="0"/>
              <a:t> (pronounced di-NAY bi-KAY-uh) means “people’s sacred lands” in the Navajo language. They are working with the five sovereign Tribes of the Bears Ears Inter-Tribal Coalition to protect the Bears Ears National Monument, an ancestral site, from mining and future development. This site has held cultural significance for generations of </a:t>
            </a:r>
            <a:r>
              <a:rPr lang="en-US" dirty="0" err="1"/>
              <a:t>Diné</a:t>
            </a:r>
            <a:r>
              <a:rPr lang="en-US" dirty="0"/>
              <a:t>, Hopi, Zuni, Pueblo and Ute peoples. Their strategy includes raising awareness and identifying solutions that address the stark discrimination over access to water for </a:t>
            </a:r>
            <a:r>
              <a:rPr lang="en-US" dirty="0" err="1"/>
              <a:t>Diné</a:t>
            </a:r>
            <a:r>
              <a:rPr lang="en-US" dirty="0"/>
              <a:t> (Navajo) people and ensuring Native people’s voter rights are protected and that they have appropriate representation in local government leadership. Recent elections provide hope to this issue.</a:t>
            </a:r>
          </a:p>
          <a:p>
            <a:endParaRPr lang="en-US" dirty="0"/>
          </a:p>
          <a:p>
            <a:r>
              <a:rPr lang="en-US" b="1" dirty="0"/>
              <a:t>PLAY THE VIDEO</a:t>
            </a:r>
          </a:p>
          <a:p>
            <a:endParaRPr lang="en-US" dirty="0"/>
          </a:p>
          <a:p>
            <a:pPr marL="0" indent="0">
              <a:buNone/>
            </a:pPr>
            <a:r>
              <a:rPr lang="en-US" b="0" i="0" dirty="0">
                <a:effectLst/>
                <a:latin typeface="Georgia" panose="020405020504050203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Georgia" panose="02040502050405020303" pitchFamily="18" charset="0"/>
              </a:rPr>
              <a:t>Video Source:  </a:t>
            </a:r>
            <a:r>
              <a:rPr lang="en-US" b="0" i="0" dirty="0">
                <a:solidFill>
                  <a:srgbClr val="030303"/>
                </a:solidFill>
                <a:effectLst/>
                <a:latin typeface="Roboto" panose="02000000000000000000" pitchFamily="2" charset="0"/>
              </a:rPr>
              <a:t>Cynthia Wilson, Traditional Food Director for </a:t>
            </a:r>
            <a:r>
              <a:rPr lang="en-US" b="0" i="0" dirty="0" err="1">
                <a:solidFill>
                  <a:srgbClr val="030303"/>
                </a:solidFill>
                <a:effectLst/>
                <a:latin typeface="Roboto" panose="02000000000000000000" pitchFamily="2" charset="0"/>
              </a:rPr>
              <a:t>UDB</a:t>
            </a:r>
            <a:r>
              <a:rPr lang="en-US" b="0" i="0" dirty="0">
                <a:solidFill>
                  <a:srgbClr val="030303"/>
                </a:solidFill>
                <a:effectLst/>
                <a:latin typeface="Roboto" panose="02000000000000000000" pitchFamily="2" charset="0"/>
              </a:rPr>
              <a:t>; </a:t>
            </a:r>
            <a:r>
              <a:rPr lang="en-US" dirty="0">
                <a:effectLst/>
              </a:rPr>
              <a:t>Camera/Sound/Editing by Angelo Baca</a:t>
            </a:r>
            <a:endParaRPr lang="en-US" b="0" i="0" dirty="0">
              <a:effectLst/>
              <a:latin typeface="Georgia" panose="02040502050405020303" pitchFamily="18" charset="0"/>
            </a:endParaRPr>
          </a:p>
          <a:p>
            <a:r>
              <a:rPr lang="en-US" b="0" i="0" dirty="0">
                <a:effectLst/>
                <a:latin typeface="Georgia" panose="02040502050405020303" pitchFamily="18" charset="0"/>
              </a:rPr>
              <a:t>Data Source:  NPR</a:t>
            </a:r>
            <a:endParaRPr lang="en-US" dirty="0"/>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15</a:t>
            </a:fld>
            <a:endParaRPr lang="en-US"/>
          </a:p>
        </p:txBody>
      </p:sp>
    </p:spTree>
    <p:extLst>
      <p:ext uri="{BB962C8B-B14F-4D97-AF65-F5344CB8AC3E}">
        <p14:creationId xmlns:p14="http://schemas.microsoft.com/office/powerpoint/2010/main" val="4246174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a:t>
            </a:r>
            <a:r>
              <a:rPr lang="en-US" b="0" i="1" dirty="0"/>
              <a:t>read the slide</a:t>
            </a:r>
            <a:endParaRPr lang="en-US" dirty="0"/>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16</a:t>
            </a:fld>
            <a:endParaRPr lang="en-US"/>
          </a:p>
        </p:txBody>
      </p:sp>
    </p:spTree>
    <p:extLst>
      <p:ext uri="{BB962C8B-B14F-4D97-AF65-F5344CB8AC3E}">
        <p14:creationId xmlns:p14="http://schemas.microsoft.com/office/powerpoint/2010/main" val="1835208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Instructor:</a:t>
            </a:r>
            <a:r>
              <a:rPr lang="en-US" b="0" i="0" dirty="0"/>
              <a:t> USA Today reported </a:t>
            </a:r>
            <a:r>
              <a:rPr lang="en-US" b="0" dirty="0"/>
              <a:t>that as many as 63 million Americans were exposed to unsafe drinking water between 2007 and 2017. Unclean water can cause serious and costly health issues, and studies have found that poor and minority communities across the U.S. are disproportionately affected by polluted waters.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Georgia" panose="02040502050405020303" pitchFamily="18" charset="0"/>
              </a:rPr>
              <a:t>Data Source: </a:t>
            </a:r>
            <a:r>
              <a:rPr lang="en-US" b="0" i="0" dirty="0"/>
              <a:t>USA Today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17</a:t>
            </a:fld>
            <a:endParaRPr lang="en-US"/>
          </a:p>
        </p:txBody>
      </p:sp>
    </p:spTree>
    <p:extLst>
      <p:ext uri="{BB962C8B-B14F-4D97-AF65-F5344CB8AC3E}">
        <p14:creationId xmlns:p14="http://schemas.microsoft.com/office/powerpoint/2010/main" val="266695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Instructor:</a:t>
            </a:r>
            <a:r>
              <a:rPr lang="en-US" b="0" i="0" dirty="0"/>
              <a:t> </a:t>
            </a:r>
            <a:r>
              <a:rPr lang="en-US" dirty="0"/>
              <a:t>In the towns of Foxborough, Canton, Dedham, Dover, Medfield, Randolph, Sharon, Stoughton, Walpole, and Westwood, drinking water mainly comes from groundwater aquifers.  </a:t>
            </a:r>
          </a:p>
          <a:p>
            <a:endParaRPr lang="en-US" dirty="0">
              <a:cs typeface="Calibri"/>
            </a:endParaRPr>
          </a:p>
          <a:p>
            <a:r>
              <a:rPr lang="en-US" dirty="0"/>
              <a:t>The communities of Hyde Park, Mattapan, Milton, Norwood, and Quincy get their drinking water from the Massachusetts Resources Water Authority (</a:t>
            </a:r>
            <a:r>
              <a:rPr lang="en-US" dirty="0" err="1"/>
              <a:t>MWRA</a:t>
            </a:r>
            <a:r>
              <a:rPr lang="en-US" dirty="0"/>
              <a:t>) reservoirs The </a:t>
            </a:r>
            <a:r>
              <a:rPr lang="en-US" dirty="0" err="1"/>
              <a:t>MWRA</a:t>
            </a:r>
            <a:r>
              <a:rPr lang="en-US" dirty="0"/>
              <a:t> gets water from the </a:t>
            </a:r>
            <a:r>
              <a:rPr lang="en-US" dirty="0" err="1"/>
              <a:t>Quabbin</a:t>
            </a:r>
            <a:r>
              <a:rPr lang="en-US" dirty="0"/>
              <a:t> &amp; Wachusett Reservoirs in Central MA as shown in the image. </a:t>
            </a:r>
            <a:endParaRPr lang="en-US" dirty="0">
              <a:cs typeface="Calibri"/>
            </a:endParaRPr>
          </a:p>
          <a:p>
            <a:endParaRPr lang="en-US" dirty="0">
              <a:cs typeface="Calibri"/>
            </a:endParaRPr>
          </a:p>
          <a:p>
            <a:r>
              <a:rPr lang="en-US" b="0" i="0" dirty="0">
                <a:solidFill>
                  <a:srgbClr val="BDC1C6"/>
                </a:solidFill>
                <a:effectLst/>
                <a:latin typeface="Roboto" panose="02000000000000000000" pitchFamily="2" charset="0"/>
              </a:rPr>
              <a:t>Where does Lowell get its water from? The only water supply for Lowell's Water Treatment Plant is the surface water from </a:t>
            </a:r>
            <a:r>
              <a:rPr lang="en-US" b="1" i="0" dirty="0">
                <a:solidFill>
                  <a:srgbClr val="BDC1C6"/>
                </a:solidFill>
                <a:effectLst/>
                <a:latin typeface="Roboto" panose="02000000000000000000" pitchFamily="2" charset="0"/>
              </a:rPr>
              <a:t>the Merrimack River</a:t>
            </a:r>
            <a:r>
              <a:rPr lang="en-US" b="0" i="0" dirty="0">
                <a:solidFill>
                  <a:srgbClr val="BDC1C6"/>
                </a:solidFill>
                <a:effectLst/>
                <a:latin typeface="Roboto" panose="02000000000000000000" pitchFamily="2" charset="0"/>
              </a:rPr>
              <a:t>. Lowell Regional Water purifies more than 4.6 billion gallons (4,633,279,000) of drinking water delivering to approximately 135,000 residents and businesses in the communities of Lowell, Dracut, Tyngsboro, and Chelmsford.</a:t>
            </a:r>
          </a:p>
          <a:p>
            <a:endParaRPr lang="en-US" b="0" i="0" dirty="0">
              <a:solidFill>
                <a:srgbClr val="BDC1C6"/>
              </a:solidFill>
              <a:effectLst/>
              <a:latin typeface="Roboto" panose="02000000000000000000" pitchFamily="2" charset="0"/>
            </a:endParaRPr>
          </a:p>
          <a:p>
            <a:r>
              <a:rPr lang="en-US" b="0" i="0" dirty="0">
                <a:solidFill>
                  <a:srgbClr val="BDC1C6"/>
                </a:solidFill>
                <a:effectLst/>
                <a:latin typeface="Roboto" panose="02000000000000000000" pitchFamily="2" charset="0"/>
              </a:rPr>
              <a:t>--</a:t>
            </a:r>
          </a:p>
          <a:p>
            <a:endParaRPr lang="en-US" b="0" i="0" dirty="0">
              <a:solidFill>
                <a:srgbClr val="BDC1C6"/>
              </a:solidFill>
              <a:effectLst/>
              <a:latin typeface="Roboto" panose="02000000000000000000" pitchFamily="2" charset="0"/>
            </a:endParaRPr>
          </a:p>
          <a:p>
            <a:r>
              <a:rPr lang="en-US" b="0" i="0" dirty="0">
                <a:solidFill>
                  <a:srgbClr val="BDC1C6"/>
                </a:solidFill>
                <a:effectLst/>
                <a:latin typeface="Roboto" panose="02000000000000000000" pitchFamily="2" charset="0"/>
              </a:rPr>
              <a:t>Additional Reading: https://www.bostonherald.com/2018/01/10/the-big-stink-raw-sewage-and-untreated-wastewater-pouring-into-massachusetts-rivers-video/ </a:t>
            </a:r>
          </a:p>
          <a:p>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18</a:t>
            </a:fld>
            <a:endParaRPr lang="en-US"/>
          </a:p>
        </p:txBody>
      </p:sp>
    </p:spTree>
    <p:extLst>
      <p:ext uri="{BB962C8B-B14F-4D97-AF65-F5344CB8AC3E}">
        <p14:creationId xmlns:p14="http://schemas.microsoft.com/office/powerpoint/2010/main" val="25534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Instructor:</a:t>
            </a:r>
            <a:r>
              <a:rPr lang="en-US" b="0" i="0" dirty="0"/>
              <a:t> </a:t>
            </a:r>
            <a:r>
              <a:rPr lang="en-US" b="0" i="0" dirty="0">
                <a:solidFill>
                  <a:srgbClr val="222222"/>
                </a:solidFill>
                <a:effectLst/>
                <a:latin typeface="Arial" panose="020B0604020202020204" pitchFamily="34" charset="0"/>
              </a:rPr>
              <a:t>This photo, of Innovation Academy Charter School students retracing Thoreau’s trip along the Merrimack, in Tyngsboro, is a couple of miles upstream of where Lowell gets its water. </a:t>
            </a:r>
          </a:p>
          <a:p>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Massachusetts has some of the highest quality drinking water in the country and some of the strictest standards.</a:t>
            </a:r>
            <a:endParaRPr lang="en-US" b="0" i="0" dirty="0">
              <a:solidFill>
                <a:srgbClr val="222222"/>
              </a:solidFill>
              <a:effectLst/>
              <a:latin typeface="Arial" panose="020B0604020202020204" pitchFamily="34" charset="0"/>
            </a:endParaRPr>
          </a:p>
          <a:p>
            <a:endParaRPr lang="en-US" dirty="0"/>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Photo Source: Tom Hinkle</a:t>
            </a:r>
            <a:endParaRPr lang="en-US" i="0" dirty="0"/>
          </a:p>
        </p:txBody>
      </p:sp>
      <p:sp>
        <p:nvSpPr>
          <p:cNvPr id="4" name="Slide Number Placeholder 3"/>
          <p:cNvSpPr>
            <a:spLocks noGrp="1"/>
          </p:cNvSpPr>
          <p:nvPr>
            <p:ph type="sldNum" sz="quarter" idx="5"/>
          </p:nvPr>
        </p:nvSpPr>
        <p:spPr/>
        <p:txBody>
          <a:bodyPr/>
          <a:lstStyle/>
          <a:p>
            <a:fld id="{BDBD9CC2-2431-4273-8898-4D17A778BAE3}" type="slidenum">
              <a:rPr lang="en-US" smtClean="0"/>
              <a:t>19</a:t>
            </a:fld>
            <a:endParaRPr lang="en-US" dirty="0"/>
          </a:p>
        </p:txBody>
      </p:sp>
    </p:spTree>
    <p:extLst>
      <p:ext uri="{BB962C8B-B14F-4D97-AF65-F5344CB8AC3E}">
        <p14:creationId xmlns:p14="http://schemas.microsoft.com/office/powerpoint/2010/main" val="774717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dirty="0"/>
              <a:t>The crisis that began unfolding in Flint, Mich., in 2014 provided a tragic reminder of the dangers of lead exposure. The drinking water of an entire city had been contaminated with lead. More than 8,000 children under the age of six drank lead-contaminated water. Now we know this toxic threat extends well beyond Flint.</a:t>
            </a:r>
            <a:endParaRPr lang="en-US" dirty="0">
              <a:cs typeface="Calibri"/>
            </a:endParaRPr>
          </a:p>
          <a:p>
            <a:endParaRPr lang="en-US" dirty="0">
              <a:cs typeface="Calibri"/>
            </a:endParaRPr>
          </a:p>
          <a:p>
            <a:r>
              <a:rPr lang="en-US" dirty="0"/>
              <a:t>Lead is so toxic that experts recommend a health standard of 1 part per billion.  </a:t>
            </a:r>
            <a:r>
              <a:rPr lang="en-US" sz="1200" dirty="0">
                <a:solidFill>
                  <a:schemeClr val="tx1">
                    <a:lumMod val="85000"/>
                    <a:lumOff val="15000"/>
                  </a:schemeClr>
                </a:solidFill>
              </a:rPr>
              <a:t>Massachusetts has some of the highest quality drinking water in the country and some of the strictest standards.... and yet </a:t>
            </a:r>
            <a:r>
              <a:rPr lang="en-US" sz="1200" b="1" dirty="0">
                <a:solidFill>
                  <a:schemeClr val="tx1">
                    <a:lumMod val="85000"/>
                    <a:lumOff val="15000"/>
                  </a:schemeClr>
                </a:solidFill>
              </a:rPr>
              <a:t>44%</a:t>
            </a:r>
            <a:r>
              <a:rPr lang="en-US" sz="1200" dirty="0">
                <a:solidFill>
                  <a:schemeClr val="tx1">
                    <a:lumMod val="85000"/>
                    <a:lumOff val="15000"/>
                  </a:schemeClr>
                </a:solidFill>
              </a:rPr>
              <a:t> of MA schools that were tested have lead &gt; 1 ppb.</a:t>
            </a:r>
            <a:endParaRPr lang="en-US" dirty="0">
              <a:cs typeface="Calibri"/>
            </a:endParaRPr>
          </a:p>
          <a:p>
            <a:endParaRPr lang="en-US" dirty="0">
              <a:cs typeface="Calibri"/>
            </a:endParaRPr>
          </a:p>
          <a:p>
            <a:r>
              <a:rPr lang="en-US" dirty="0"/>
              <a:t>In all likelihood, these confirmed cases only scratch the surface of this problem. Most schools have at least some lead in their pipes, plumbing or fixtures. And where there is lead, there is risk of contamination.</a:t>
            </a:r>
            <a:endParaRPr lang="en-US" dirty="0">
              <a:cs typeface="Calibri" panose="020F0502020204030204"/>
            </a:endParaRPr>
          </a:p>
          <a:p>
            <a:br>
              <a:rPr lang="en-US" dirty="0"/>
            </a:br>
            <a:r>
              <a:rPr lang="en-US" dirty="0"/>
              <a:t>The only way to ensure safe drinking water for our children is to “get the lead out” of our schools and pre-schools. This involves proactively removing lead-bearing parts from schools’ drinking water systems—from service lines to faucets and fixtures—and installing filters certified to remove lead at every tap used for drinking or cooking.</a:t>
            </a:r>
          </a:p>
          <a:p>
            <a:endParaRPr lang="en-US" dirty="0"/>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Clean Water Action</a:t>
            </a:r>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20</a:t>
            </a:fld>
            <a:endParaRPr lang="en-US" dirty="0"/>
          </a:p>
        </p:txBody>
      </p:sp>
    </p:spTree>
    <p:extLst>
      <p:ext uri="{BB962C8B-B14F-4D97-AF65-F5344CB8AC3E}">
        <p14:creationId xmlns:p14="http://schemas.microsoft.com/office/powerpoint/2010/main" val="360572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b="0" i="0" dirty="0">
                <a:solidFill>
                  <a:srgbClr val="000000"/>
                </a:solidFill>
                <a:effectLst/>
                <a:latin typeface="+mn-lt"/>
                <a:cs typeface="Arial" panose="020B0604020202020204" pitchFamily="34" charset="0"/>
              </a:rPr>
              <a:t>The name </a:t>
            </a:r>
            <a:r>
              <a:rPr lang="en-US" b="0" i="1" dirty="0">
                <a:solidFill>
                  <a:srgbClr val="000000"/>
                </a:solidFill>
                <a:effectLst/>
                <a:latin typeface="+mn-lt"/>
                <a:cs typeface="Arial" panose="020B0604020202020204" pitchFamily="34" charset="0"/>
              </a:rPr>
              <a:t>Merrimack</a:t>
            </a:r>
            <a:r>
              <a:rPr lang="en-US" b="0" i="0" dirty="0">
                <a:solidFill>
                  <a:srgbClr val="000000"/>
                </a:solidFill>
                <a:effectLst/>
                <a:latin typeface="+mn-lt"/>
                <a:cs typeface="Arial" panose="020B0604020202020204" pitchFamily="34" charset="0"/>
              </a:rPr>
              <a:t> is believed to have been adopted by early European settlers from </a:t>
            </a:r>
            <a:r>
              <a:rPr lang="en-US" b="0" i="1" dirty="0" err="1">
                <a:solidFill>
                  <a:srgbClr val="000000"/>
                </a:solidFill>
                <a:effectLst/>
                <a:latin typeface="+mn-lt"/>
                <a:cs typeface="Arial" panose="020B0604020202020204" pitchFamily="34" charset="0"/>
              </a:rPr>
              <a:t>Merruasquamack</a:t>
            </a:r>
            <a:r>
              <a:rPr lang="en-US" b="0" i="1" dirty="0">
                <a:solidFill>
                  <a:srgbClr val="000000"/>
                </a:solidFill>
                <a:effectLst/>
                <a:latin typeface="+mn-lt"/>
                <a:cs typeface="Arial" panose="020B0604020202020204" pitchFamily="34" charset="0"/>
              </a:rPr>
              <a:t>,</a:t>
            </a:r>
            <a:r>
              <a:rPr lang="en-US" b="0" i="0" dirty="0">
                <a:solidFill>
                  <a:srgbClr val="000000"/>
                </a:solidFill>
                <a:effectLst/>
                <a:latin typeface="+mn-lt"/>
                <a:cs typeface="Arial" panose="020B0604020202020204" pitchFamily="34" charset="0"/>
              </a:rPr>
              <a:t> a name meaning "swift water place" that given by Native American tribes for the portion of the river between Manchester, New Hampshire and Lowell, Massachusetts. A number of tribes occupied the watershed and gave the river several different names.</a:t>
            </a:r>
            <a:endParaRPr lang="en-US" sz="1200" b="1" dirty="0">
              <a:effectLst/>
              <a:latin typeface="+mn-lt"/>
              <a:ea typeface="Times New Roman" panose="02020603050405020304" pitchFamily="18" charset="0"/>
              <a:cs typeface="Arial" panose="020B0604020202020204" pitchFamily="34" charset="0"/>
            </a:endParaRPr>
          </a:p>
          <a:p>
            <a:pPr marL="0" marR="0">
              <a:lnSpc>
                <a:spcPct val="115000"/>
              </a:lnSpc>
              <a:spcBef>
                <a:spcPts val="0"/>
              </a:spcBef>
              <a:spcAft>
                <a:spcPts val="0"/>
              </a:spcAft>
            </a:pPr>
            <a:endParaRPr lang="en-US" sz="1200" b="1" dirty="0">
              <a:effectLst/>
              <a:latin typeface="+mn-lt"/>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1200" b="1" dirty="0">
                <a:effectLst/>
                <a:latin typeface="+mn-lt"/>
                <a:ea typeface="Times New Roman" panose="02020603050405020304" pitchFamily="18" charset="0"/>
                <a:cs typeface="Arial" panose="020B0604020202020204" pitchFamily="34" charset="0"/>
              </a:rPr>
              <a:t>Background</a:t>
            </a:r>
            <a:endParaRPr lang="en-US" sz="110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In the United States today, there are more than five hundred federally recognized Indigenous nations comprising nearly three million people. These people are the descendants of the fifteen million Native people who once inhabited this land. Most non-Indigenous Americans know very little, and are taught very little, about those who originally lived and thrived on the lands we now occupy – or about Native lives and  cultures today. Learning about and acknowledging the people on whose land we live is one way we can begin to take responsibility for our country’s ongoing injustices against Native peoples. And it is a step that can be mind-opening and enriching for us.</a:t>
            </a:r>
            <a:endParaRPr lang="en-US" sz="110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 </a:t>
            </a:r>
            <a:endParaRPr lang="en-US" sz="110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Work with students to arrive at a working definition of what a “land acknowledgement statement” is and its purpose is. </a:t>
            </a:r>
            <a:endParaRPr lang="en-US" sz="110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 </a:t>
            </a:r>
            <a:endParaRPr lang="en-US" sz="110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Ask students:</a:t>
            </a:r>
            <a:endParaRPr lang="en-US" sz="1100" dirty="0">
              <a:effectLst/>
              <a:latin typeface="+mn-lt"/>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Times New Roman" panose="02020603050405020304" pitchFamily="18" charset="0"/>
                <a:cs typeface="Arial" panose="020B0604020202020204" pitchFamily="34" charset="0"/>
              </a:rPr>
              <a:t>Who lived on the land we are on before European colonizers arrived?</a:t>
            </a:r>
            <a:endParaRPr lang="en-US" sz="1100" u="none" strike="noStrike" dirty="0">
              <a:effectLst/>
              <a:latin typeface="+mn-lt"/>
              <a:ea typeface="Arial" panose="020B0604020202020204" pitchFamily="34" charset="0"/>
              <a:cs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200" u="none" strike="noStrike" dirty="0">
                <a:effectLst/>
                <a:latin typeface="+mn-lt"/>
                <a:ea typeface="Times New Roman" panose="02020603050405020304" pitchFamily="18" charset="0"/>
                <a:cs typeface="Arial" panose="020B0604020202020204" pitchFamily="34" charset="0"/>
              </a:rPr>
              <a:t>This Interactive Lands map may be helpful:   </a:t>
            </a:r>
            <a:r>
              <a:rPr lang="en-US" sz="1200" u="none" strike="noStrike" dirty="0">
                <a:solidFill>
                  <a:srgbClr val="0000FF"/>
                </a:solidFill>
                <a:effectLst/>
                <a:latin typeface="+mn-lt"/>
                <a:ea typeface="Times New Roman" panose="02020603050405020304" pitchFamily="18" charset="0"/>
                <a:cs typeface="Arial" panose="020B0604020202020204" pitchFamily="34" charset="0"/>
                <a:hlinkClick r:id="rId3"/>
              </a:rPr>
              <a:t>https://Native-land.ca/</a:t>
            </a:r>
            <a:r>
              <a:rPr lang="en-US" sz="1200" u="none" strike="noStrike" dirty="0">
                <a:effectLst/>
                <a:latin typeface="+mn-lt"/>
                <a:ea typeface="Times New Roman" panose="02020603050405020304" pitchFamily="18" charset="0"/>
                <a:cs typeface="Arial" panose="020B0604020202020204" pitchFamily="34" charset="0"/>
              </a:rPr>
              <a:t> </a:t>
            </a:r>
            <a:endParaRPr lang="en-US" sz="1100" u="none" strike="noStrike" dirty="0">
              <a:effectLst/>
              <a:latin typeface="+mn-lt"/>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Times New Roman" panose="02020603050405020304" pitchFamily="18" charset="0"/>
                <a:cs typeface="Arial" panose="020B0604020202020204" pitchFamily="34" charset="0"/>
              </a:rPr>
              <a:t>If we DO know, what do we know about those people?</a:t>
            </a:r>
            <a:endParaRPr lang="en-US" sz="1100" u="none" strike="noStrike" dirty="0">
              <a:effectLst/>
              <a:latin typeface="+mn-lt"/>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Times New Roman" panose="02020603050405020304" pitchFamily="18" charset="0"/>
                <a:cs typeface="Arial" panose="020B0604020202020204" pitchFamily="34" charset="0"/>
              </a:rPr>
              <a:t>If we DON’T know, why don’t we? </a:t>
            </a:r>
            <a:endParaRPr lang="en-US" sz="1100" u="none" strike="noStrike"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1200" dirty="0">
              <a:effectLst/>
              <a:latin typeface="+mn-lt"/>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 --</a:t>
            </a:r>
            <a:endParaRPr lang="en-US" sz="1100" dirty="0">
              <a:effectLst/>
              <a:latin typeface="+mn-lt"/>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Times New Roman" panose="02020603050405020304" pitchFamily="18" charset="0"/>
                <a:cs typeface="Arial" panose="020B0604020202020204" pitchFamily="34" charset="0"/>
              </a:rPr>
              <a:t> </a:t>
            </a:r>
            <a:r>
              <a:rPr lang="en-US" sz="1100" dirty="0">
                <a:effectLst/>
                <a:latin typeface="+mn-lt"/>
                <a:ea typeface="Times New Roman" panose="02020603050405020304" pitchFamily="18" charset="0"/>
                <a:cs typeface="Arial" panose="020B0604020202020204" pitchFamily="34" charset="0"/>
              </a:rPr>
              <a:t>It is a formal statement that pays tribute to the original inhabitants of the land you are on. The purpose is to show respect for Indigenous peoples and recognize their enduring relationship to the land. This is often done at the beginning of ceremonies, lectures, or any public event. It can be a way to recognize the history of colonialism and a need for change in settler societies.</a:t>
            </a:r>
            <a:endParaRPr lang="en-US" sz="1050" dirty="0">
              <a:effectLst/>
              <a:latin typeface="+mn-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100" dirty="0">
                <a:effectLst/>
                <a:latin typeface="+mn-lt"/>
                <a:ea typeface="Arial" panose="020B0604020202020204" pitchFamily="34" charset="0"/>
                <a:cs typeface="Arial" panose="020B0604020202020204" pitchFamily="34" charset="0"/>
              </a:rPr>
              <a:t>--</a:t>
            </a:r>
          </a:p>
          <a:p>
            <a:pPr marL="0" marR="0">
              <a:lnSpc>
                <a:spcPct val="115000"/>
              </a:lnSpc>
              <a:spcBef>
                <a:spcPts val="0"/>
              </a:spcBef>
              <a:spcAft>
                <a:spcPts val="0"/>
              </a:spcAft>
            </a:pPr>
            <a:endParaRPr lang="en-US" sz="1200" dirty="0">
              <a:effectLst/>
              <a:latin typeface="+mn-lt"/>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1200" dirty="0">
                <a:effectLst/>
                <a:latin typeface="+mn-lt"/>
                <a:ea typeface="Times New Roman" panose="02020603050405020304" pitchFamily="18" charset="0"/>
                <a:cs typeface="Arial" panose="020B0604020202020204" pitchFamily="34" charset="0"/>
              </a:rPr>
              <a:t>Land acknowledgements do not exist in a past tense, or historical context: colonialism is a current ongoing process, and we need to build our mindfulness of our present participation. Land acknowledgment alone is not enough. It’s merely a starting point. Going forward we must all do our part when it comes to dismantling colonization and seeing the world in a new light.  How do you plan to take action to support Indigenous communities? </a:t>
            </a:r>
            <a:endParaRPr lang="en-US" sz="1100" dirty="0">
              <a:effectLst/>
              <a:latin typeface="+mn-lt"/>
              <a:ea typeface="Arial" panose="020B0604020202020204" pitchFamily="34" charset="0"/>
              <a:cs typeface="Arial" panose="020B0604020202020204" pitchFamily="34" charset="0"/>
            </a:endParaRPr>
          </a:p>
          <a:p>
            <a:endParaRPr lang="en-US"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3</a:t>
            </a:fld>
            <a:endParaRPr lang="en-US"/>
          </a:p>
        </p:txBody>
      </p:sp>
    </p:spTree>
    <p:extLst>
      <p:ext uri="{BB962C8B-B14F-4D97-AF65-F5344CB8AC3E}">
        <p14:creationId xmlns:p14="http://schemas.microsoft.com/office/powerpoint/2010/main" val="320502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dirty="0"/>
              <a:t>Hard as it may be to believe, the Charles and the Merrimack started out on equal footing. They were both fertile fishing grounds that Native Americans stewarded for thousands of years. Then the first waves of European settlers arrived, and the rivers went to hell.</a:t>
            </a:r>
          </a:p>
          <a:p>
            <a:endParaRPr lang="en-US" dirty="0">
              <a:cs typeface="Calibri"/>
            </a:endParaRPr>
          </a:p>
          <a:p>
            <a:r>
              <a:rPr lang="en-US" dirty="0"/>
              <a:t>The </a:t>
            </a:r>
            <a:r>
              <a:rPr lang="en-US" b="1" dirty="0"/>
              <a:t>Merrimack River</a:t>
            </a:r>
            <a:r>
              <a:rPr lang="en-US" dirty="0"/>
              <a:t> has had its ups and downs. It was a pristine salmon and sturgeon </a:t>
            </a:r>
            <a:r>
              <a:rPr lang="en-US" b="1" dirty="0"/>
              <a:t>river</a:t>
            </a:r>
            <a:r>
              <a:rPr lang="en-US" dirty="0"/>
              <a:t> before being polluted and dammed during the Industrial Revolution. During the heyday of the textile mills, the color of the </a:t>
            </a:r>
            <a:r>
              <a:rPr lang="en-US" b="1" dirty="0"/>
              <a:t>Merrimack River</a:t>
            </a:r>
            <a:r>
              <a:rPr lang="en-US" dirty="0"/>
              <a:t> changed colors daily depending on what materials were being dyed at the factories. The canals of Lowell were especially loaded with trash and dyes, making the water unfit for drinking. In the </a:t>
            </a:r>
            <a:r>
              <a:rPr lang="en-US" dirty="0" err="1"/>
              <a:t>1920s</a:t>
            </a:r>
            <a:r>
              <a:rPr lang="en-US" dirty="0"/>
              <a:t>, 12 million gallons of Lowell human waste and run-off  entered the river each day.  The river is still afflicted with pollution problems. Salt, grease, trash, and pesticides run off into the river from cities.  </a:t>
            </a:r>
          </a:p>
          <a:p>
            <a:endParaRPr lang="en-US" dirty="0"/>
          </a:p>
          <a:p>
            <a:r>
              <a:rPr lang="en-US" dirty="0"/>
              <a:t>The most stubborn problem now is Combined Sewage Overflows (</a:t>
            </a:r>
            <a:r>
              <a:rPr lang="en-US" dirty="0" err="1"/>
              <a:t>CSOs</a:t>
            </a:r>
            <a:r>
              <a:rPr lang="en-US" dirty="0"/>
              <a:t>). Normally, sewage treatment plants treat both runoff and sewage. However, heavy rains can cause such an excess of water that some waste goes into the river untreated, periodically lowering water quality. Statewide, about 200 active outfall pipes located in 18 cities discharge billions of gallons of sewage annually.</a:t>
            </a:r>
            <a:br>
              <a:rPr lang="en-US" dirty="0">
                <a:cs typeface="+mn-lt"/>
              </a:rPr>
            </a:br>
            <a:endParaRPr lang="en-US" dirty="0"/>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National Park Service</a:t>
            </a:r>
            <a:endParaRPr lang="en-US" i="0" dirty="0"/>
          </a:p>
          <a:p>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21</a:t>
            </a:fld>
            <a:endParaRPr lang="en-US"/>
          </a:p>
        </p:txBody>
      </p:sp>
    </p:spTree>
    <p:extLst>
      <p:ext uri="{BB962C8B-B14F-4D97-AF65-F5344CB8AC3E}">
        <p14:creationId xmlns:p14="http://schemas.microsoft.com/office/powerpoint/2010/main" val="151020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a:t>
            </a:r>
            <a:r>
              <a:rPr lang="en-US" dirty="0"/>
              <a:t>:  Just like the Merrimack River watershed, Native Americans inhabited the Charles River watershed. By </a:t>
            </a:r>
            <a:r>
              <a:rPr lang="en-US" dirty="0" err="1"/>
              <a:t>1700s</a:t>
            </a:r>
            <a:r>
              <a:rPr lang="en-US" dirty="0"/>
              <a:t>, the river was dammed for industrial usage which limited fish migration. Paving of street surfaces and creation of other impervious surfaces continues; turns an "absorbent" land surface into a "waterproof" land surface. By the </a:t>
            </a:r>
            <a:r>
              <a:rPr lang="en-US" dirty="0" err="1"/>
              <a:t>1880s</a:t>
            </a:r>
            <a:r>
              <a:rPr lang="en-US" dirty="0"/>
              <a:t>, raw sewage had been dumped into river for over 100 years. </a:t>
            </a:r>
          </a:p>
          <a:p>
            <a:endParaRPr lang="en-US" dirty="0"/>
          </a:p>
          <a:p>
            <a:r>
              <a:rPr lang="en-US" dirty="0" err="1"/>
              <a:t>In1988</a:t>
            </a:r>
            <a:r>
              <a:rPr lang="en-US" dirty="0"/>
              <a:t>, as a result of the EPA/CLF (Conservation Law Foundation) Boston Harbor Cleanup Lawsuit, Massachusetts Water Resources Authority (</a:t>
            </a:r>
            <a:r>
              <a:rPr lang="en-US" dirty="0" err="1"/>
              <a:t>MWRA</a:t>
            </a:r>
            <a:r>
              <a:rPr lang="en-US" dirty="0"/>
              <a:t>) creates its combined sewer overflow (</a:t>
            </a:r>
            <a:r>
              <a:rPr lang="en-US" dirty="0" err="1"/>
              <a:t>CSO</a:t>
            </a:r>
            <a:r>
              <a:rPr lang="en-US" dirty="0"/>
              <a:t>) program. Lower Charles had 19 </a:t>
            </a:r>
            <a:r>
              <a:rPr lang="en-US" dirty="0" err="1"/>
              <a:t>CSOs</a:t>
            </a:r>
            <a:r>
              <a:rPr lang="en-US" dirty="0"/>
              <a:t> discharging 1.7 billion gallons per year into lower Charles, 150 million gallons per year (</a:t>
            </a:r>
            <a:r>
              <a:rPr lang="en-US" dirty="0" err="1"/>
              <a:t>MGY</a:t>
            </a:r>
            <a:r>
              <a:rPr lang="en-US" dirty="0"/>
              <a:t>) untreated. Under orders issued in the fall of 2004, Waltham, Watertown, Newton and Brookline required to eliminate illicit discharges. Work continues illicit discharges by Boston Water &amp; Sewer Commission by 2012 consent decree. </a:t>
            </a:r>
            <a:r>
              <a:rPr lang="en-US" dirty="0" err="1"/>
              <a:t>CSO</a:t>
            </a:r>
            <a:r>
              <a:rPr lang="en-US" dirty="0"/>
              <a:t> flows in lower Charles have been reduced by 90%.</a:t>
            </a:r>
          </a:p>
          <a:p>
            <a:r>
              <a:rPr lang="en-US" dirty="0"/>
              <a:t> </a:t>
            </a: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a:t>
            </a:r>
            <a:r>
              <a:rPr lang="en-US" dirty="0"/>
              <a:t>Conservation Law Foundation</a:t>
            </a:r>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22</a:t>
            </a:fld>
            <a:endParaRPr lang="en-US"/>
          </a:p>
        </p:txBody>
      </p:sp>
    </p:spTree>
    <p:extLst>
      <p:ext uri="{BB962C8B-B14F-4D97-AF65-F5344CB8AC3E}">
        <p14:creationId xmlns:p14="http://schemas.microsoft.com/office/powerpoint/2010/main" val="904971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spcAft>
                <a:spcPts val="200"/>
              </a:spcAft>
              <a:buFont typeface="Arial"/>
              <a:buNone/>
            </a:pPr>
            <a:r>
              <a:rPr lang="en-US" b="1" dirty="0"/>
              <a:t>Instructor</a:t>
            </a:r>
            <a:r>
              <a:rPr lang="en-US" dirty="0"/>
              <a:t>: Fisherman’s Cove, located within Butler Cove in </a:t>
            </a:r>
            <a:r>
              <a:rPr lang="en-US" dirty="0" err="1"/>
              <a:t>Bourne</a:t>
            </a:r>
            <a:r>
              <a:rPr lang="en-US" dirty="0"/>
              <a:t>, Massachusetts, had been closed to the harvesting of shellfish for decades due to polluted stormwater runoff. A single stormwater outfall pipe drained stormwater from 1.5 acres of impervious surface, including a large parking lot and building, directly into Fisherman’s Cove, which resulted in closed shellfish areas. Project partners began work in 2013 to construct infiltration biofilters and other low impact development techniques to remediate stormwater inputs to the cove. As a result of this project, no water flow was observed from the outfall pipe, even after heavy rains. Based on these findings, the closed area was reclassified to “approved” and opened to </a:t>
            </a:r>
            <a:r>
              <a:rPr lang="en-US" dirty="0" err="1"/>
              <a:t>shellfishing</a:t>
            </a:r>
            <a:r>
              <a:rPr lang="en-US" dirty="0"/>
              <a:t> on December 3, 2014.</a:t>
            </a:r>
            <a:endParaRPr lang="en-US" dirty="0">
              <a:cs typeface="Calibri" panose="020F0502020204030204"/>
            </a:endParaRPr>
          </a:p>
          <a:p>
            <a:pPr marL="0" indent="0">
              <a:lnSpc>
                <a:spcPct val="90000"/>
              </a:lnSpc>
              <a:spcBef>
                <a:spcPts val="1200"/>
              </a:spcBef>
              <a:spcAft>
                <a:spcPts val="200"/>
              </a:spcAft>
              <a:buFont typeface="Arial"/>
              <a:buNone/>
            </a:pPr>
            <a:endParaRPr lang="en-US" dirty="0">
              <a:cs typeface="Calibri" panose="020F0502020204030204"/>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EPA</a:t>
            </a:r>
            <a:endParaRPr lang="en-US" dirty="0">
              <a:cs typeface="Calibri" panose="020F0502020204030204"/>
            </a:endParaRPr>
          </a:p>
          <a:p>
            <a:pPr marL="0" indent="0">
              <a:lnSpc>
                <a:spcPct val="90000"/>
              </a:lnSpc>
              <a:spcBef>
                <a:spcPts val="1200"/>
              </a:spcBef>
              <a:spcAft>
                <a:spcPts val="200"/>
              </a:spcAft>
              <a:buFont typeface="Arial"/>
              <a:buNone/>
            </a:pPr>
            <a:endParaRPr lang="en-US" dirty="0">
              <a:cs typeface="Calibri" panose="020F0502020204030204"/>
            </a:endParaRPr>
          </a:p>
          <a:p>
            <a:pPr marL="0" indent="0">
              <a:lnSpc>
                <a:spcPct val="90000"/>
              </a:lnSpc>
              <a:spcBef>
                <a:spcPts val="1200"/>
              </a:spcBef>
              <a:spcAft>
                <a:spcPts val="200"/>
              </a:spcAft>
              <a:buFont typeface="Arial"/>
              <a:buNone/>
            </a:pPr>
            <a:endParaRPr lang="en-US" dirty="0">
              <a:cs typeface="Calibri" panose="020F0502020204030204"/>
            </a:endParaRPr>
          </a:p>
          <a:p>
            <a:pPr marL="0" indent="0">
              <a:lnSpc>
                <a:spcPct val="90000"/>
              </a:lnSpc>
              <a:spcBef>
                <a:spcPts val="1200"/>
              </a:spcBef>
              <a:spcAft>
                <a:spcPts val="200"/>
              </a:spcAft>
              <a:buFont typeface="Arial"/>
              <a:buNone/>
            </a:pPr>
            <a:r>
              <a:rPr lang="en-US" dirty="0">
                <a:cs typeface="Calibri" panose="020F0502020204030204"/>
              </a:rPr>
              <a:t>More details here: </a:t>
            </a:r>
            <a:r>
              <a:rPr lang="en-US" dirty="0">
                <a:hlinkClick r:id="rId3"/>
              </a:rPr>
              <a:t>https://www.epa.gov/sites/production/files/2016-12/documents/ma_butler_cove_508.pdf</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23</a:t>
            </a:fld>
            <a:endParaRPr lang="en-US"/>
          </a:p>
        </p:txBody>
      </p:sp>
    </p:spTree>
    <p:extLst>
      <p:ext uri="{BB962C8B-B14F-4D97-AF65-F5344CB8AC3E}">
        <p14:creationId xmlns:p14="http://schemas.microsoft.com/office/powerpoint/2010/main" val="2233774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spcAft>
                <a:spcPts val="200"/>
              </a:spcAft>
              <a:buFont typeface="Arial"/>
              <a:buNone/>
            </a:pPr>
            <a:r>
              <a:rPr lang="en-US" b="1" dirty="0"/>
              <a:t>Instructor</a:t>
            </a:r>
            <a:r>
              <a:rPr lang="en-US" dirty="0"/>
              <a:t>:  Polluted stormwater runoff from a parking lot and access drive affected recreational uses at the town of Braintree’s Sunset Lake. High bacteria levels and dense nuisance aquatic plant growth resulted in several beach closings during each swimming season. The Massachusetts Department of Environmental Protection (MassDEP) placed Sunset Lake on the 1992 Clean Water Act (CWA) section 303(d) list of impaired waters for Eurasian watermilfoil, an invasive species. Project partners implemented a series of structural and nonstructural best management practices (</a:t>
            </a:r>
            <a:r>
              <a:rPr lang="en-US" dirty="0" err="1"/>
              <a:t>BMPs</a:t>
            </a:r>
            <a:r>
              <a:rPr lang="en-US" dirty="0"/>
              <a:t>) to address stormwater runoff to the lake. As a result, bacteria levels have decreased and water quality has significantly improved at Sunset Lake, allowing swimmers and boaters to return. </a:t>
            </a:r>
          </a:p>
          <a:p>
            <a:pPr marL="0" indent="0">
              <a:lnSpc>
                <a:spcPct val="90000"/>
              </a:lnSpc>
              <a:spcBef>
                <a:spcPts val="1200"/>
              </a:spcBef>
              <a:spcAft>
                <a:spcPts val="200"/>
              </a:spcAft>
              <a:buFont typeface="Arial"/>
              <a:buNone/>
            </a:pPr>
            <a:endParaRPr lang="en-US" dirty="0">
              <a:cs typeface="Calibri" panose="020F0502020204030204"/>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EPA</a:t>
            </a:r>
            <a:endParaRPr lang="en-US" dirty="0">
              <a:cs typeface="Calibri" panose="020F0502020204030204"/>
            </a:endParaRPr>
          </a:p>
          <a:p>
            <a:pPr marL="0" indent="0">
              <a:lnSpc>
                <a:spcPct val="90000"/>
              </a:lnSpc>
              <a:spcBef>
                <a:spcPts val="1200"/>
              </a:spcBef>
              <a:spcAft>
                <a:spcPts val="200"/>
              </a:spcAft>
              <a:buFont typeface="Arial"/>
              <a:buNone/>
            </a:pPr>
            <a:endParaRPr lang="en-US" dirty="0">
              <a:cs typeface="Calibri" panose="020F0502020204030204"/>
            </a:endParaRPr>
          </a:p>
          <a:p>
            <a:pPr marL="0" indent="0">
              <a:lnSpc>
                <a:spcPct val="90000"/>
              </a:lnSpc>
              <a:spcBef>
                <a:spcPts val="1200"/>
              </a:spcBef>
              <a:spcAft>
                <a:spcPts val="200"/>
              </a:spcAft>
              <a:buFont typeface="Arial"/>
              <a:buNone/>
            </a:pPr>
            <a:endParaRPr lang="en-US" dirty="0">
              <a:cs typeface="Calibri" panose="020F0502020204030204"/>
            </a:endParaRPr>
          </a:p>
          <a:p>
            <a:pPr marL="0" indent="0">
              <a:lnSpc>
                <a:spcPct val="90000"/>
              </a:lnSpc>
              <a:spcBef>
                <a:spcPts val="1200"/>
              </a:spcBef>
              <a:spcAft>
                <a:spcPts val="200"/>
              </a:spcAft>
              <a:buFont typeface="Arial"/>
              <a:buNone/>
            </a:pPr>
            <a:r>
              <a:rPr lang="en-US" dirty="0">
                <a:cs typeface="Calibri" panose="020F0502020204030204"/>
              </a:rPr>
              <a:t>More details here: https://19january2017snapshot.epa.gov/sites/production/files/2016-12/documents/ma_sunset_lake_508.pdf </a:t>
            </a:r>
          </a:p>
        </p:txBody>
      </p:sp>
      <p:sp>
        <p:nvSpPr>
          <p:cNvPr id="4" name="Slide Number Placeholder 3"/>
          <p:cNvSpPr>
            <a:spLocks noGrp="1"/>
          </p:cNvSpPr>
          <p:nvPr>
            <p:ph type="sldNum" sz="quarter" idx="5"/>
          </p:nvPr>
        </p:nvSpPr>
        <p:spPr/>
        <p:txBody>
          <a:bodyPr/>
          <a:lstStyle/>
          <a:p>
            <a:fld id="{BDBD9CC2-2431-4273-8898-4D17A778BAE3}" type="slidenum">
              <a:rPr lang="en-US" smtClean="0"/>
              <a:t>24</a:t>
            </a:fld>
            <a:endParaRPr lang="en-US"/>
          </a:p>
        </p:txBody>
      </p:sp>
    </p:spTree>
    <p:extLst>
      <p:ext uri="{BB962C8B-B14F-4D97-AF65-F5344CB8AC3E}">
        <p14:creationId xmlns:p14="http://schemas.microsoft.com/office/powerpoint/2010/main" val="210653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200"/>
              </a:spcBef>
              <a:spcAft>
                <a:spcPts val="200"/>
              </a:spcAft>
              <a:buFont typeface="Arial"/>
              <a:buNone/>
            </a:pPr>
            <a:r>
              <a:rPr lang="en-US" b="1" dirty="0"/>
              <a:t>Instructor</a:t>
            </a:r>
            <a:r>
              <a:rPr lang="en-US" dirty="0"/>
              <a:t>: Martin’s Pond Brook, which flows through a critical area known for its unique biological, physical and cultural resources, had been impacted by agricultural nonpoint source pollution since the late 19th century.  Excess sediments and nutrients from livestock areas caused in-stream turbidity, siltation, and organic enrichment/ low dissolved oxygen, which prompted the Massachusetts Department of Environmental Protection (MassDEP) to add Martin’s Pond Brook to the state’s 1992 Clean Water Act (CWA) section 303(d) list of impaired waters.  The Town of Groton partnered with local watershed groups, farmers, and state and federal agencies to implement best management practices (</a:t>
            </a:r>
            <a:r>
              <a:rPr lang="en-US" dirty="0" err="1"/>
              <a:t>BMPs</a:t>
            </a:r>
            <a:r>
              <a:rPr lang="en-US" dirty="0"/>
              <a:t>). A local farm also lowered its herd size. As a result, Martin’s Pond Brook now meets Massachusetts’ state water quality standards, prompting MassDEP to remove the brook from the impaired waters list in 2012 for turbidity, siltation, and organic enrichment/low dissolved oxygen.</a:t>
            </a:r>
            <a:endParaRPr lang="en-US" dirty="0">
              <a:cs typeface="Calibri"/>
            </a:endParaRPr>
          </a:p>
          <a:p>
            <a:pPr marL="0" indent="0">
              <a:lnSpc>
                <a:spcPct val="90000"/>
              </a:lnSpc>
              <a:spcBef>
                <a:spcPts val="1200"/>
              </a:spcBef>
              <a:spcAft>
                <a:spcPts val="200"/>
              </a:spcAft>
              <a:buFont typeface="Arial"/>
              <a:buNone/>
            </a:pPr>
            <a:endParaRPr lang="en-US" dirty="0">
              <a:cs typeface="Calibri"/>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EPA</a:t>
            </a:r>
            <a:endParaRPr lang="en-US" dirty="0">
              <a:cs typeface="Calibri"/>
            </a:endParaRPr>
          </a:p>
          <a:p>
            <a:pPr marL="0" indent="0">
              <a:lnSpc>
                <a:spcPct val="90000"/>
              </a:lnSpc>
              <a:spcBef>
                <a:spcPts val="1200"/>
              </a:spcBef>
              <a:spcAft>
                <a:spcPts val="200"/>
              </a:spcAft>
              <a:buFont typeface="Arial"/>
              <a:buNone/>
            </a:pPr>
            <a:endParaRPr lang="en-US" dirty="0">
              <a:cs typeface="Calibri"/>
            </a:endParaRPr>
          </a:p>
          <a:p>
            <a:pPr marL="0" indent="0">
              <a:lnSpc>
                <a:spcPct val="90000"/>
              </a:lnSpc>
              <a:spcBef>
                <a:spcPts val="1200"/>
              </a:spcBef>
              <a:spcAft>
                <a:spcPts val="200"/>
              </a:spcAft>
              <a:buFont typeface="Arial"/>
              <a:buNone/>
            </a:pPr>
            <a:endParaRPr lang="en-US" dirty="0">
              <a:cs typeface="Calibri"/>
            </a:endParaRPr>
          </a:p>
          <a:p>
            <a:pPr marL="0" indent="0">
              <a:lnSpc>
                <a:spcPct val="90000"/>
              </a:lnSpc>
              <a:spcBef>
                <a:spcPts val="1200"/>
              </a:spcBef>
              <a:spcAft>
                <a:spcPts val="200"/>
              </a:spcAft>
              <a:buFont typeface="Arial"/>
              <a:buNone/>
            </a:pPr>
            <a:r>
              <a:rPr lang="en-US" dirty="0">
                <a:cs typeface="Calibri"/>
              </a:rPr>
              <a:t>More details here: </a:t>
            </a:r>
            <a:r>
              <a:rPr lang="en-US" dirty="0"/>
              <a:t>https://www.epa.gov/sites/production/files/2020-12/documents/ma_martins_pond_brook_1904_508.pdf </a:t>
            </a:r>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25</a:t>
            </a:fld>
            <a:endParaRPr lang="en-US"/>
          </a:p>
        </p:txBody>
      </p:sp>
    </p:spTree>
    <p:extLst>
      <p:ext uri="{BB962C8B-B14F-4D97-AF65-F5344CB8AC3E}">
        <p14:creationId xmlns:p14="http://schemas.microsoft.com/office/powerpoint/2010/main" val="2270576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a:t>
            </a:r>
            <a:r>
              <a:rPr lang="en-US" dirty="0"/>
              <a:t>: Now it’s your turn. Today, we will be exploring your watershed. Does anyone know what watershed we are in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the Merrimack River Basin. The Merrimack River is the drinking water source for 600,000 people in NH and MA. It is also the MOST impaired drinking water sources in New England. </a:t>
            </a:r>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26</a:t>
            </a:fld>
            <a:endParaRPr lang="en-US"/>
          </a:p>
        </p:txBody>
      </p:sp>
    </p:spTree>
    <p:extLst>
      <p:ext uri="{BB962C8B-B14F-4D97-AF65-F5344CB8AC3E}">
        <p14:creationId xmlns:p14="http://schemas.microsoft.com/office/powerpoint/2010/main" val="3755155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Instructor: </a:t>
            </a:r>
            <a:r>
              <a:rPr lang="en-US" b="0" dirty="0">
                <a:cs typeface="Calibri"/>
              </a:rPr>
              <a:t>As you explore around your watershed, let’s check out some statistics on the entire state. This is how the overall water quality is f</a:t>
            </a:r>
          </a:p>
          <a:p>
            <a:r>
              <a:rPr lang="en-US" b="0" dirty="0">
                <a:cs typeface="Calibri"/>
              </a:rPr>
              <a:t>or swimming in rivers and streams in Massachusetts. </a:t>
            </a:r>
            <a:r>
              <a:rPr lang="en-US" b="0" i="1" dirty="0">
                <a:cs typeface="Calibri"/>
              </a:rPr>
              <a:t>Read the slide.</a:t>
            </a:r>
          </a:p>
          <a:p>
            <a:pPr marL="0" indent="0">
              <a:lnSpc>
                <a:spcPct val="90000"/>
              </a:lnSpc>
              <a:spcBef>
                <a:spcPts val="1200"/>
              </a:spcBef>
              <a:spcAft>
                <a:spcPts val="200"/>
              </a:spcAft>
              <a:buFont typeface="Arial"/>
              <a:buNone/>
            </a:pPr>
            <a:endParaRPr lang="en-US" dirty="0">
              <a:cs typeface="Calibri"/>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EPA</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27</a:t>
            </a:fld>
            <a:endParaRPr lang="en-US"/>
          </a:p>
        </p:txBody>
      </p:sp>
    </p:spTree>
    <p:extLst>
      <p:ext uri="{BB962C8B-B14F-4D97-AF65-F5344CB8AC3E}">
        <p14:creationId xmlns:p14="http://schemas.microsoft.com/office/powerpoint/2010/main" val="189629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Instructor: </a:t>
            </a:r>
            <a:r>
              <a:rPr lang="en-US" b="0" dirty="0">
                <a:cs typeface="Calibri"/>
              </a:rPr>
              <a:t>As you explore around your watershed, let’s check out some statistics on the entire state. This is how the overall water quality is for eating fish from rivers and streams in Massachusetts. </a:t>
            </a:r>
            <a:r>
              <a:rPr lang="en-US" b="0" i="1" dirty="0">
                <a:cs typeface="Calibri"/>
              </a:rPr>
              <a:t>Read the slide.</a:t>
            </a:r>
          </a:p>
          <a:p>
            <a:pPr marL="0" indent="0">
              <a:lnSpc>
                <a:spcPct val="90000"/>
              </a:lnSpc>
              <a:spcBef>
                <a:spcPts val="1200"/>
              </a:spcBef>
              <a:spcAft>
                <a:spcPts val="200"/>
              </a:spcAft>
              <a:buFont typeface="Arial"/>
              <a:buNone/>
            </a:pPr>
            <a:endParaRPr lang="en-US" dirty="0">
              <a:cs typeface="Calibri"/>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EPA</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28</a:t>
            </a:fld>
            <a:endParaRPr lang="en-US"/>
          </a:p>
        </p:txBody>
      </p:sp>
    </p:spTree>
    <p:extLst>
      <p:ext uri="{BB962C8B-B14F-4D97-AF65-F5344CB8AC3E}">
        <p14:creationId xmlns:p14="http://schemas.microsoft.com/office/powerpoint/2010/main" val="1533687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Instructor: </a:t>
            </a:r>
            <a:r>
              <a:rPr lang="en-US" b="0" i="0" dirty="0">
                <a:cs typeface="Calibri"/>
              </a:rPr>
              <a:t>These are the categories you can explore. </a:t>
            </a:r>
            <a:r>
              <a:rPr lang="en-US" b="0" i="1" dirty="0">
                <a:cs typeface="Calibri"/>
              </a:rPr>
              <a:t>Place students in 4 - 5 groups or do this as a guided activity. </a:t>
            </a:r>
            <a:endParaRPr lang="en-US" b="0" i="0" dirty="0">
              <a:cs typeface="Calibri"/>
            </a:endParaRPr>
          </a:p>
          <a:p>
            <a:endParaRPr lang="en-US" b="0" i="0" dirty="0">
              <a:cs typeface="Calibri"/>
            </a:endParaRPr>
          </a:p>
          <a:p>
            <a:r>
              <a:rPr lang="en-US" b="0" i="0" dirty="0">
                <a:cs typeface="Calibri"/>
              </a:rPr>
              <a:t>I will give you 10 minutes to work with the people in your group. Your group will report back to the class 3 surprising results.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29</a:t>
            </a:fld>
            <a:endParaRPr lang="en-US"/>
          </a:p>
        </p:txBody>
      </p:sp>
    </p:spTree>
    <p:extLst>
      <p:ext uri="{BB962C8B-B14F-4D97-AF65-F5344CB8AC3E}">
        <p14:creationId xmlns:p14="http://schemas.microsoft.com/office/powerpoint/2010/main" val="2220802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30</a:t>
            </a:fld>
            <a:endParaRPr lang="en-US"/>
          </a:p>
        </p:txBody>
      </p:sp>
    </p:spTree>
    <p:extLst>
      <p:ext uri="{BB962C8B-B14F-4D97-AF65-F5344CB8AC3E}">
        <p14:creationId xmlns:p14="http://schemas.microsoft.com/office/powerpoint/2010/main" val="131733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404040"/>
                </a:solidFill>
                <a:effectLst/>
                <a:latin typeface="+mn-lt"/>
              </a:rPr>
              <a:t>A good precursor to this lesson is the </a:t>
            </a:r>
            <a:r>
              <a:rPr lang="en-US" sz="1200" b="0" i="0" u="none" strike="noStrike" dirty="0">
                <a:solidFill>
                  <a:srgbClr val="2374A3"/>
                </a:solidFill>
                <a:effectLst/>
                <a:latin typeface="+mn-lt"/>
                <a:hlinkClick r:id="rId3"/>
              </a:rPr>
              <a:t>Don’t Flood the Fidgets</a:t>
            </a:r>
            <a:r>
              <a:rPr lang="en-US" sz="1200" b="0" i="0" dirty="0">
                <a:solidFill>
                  <a:srgbClr val="404040"/>
                </a:solidFill>
                <a:effectLst/>
                <a:latin typeface="+mn-lt"/>
              </a:rPr>
              <a:t> video game, where students are introduced to the stormwater infrastructure types and terminology.</a:t>
            </a:r>
            <a:endParaRPr lang="en-US" sz="1200" b="0" i="0" dirty="0">
              <a:effectLst/>
              <a:latin typeface="+mn-lt"/>
            </a:endParaRPr>
          </a:p>
          <a:p>
            <a:endParaRPr lang="en-US" sz="1200" b="0" i="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endParaRPr lang="en-US" sz="1200" b="0" i="0" dirty="0">
              <a:effectLst/>
              <a:latin typeface="+mn-lt"/>
            </a:endParaRPr>
          </a:p>
          <a:p>
            <a:r>
              <a:rPr lang="en-US" b="1" dirty="0"/>
              <a:t>Instructor: </a:t>
            </a:r>
            <a:r>
              <a:rPr lang="en-US" sz="1200" b="0" i="0" dirty="0">
                <a:effectLst/>
                <a:latin typeface="+mn-lt"/>
              </a:rPr>
              <a:t>Clean water is something that is easily taken for granted, especially in highly developed areas. Like many issues, it can be hard to sympathize with another city’s plight if we are not experiencing it ourselves.</a:t>
            </a:r>
            <a:r>
              <a:rPr lang="en-US" sz="1200" dirty="0">
                <a:latin typeface="+mn-lt"/>
              </a:rPr>
              <a:t> </a:t>
            </a:r>
          </a:p>
          <a:p>
            <a:endParaRPr lang="en-US" sz="1200" dirty="0">
              <a:latin typeface="+mn-lt"/>
            </a:endParaRPr>
          </a:p>
          <a:p>
            <a:r>
              <a:rPr lang="en-US" sz="1200" dirty="0">
                <a:latin typeface="+mn-lt"/>
              </a:rPr>
              <a:t>------------------------</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5D5B5A"/>
                </a:solidFill>
                <a:effectLst/>
                <a:latin typeface="+mn-lt"/>
              </a:rPr>
              <a:t>Photo Source: Christopher Evans</a:t>
            </a:r>
            <a:endParaRPr lang="en-US" sz="1200" dirty="0">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4</a:t>
            </a:fld>
            <a:endParaRPr lang="en-US"/>
          </a:p>
        </p:txBody>
      </p:sp>
    </p:spTree>
    <p:extLst>
      <p:ext uri="{BB962C8B-B14F-4D97-AF65-F5344CB8AC3E}">
        <p14:creationId xmlns:p14="http://schemas.microsoft.com/office/powerpoint/2010/main" val="1071028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b="0" i="0" dirty="0"/>
              <a:t> Now that we learned about impervious surfaces increasing stormwater runoff, let’s explore the future growth of our community.</a:t>
            </a:r>
            <a:endParaRPr lang="en-US" b="1" dirty="0"/>
          </a:p>
        </p:txBody>
      </p:sp>
      <p:sp>
        <p:nvSpPr>
          <p:cNvPr id="4" name="Slide Number Placeholder 3"/>
          <p:cNvSpPr>
            <a:spLocks noGrp="1"/>
          </p:cNvSpPr>
          <p:nvPr>
            <p:ph type="sldNum" sz="quarter" idx="5"/>
          </p:nvPr>
        </p:nvSpPr>
        <p:spPr/>
        <p:txBody>
          <a:bodyPr/>
          <a:lstStyle/>
          <a:p>
            <a:fld id="{BDBD9CC2-2431-4273-8898-4D17A778BAE3}" type="slidenum">
              <a:rPr lang="en-US" smtClean="0"/>
              <a:t>31</a:t>
            </a:fld>
            <a:endParaRPr lang="en-US"/>
          </a:p>
        </p:txBody>
      </p:sp>
    </p:spTree>
    <p:extLst>
      <p:ext uri="{BB962C8B-B14F-4D97-AF65-F5344CB8AC3E}">
        <p14:creationId xmlns:p14="http://schemas.microsoft.com/office/powerpoint/2010/main" val="414952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t>Instructor: </a:t>
            </a:r>
            <a:r>
              <a:rPr lang="en-US" b="0" i="0" dirty="0">
                <a:solidFill>
                  <a:srgbClr val="FFFFFF"/>
                </a:solidFill>
                <a:effectLst/>
                <a:latin typeface="verdana" panose="020B0604030504040204" pitchFamily="34" charset="0"/>
              </a:rPr>
              <a:t>The New England Landscape Futures Project seeks to understand possible trends and impacts of landscape change in New England.</a:t>
            </a:r>
          </a:p>
          <a:p>
            <a:pPr algn="l"/>
            <a:endParaRPr lang="en-US" b="0" i="0" dirty="0">
              <a:solidFill>
                <a:srgbClr val="FFFFFF"/>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Georgia" panose="02040502050405020303" pitchFamily="18" charset="0"/>
              </a:rPr>
              <a:t>------------------------</a:t>
            </a:r>
            <a:endParaRPr lang="en-US" b="0" i="0" dirty="0">
              <a:solidFill>
                <a:srgbClr val="FFFFFF"/>
              </a:solidFill>
              <a:effectLst/>
              <a:latin typeface="verdana" panose="020B0604030504040204" pitchFamily="34" charset="0"/>
            </a:endParaRPr>
          </a:p>
          <a:p>
            <a:pPr algn="l"/>
            <a:endParaRPr lang="en-US" b="0" i="0" dirty="0">
              <a:solidFill>
                <a:srgbClr val="FFFFFF"/>
              </a:solidFill>
              <a:effectLst/>
              <a:latin typeface="verdana" panose="020B0604030504040204" pitchFamily="34" charset="0"/>
            </a:endParaRPr>
          </a:p>
          <a:p>
            <a:pPr algn="l"/>
            <a:r>
              <a:rPr lang="en-US" b="0" i="0" dirty="0">
                <a:solidFill>
                  <a:srgbClr val="FFFFFF"/>
                </a:solidFill>
                <a:effectLst/>
                <a:latin typeface="verdana" panose="020B0604030504040204" pitchFamily="34" charset="0"/>
              </a:rPr>
              <a:t>You can access the lesson plan here: TBD</a:t>
            </a:r>
          </a:p>
          <a:p>
            <a:br>
              <a:rPr lang="en-US" dirty="0"/>
            </a:br>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32</a:t>
            </a:fld>
            <a:endParaRPr lang="en-US"/>
          </a:p>
        </p:txBody>
      </p:sp>
    </p:spTree>
    <p:extLst>
      <p:ext uri="{BB962C8B-B14F-4D97-AF65-F5344CB8AC3E}">
        <p14:creationId xmlns:p14="http://schemas.microsoft.com/office/powerpoint/2010/main" val="2182598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t>Instructor: </a:t>
            </a:r>
            <a:r>
              <a:rPr lang="en-US" b="0" i="0" dirty="0"/>
              <a:t>Now that we have an idea of the future growth of our community, we can use that to make predictions about our local rivers. </a:t>
            </a:r>
            <a:r>
              <a:rPr lang="en-US" b="0" i="0" u="none" strike="noStrike" dirty="0">
                <a:solidFill>
                  <a:srgbClr val="434345"/>
                </a:solidFill>
                <a:effectLst/>
                <a:latin typeface="Arial" panose="020B0604020202020204" pitchFamily="34" charset="0"/>
              </a:rPr>
              <a:t>Combining research like this gives scientists, government organizations, and the public valuable information that can be used to help make decisions about how land should be used in the future.</a:t>
            </a:r>
          </a:p>
          <a:p>
            <a:br>
              <a:rPr lang="en-US" dirty="0"/>
            </a:br>
            <a:r>
              <a:rPr lang="en-US" b="0" i="0" dirty="0">
                <a:effectLst/>
                <a:latin typeface="Georgia" panose="02040502050405020303" pitchFamily="18" charset="0"/>
              </a:rPr>
              <a:t>------------------------</a:t>
            </a:r>
            <a:endParaRPr lang="en-US" b="0" i="0" dirty="0">
              <a:solidFill>
                <a:srgbClr val="FFFFFF"/>
              </a:solidFill>
              <a:effectLst/>
              <a:latin typeface="verdana" panose="020B0604030504040204" pitchFamily="34" charset="0"/>
            </a:endParaRPr>
          </a:p>
          <a:p>
            <a:pPr algn="l"/>
            <a:endParaRPr lang="en-US" b="0" i="0" dirty="0">
              <a:solidFill>
                <a:srgbClr val="FFFFFF"/>
              </a:solidFill>
              <a:effectLst/>
              <a:latin typeface="verdana" panose="020B0604030504040204" pitchFamily="34" charset="0"/>
            </a:endParaRPr>
          </a:p>
          <a:p>
            <a:pPr algn="l"/>
            <a:r>
              <a:rPr lang="en-US" b="0" i="0" dirty="0">
                <a:solidFill>
                  <a:srgbClr val="FFFFFF"/>
                </a:solidFill>
                <a:effectLst/>
                <a:latin typeface="verdana" panose="020B0604030504040204" pitchFamily="34" charset="0"/>
              </a:rPr>
              <a:t>You can access the lesson plan here: https://datanuggets.org/2021/06/love-that-dirty-water/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33</a:t>
            </a:fld>
            <a:endParaRPr lang="en-US"/>
          </a:p>
        </p:txBody>
      </p:sp>
    </p:spTree>
    <p:extLst>
      <p:ext uri="{BB962C8B-B14F-4D97-AF65-F5344CB8AC3E}">
        <p14:creationId xmlns:p14="http://schemas.microsoft.com/office/powerpoint/2010/main" val="513492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Instructor:</a:t>
            </a:r>
            <a:r>
              <a:rPr lang="en-US" b="0" i="1" dirty="0"/>
              <a:t> Read the slide</a:t>
            </a:r>
          </a:p>
        </p:txBody>
      </p:sp>
      <p:sp>
        <p:nvSpPr>
          <p:cNvPr id="4" name="Slide Number Placeholder 3"/>
          <p:cNvSpPr>
            <a:spLocks noGrp="1"/>
          </p:cNvSpPr>
          <p:nvPr>
            <p:ph type="sldNum" sz="quarter" idx="5"/>
          </p:nvPr>
        </p:nvSpPr>
        <p:spPr/>
        <p:txBody>
          <a:bodyPr/>
          <a:lstStyle/>
          <a:p>
            <a:fld id="{BDBD9CC2-2431-4273-8898-4D17A778BAE3}" type="slidenum">
              <a:rPr lang="en-US" smtClean="0"/>
              <a:t>34</a:t>
            </a:fld>
            <a:endParaRPr lang="en-US"/>
          </a:p>
        </p:txBody>
      </p:sp>
    </p:spTree>
    <p:extLst>
      <p:ext uri="{BB962C8B-B14F-4D97-AF65-F5344CB8AC3E}">
        <p14:creationId xmlns:p14="http://schemas.microsoft.com/office/powerpoint/2010/main" val="4216823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Instructor: </a:t>
            </a:r>
            <a:r>
              <a:rPr lang="en-US" dirty="0"/>
              <a:t>One Flint resident, 12-year-old activist Mari </a:t>
            </a:r>
            <a:r>
              <a:rPr lang="en-US" dirty="0" err="1"/>
              <a:t>Copeny</a:t>
            </a:r>
            <a:r>
              <a:rPr lang="en-US" dirty="0"/>
              <a:t>, also known as “Little Miss Flint,” wrote to President Obama at the height of the crisis (</a:t>
            </a:r>
            <a:r>
              <a:rPr lang="en-US" dirty="0" err="1"/>
              <a:t>Copeny</a:t>
            </a:r>
            <a:r>
              <a:rPr lang="en-US" dirty="0"/>
              <a:t>, 2019). Obama responded to </a:t>
            </a:r>
            <a:r>
              <a:rPr lang="en-US" dirty="0" err="1"/>
              <a:t>Copeny</a:t>
            </a:r>
            <a:r>
              <a:rPr lang="en-US" dirty="0"/>
              <a:t> with a visit to Flint and through the Environmental Protection Agency, awarded Michigan $100 million to allocate towards efforts to upgrade Flint’s drinking water system. </a:t>
            </a:r>
            <a:r>
              <a:rPr lang="en-US" dirty="0" err="1"/>
              <a:t>Copeny</a:t>
            </a:r>
            <a:r>
              <a:rPr lang="en-US" dirty="0"/>
              <a:t> started a “Dear Flint Kids” letter campaign, which has distributed thousands of letters into the hands of Flint kids with positive messages. She also started #WednesdaysforWater, a campaign to bring awareness to access to clean water around the world.</a:t>
            </a:r>
          </a:p>
          <a:p>
            <a:endParaRPr lang="en-US" dirty="0"/>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http://www.susted.com/</a:t>
            </a:r>
            <a:endParaRPr lang="en-US" dirty="0">
              <a:cs typeface="Calibri"/>
            </a:endParaRPr>
          </a:p>
          <a:p>
            <a:pPr marL="0" indent="0">
              <a:lnSpc>
                <a:spcPct val="90000"/>
              </a:lnSpc>
              <a:spcBef>
                <a:spcPts val="1200"/>
              </a:spcBef>
              <a:spcAft>
                <a:spcPts val="200"/>
              </a:spcAft>
              <a:buFont typeface="Arial"/>
              <a:buNone/>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35</a:t>
            </a:fld>
            <a:endParaRPr lang="en-US"/>
          </a:p>
        </p:txBody>
      </p:sp>
    </p:spTree>
    <p:extLst>
      <p:ext uri="{BB962C8B-B14F-4D97-AF65-F5344CB8AC3E}">
        <p14:creationId xmlns:p14="http://schemas.microsoft.com/office/powerpoint/2010/main" val="3148463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Instructor: </a:t>
            </a:r>
            <a:r>
              <a:rPr lang="en-US" dirty="0"/>
              <a:t>Another activist, 14-year-old Autumn Peltier, is Indigenous to the Anishinaabe tribe of Northern Ontario. She has been advocating for clean drinking water across Canada since she was eight years old. In 2019, she was named chief water commissioner by the Anishinabek Nation, a political advocacy group for 40 First Nations across Ontario.</a:t>
            </a:r>
          </a:p>
          <a:p>
            <a:endParaRPr lang="en-US" dirty="0"/>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Data Source: http://www.susted.com/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36</a:t>
            </a:fld>
            <a:endParaRPr lang="en-US"/>
          </a:p>
        </p:txBody>
      </p:sp>
    </p:spTree>
    <p:extLst>
      <p:ext uri="{BB962C8B-B14F-4D97-AF65-F5344CB8AC3E}">
        <p14:creationId xmlns:p14="http://schemas.microsoft.com/office/powerpoint/2010/main" val="4102046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0" dirty="0"/>
              <a:t>Instructor: </a:t>
            </a:r>
            <a:r>
              <a:rPr lang="en-US" b="0" i="0" dirty="0"/>
              <a:t>What are you going to do about the dirty water?</a:t>
            </a:r>
            <a:r>
              <a:rPr lang="en-US" b="1" i="0" dirty="0"/>
              <a:t> </a:t>
            </a:r>
          </a:p>
          <a:p>
            <a:pPr marL="0" indent="0">
              <a:buNone/>
            </a:pPr>
            <a:endParaRPr lang="en-US" b="1" i="0" dirty="0">
              <a:effectLst/>
              <a:latin typeface="Georgia" panose="02040502050405020303" pitchFamily="18" charset="0"/>
            </a:endParaRPr>
          </a:p>
          <a:p>
            <a:pPr marL="0" indent="0">
              <a:buNone/>
            </a:pPr>
            <a:r>
              <a:rPr lang="en-US" b="0" i="0" dirty="0">
                <a:effectLst/>
                <a:latin typeface="Georgia" panose="02040502050405020303" pitchFamily="18" charset="0"/>
              </a:rPr>
              <a:t>------------------------</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Image Source: </a:t>
            </a:r>
            <a:r>
              <a:rPr lang="en-US" b="0" i="0" dirty="0">
                <a:solidFill>
                  <a:srgbClr val="9AA0A6"/>
                </a:solidFill>
                <a:effectLst/>
                <a:latin typeface="Roboto" panose="02000000000000000000" pitchFamily="2" charset="0"/>
              </a:rPr>
              <a:t>Creator: Robert Mills | Credit: Lowell Sun</a:t>
            </a:r>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37</a:t>
            </a:fld>
            <a:endParaRPr lang="en-US"/>
          </a:p>
        </p:txBody>
      </p:sp>
    </p:spTree>
    <p:extLst>
      <p:ext uri="{BB962C8B-B14F-4D97-AF65-F5344CB8AC3E}">
        <p14:creationId xmlns:p14="http://schemas.microsoft.com/office/powerpoint/2010/main" val="231893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make a good Think, Pair, Share activity.</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endParaRPr lang="en-US" b="1" dirty="0"/>
          </a:p>
          <a:p>
            <a:r>
              <a:rPr lang="en-US" b="1" dirty="0"/>
              <a:t>Instructor: </a:t>
            </a:r>
            <a:r>
              <a:rPr lang="en-US" i="1" dirty="0"/>
              <a:t>Tell a personal story about water.  </a:t>
            </a:r>
            <a:r>
              <a:rPr lang="en-US" i="0" dirty="0"/>
              <a:t>Students, tell me</a:t>
            </a:r>
            <a:r>
              <a:rPr lang="en-US" dirty="0"/>
              <a:t> about a personal experience you have with water. This can be a special place you’ve visited, a stream near your school that you’ve explored, a large storm you remember, or something else.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5</a:t>
            </a:fld>
            <a:endParaRPr lang="en-US"/>
          </a:p>
        </p:txBody>
      </p:sp>
    </p:spTree>
    <p:extLst>
      <p:ext uri="{BB962C8B-B14F-4D97-AF65-F5344CB8AC3E}">
        <p14:creationId xmlns:p14="http://schemas.microsoft.com/office/powerpoint/2010/main" val="168275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1" dirty="0">
                <a:latin typeface="+mn-lt"/>
              </a:rPr>
              <a:t>Instructor: </a:t>
            </a:r>
            <a:r>
              <a:rPr lang="en-US" dirty="0">
                <a:latin typeface="+mn-lt"/>
              </a:rPr>
              <a:t>No matter where you live, your home is situated in a watershed: a land area that drains to a central location, such as a lake, river, or ocean. You can think of it as a shallow depression or bowl in the landscape, where the “rim” is a ridge or hill: even if your home is situated on the rim of the bowl, water washing off your neighborhood is draining to the same place as areas on the opposite side of the bowl—everything is connected. </a:t>
            </a:r>
          </a:p>
          <a:p>
            <a:endParaRPr lang="en-US" dirty="0">
              <a:latin typeface="+mn-lt"/>
            </a:endParaRPr>
          </a:p>
          <a:p>
            <a:r>
              <a:rPr lang="en-US" dirty="0">
                <a:latin typeface="+mn-lt"/>
              </a:rPr>
              <a:t>The water that you see dripping down your window, pooling in the street, or flowing through a creek leads elsewhere, whether that’s a wastewater treatment facility, a wetland, a larger tributary, or the ocean. Because of this interconnectivity, what may seem like a small action in one area of the watershed can have a big impact on natural systems elsewhere in the watershed, including the plants, animals, and people that depend on them. </a:t>
            </a:r>
          </a:p>
          <a:p>
            <a:endParaRPr lang="en-US" dirty="0">
              <a:latin typeface="+mn-lt"/>
            </a:endParaRPr>
          </a:p>
          <a:p>
            <a:r>
              <a:rPr lang="en-US" dirty="0">
                <a:latin typeface="+mn-lt"/>
              </a:rPr>
              <a:t>Can you explain where/what the boundaries of a watershed are?</a:t>
            </a:r>
          </a:p>
          <a:p>
            <a:endParaRPr lang="en-US"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mn-lt"/>
              </a:rPr>
              <a:t>Image Source: </a:t>
            </a:r>
            <a:r>
              <a:rPr lang="en-US" dirty="0">
                <a:latin typeface="+mn-lt"/>
              </a:rPr>
              <a:t>Michigan Sea Grant </a:t>
            </a:r>
            <a:endParaRPr lang="en-US" b="0" i="0" dirty="0">
              <a:effectLst/>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6</a:t>
            </a:fld>
            <a:endParaRPr lang="en-US"/>
          </a:p>
        </p:txBody>
      </p:sp>
    </p:spTree>
    <p:extLst>
      <p:ext uri="{BB962C8B-B14F-4D97-AF65-F5344CB8AC3E}">
        <p14:creationId xmlns:p14="http://schemas.microsoft.com/office/powerpoint/2010/main" val="128652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Instructor:  </a:t>
            </a:r>
            <a:r>
              <a:rPr lang="en-US" dirty="0">
                <a:latin typeface="+mn-lt"/>
              </a:rPr>
              <a:t>For every inch of rainfall, one acre of paved surface can generate 27,150 gallons of runoff. As rainfall hits the ground and washes over impervious surfaces, it picks up pollutants.  Look at this diagram. What can you tell me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On the left, we see a forested landscape, which has very little runoff.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On the right we have an urban landscape, where 20-30% of the precipitation runs off into the water. </a:t>
            </a:r>
          </a:p>
          <a:p>
            <a:endParaRPr lang="en-US"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mn-lt"/>
              </a:rPr>
              <a:t>Image Source: Unknown</a:t>
            </a:r>
            <a:endParaRPr lang="en-US" dirty="0">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7</a:t>
            </a:fld>
            <a:endParaRPr lang="en-US"/>
          </a:p>
        </p:txBody>
      </p:sp>
    </p:spTree>
    <p:extLst>
      <p:ext uri="{BB962C8B-B14F-4D97-AF65-F5344CB8AC3E}">
        <p14:creationId xmlns:p14="http://schemas.microsoft.com/office/powerpoint/2010/main" val="81322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dirty="0"/>
              <a:t>Imagine a rainstorm in a wooded area. Grass, leaves, soil, and vegetation act like a sponge, soaking up the water into the floor of the forest. Now imagine the same rainstorm on a road, or in a parking lot. Which will send more water into the river? Which will send more pollutants into the river?</a:t>
            </a:r>
          </a:p>
          <a:p>
            <a:endParaRPr lang="en-US" dirty="0"/>
          </a:p>
          <a:p>
            <a:r>
              <a:rPr lang="en-US" dirty="0"/>
              <a:t>Some of these pollutants include:</a:t>
            </a:r>
          </a:p>
          <a:p>
            <a:pPr marL="171450" indent="-171450">
              <a:buFont typeface="Arial" panose="020B0604020202020204" pitchFamily="34" charset="0"/>
              <a:buChar char="•"/>
            </a:pPr>
            <a:r>
              <a:rPr lang="en-US" dirty="0"/>
              <a:t>Pet waste</a:t>
            </a:r>
          </a:p>
          <a:p>
            <a:pPr marL="171450" indent="-171450">
              <a:buFont typeface="Arial" panose="020B0604020202020204" pitchFamily="34" charset="0"/>
              <a:buChar char="•"/>
            </a:pPr>
            <a:r>
              <a:rPr lang="en-US" dirty="0"/>
              <a:t>Fertilizers</a:t>
            </a:r>
          </a:p>
          <a:p>
            <a:pPr marL="171450" indent="-171450">
              <a:buFont typeface="Arial" panose="020B0604020202020204" pitchFamily="34" charset="0"/>
              <a:buChar char="•"/>
            </a:pPr>
            <a:r>
              <a:rPr lang="en-US" dirty="0"/>
              <a:t>Motor Oil</a:t>
            </a:r>
          </a:p>
          <a:p>
            <a:pPr marL="171450" indent="-171450">
              <a:buFont typeface="Arial" panose="020B0604020202020204" pitchFamily="34" charset="0"/>
              <a:buChar char="•"/>
            </a:pPr>
            <a:r>
              <a:rPr lang="en-US" dirty="0"/>
              <a:t>Detergents</a:t>
            </a:r>
          </a:p>
          <a:p>
            <a:pPr marL="171450" indent="-171450">
              <a:buFont typeface="Arial" panose="020B0604020202020204" pitchFamily="34" charset="0"/>
              <a:buChar char="•"/>
            </a:pPr>
            <a:r>
              <a:rPr lang="en-US" dirty="0"/>
              <a:t>Chemicals</a:t>
            </a:r>
          </a:p>
          <a:p>
            <a:pPr marL="171450" indent="-171450">
              <a:buFont typeface="Arial" panose="020B0604020202020204" pitchFamily="34" charset="0"/>
              <a:buChar char="•"/>
            </a:pPr>
            <a:r>
              <a:rPr lang="en-US" dirty="0"/>
              <a:t>Litter</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Georgia" panose="02040502050405020303" pitchFamily="18" charset="0"/>
              </a:rPr>
              <a:t>Image Source: Unknown</a:t>
            </a:r>
            <a:endParaRPr lang="en-US" dirty="0"/>
          </a:p>
          <a:p>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8</a:t>
            </a:fld>
            <a:endParaRPr lang="en-US"/>
          </a:p>
        </p:txBody>
      </p:sp>
    </p:spTree>
    <p:extLst>
      <p:ext uri="{BB962C8B-B14F-4D97-AF65-F5344CB8AC3E}">
        <p14:creationId xmlns:p14="http://schemas.microsoft.com/office/powerpoint/2010/main" val="202947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a:t>
            </a:r>
            <a:r>
              <a:rPr lang="en-US" b="0" i="1" dirty="0"/>
              <a:t>read the slide</a:t>
            </a:r>
            <a:endParaRPr lang="en-US" dirty="0"/>
          </a:p>
        </p:txBody>
      </p:sp>
      <p:sp>
        <p:nvSpPr>
          <p:cNvPr id="4" name="Slide Number Placeholder 3"/>
          <p:cNvSpPr>
            <a:spLocks noGrp="1"/>
          </p:cNvSpPr>
          <p:nvPr>
            <p:ph type="sldNum" sz="quarter" idx="5"/>
          </p:nvPr>
        </p:nvSpPr>
        <p:spPr/>
        <p:txBody>
          <a:bodyPr/>
          <a:lstStyle/>
          <a:p>
            <a:fld id="{BDBD9CC2-2431-4273-8898-4D17A778BAE3}" type="slidenum">
              <a:rPr lang="en-US" smtClean="0"/>
              <a:t>9</a:t>
            </a:fld>
            <a:endParaRPr lang="en-US"/>
          </a:p>
        </p:txBody>
      </p:sp>
    </p:spTree>
    <p:extLst>
      <p:ext uri="{BB962C8B-B14F-4D97-AF65-F5344CB8AC3E}">
        <p14:creationId xmlns:p14="http://schemas.microsoft.com/office/powerpoint/2010/main" val="1812686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mn-lt"/>
              </a:rPr>
              <a:t>Instructor:</a:t>
            </a:r>
            <a:r>
              <a:rPr lang="en-US" b="0" i="0" dirty="0">
                <a:latin typeface="+mn-lt"/>
              </a:rPr>
              <a:t>  </a:t>
            </a:r>
            <a:r>
              <a:rPr lang="en-US" b="0" i="0" dirty="0">
                <a:solidFill>
                  <a:srgbClr val="000000"/>
                </a:solidFill>
                <a:effectLst/>
                <a:latin typeface="+mn-lt"/>
              </a:rPr>
              <a:t>Water insecurity presents significant human rights and social justice concerns. While the human right to water was adopted by the United Nations as binding international law nearly a decade ago, today more than 2 billion people—about 30% of the global population—still do not have their right to water fully realized. This water injustice reality disproportionately impacts marginalized individuals and communities, including the world’s 370-500 million Indigenous Peoples.</a:t>
            </a:r>
            <a:endParaRPr lang="en-US" dirty="0">
              <a:latin typeface="+mn-lt"/>
            </a:endParaRPr>
          </a:p>
          <a:p>
            <a:endParaRPr lang="en-US"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b="0" i="0" dirty="0">
                <a:effectLst/>
                <a:latin typeface="+mn-lt"/>
              </a:rPr>
              <a:t>Data Source: UN</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BDBD9CC2-2431-4273-8898-4D17A778BAE3}" type="slidenum">
              <a:rPr lang="en-US" smtClean="0"/>
              <a:t>10</a:t>
            </a:fld>
            <a:endParaRPr lang="en-US"/>
          </a:p>
        </p:txBody>
      </p:sp>
    </p:spTree>
    <p:extLst>
      <p:ext uri="{BB962C8B-B14F-4D97-AF65-F5344CB8AC3E}">
        <p14:creationId xmlns:p14="http://schemas.microsoft.com/office/powerpoint/2010/main" val="9106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56C2ED-54A4-480D-B5C8-65C0D62359B9}" type="datetime2">
              <a:rPr lang="en-US" smtClean="0"/>
              <a:pPr/>
              <a:t>Tuesday, September 07, 2021</a:t>
            </a:fld>
            <a:endParaRPr lang="en-US"/>
          </a:p>
        </p:txBody>
      </p:sp>
      <p:sp>
        <p:nvSpPr>
          <p:cNvPr id="5" name="Footer Placeholder 4"/>
          <p:cNvSpPr>
            <a:spLocks noGrp="1"/>
          </p:cNvSpPr>
          <p:nvPr>
            <p:ph type="ftr" sz="quarter" idx="11"/>
          </p:nvPr>
        </p:nvSpPr>
        <p:spPr/>
        <p:txBody>
          <a:bodyPr/>
          <a:lstStyle>
            <a:lvl1pPr>
              <a:defRPr>
                <a:solidFill>
                  <a:srgbClr val="1378A1"/>
                </a:solidFill>
              </a:defRPr>
            </a:lvl1pPr>
          </a:lstStyle>
          <a:p>
            <a:r>
              <a:rPr lang="en-US" spc="200" dirty="0"/>
              <a:t>Created by Amanda Suzzi</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68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CF612A-4CB0-4F57-9A87-F049CECB184D}" type="datetime2">
              <a:rPr lang="en-US" smtClean="0"/>
              <a:t>Tuesday, September 07,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20633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97F40-C8F7-4897-A6B8-241042F913A9}" type="datetime2">
              <a:rPr lang="en-US" smtClean="0"/>
              <a:t>Tuesday, September 07,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721055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9/7/2021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51369195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2360861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9/7/2021</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21940172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D8BD707-D9CF-40AE-B4C6-C98DA3205C09}"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6084108"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01190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3" name="Text Placeholder 2"/>
          <p:cNvSpPr>
            <a:spLocks noGrp="1"/>
          </p:cNvSpPr>
          <p:nvPr>
            <p:ph type="body" idx="1"/>
          </p:nvPr>
        </p:nvSpPr>
        <p:spPr>
          <a:xfrm>
            <a:off x="402336" y="1524000"/>
            <a:ext cx="538691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4"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9/7/2021</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795833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729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2" name="Date Placeholder 1"/>
          <p:cNvSpPr>
            <a:spLocks noGrp="1"/>
          </p:cNvSpPr>
          <p:nvPr>
            <p:ph type="dt" sz="half" idx="10"/>
          </p:nvPr>
        </p:nvSpPr>
        <p:spPr/>
        <p:txBody>
          <a:bodyPr/>
          <a:lstStyle/>
          <a:p>
            <a:fld id="{1D8BD707-D9CF-40AE-B4C6-C98DA3205C09}" type="datetimeFigureOut">
              <a:rPr lang="en-US" smtClean="0"/>
              <a:pPr/>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362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5" name="Date Placeholder 4"/>
          <p:cNvSpPr>
            <a:spLocks noGrp="1"/>
          </p:cNvSpPr>
          <p:nvPr>
            <p:ph type="dt" sz="half" idx="10"/>
          </p:nvPr>
        </p:nvSpPr>
        <p:spPr/>
        <p:txBody>
          <a:bodyPr/>
          <a:lstStyle/>
          <a:p>
            <a:fld id="{1D8BD707-D9CF-40AE-B4C6-C98DA3205C09}" type="datetimeFigureOut">
              <a:rPr lang="en-US" smtClean="0"/>
              <a:pPr/>
              <a:t>9/7/2021</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2213147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56C2ED-54A4-480D-B5C8-65C0D62359B9}" type="datetime2">
              <a:rPr lang="en-US" smtClean="0"/>
              <a:pPr/>
              <a:t>Tuesday, September 07, 2021</a:t>
            </a:fld>
            <a:endParaRPr lang="en-US"/>
          </a:p>
        </p:txBody>
      </p:sp>
      <p:sp>
        <p:nvSpPr>
          <p:cNvPr id="5" name="Footer Placeholder 4"/>
          <p:cNvSpPr>
            <a:spLocks noGrp="1"/>
          </p:cNvSpPr>
          <p:nvPr>
            <p:ph type="ftr" sz="quarter" idx="11"/>
          </p:nvPr>
        </p:nvSpPr>
        <p:spPr/>
        <p:txBody>
          <a:bodyPr/>
          <a:lstStyle/>
          <a:p>
            <a:r>
              <a:rPr lang="en-US" spc="20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a:p>
        </p:txBody>
      </p:sp>
    </p:spTree>
    <p:extLst>
      <p:ext uri="{BB962C8B-B14F-4D97-AF65-F5344CB8AC3E}">
        <p14:creationId xmlns:p14="http://schemas.microsoft.com/office/powerpoint/2010/main" val="72354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7" name="Slide Number Placeholder 6"/>
          <p:cNvSpPr>
            <a:spLocks noGrp="1"/>
          </p:cNvSpPr>
          <p:nvPr>
            <p:ph type="sldNum" sz="quarter" idx="12"/>
          </p:nvPr>
        </p:nvSpPr>
        <p:spPr>
          <a:xfrm>
            <a:off x="1828800" y="312739"/>
            <a:ext cx="6096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5" name="Date Placeholder 4"/>
          <p:cNvSpPr>
            <a:spLocks noGrp="1"/>
          </p:cNvSpPr>
          <p:nvPr>
            <p:ph type="dt" sz="half" idx="10"/>
          </p:nvPr>
        </p:nvSpPr>
        <p:spPr>
          <a:xfrm>
            <a:off x="7717536" y="6404984"/>
            <a:ext cx="4059936" cy="365760"/>
          </a:xfrm>
        </p:spPr>
        <p:txBody>
          <a:bodyPr/>
          <a:lstStyle/>
          <a:p>
            <a:fld id="{1D8BD707-D9CF-40AE-B4C6-C98DA3205C09}" type="datetimeFigureOut">
              <a:rPr lang="en-US" smtClean="0"/>
              <a:pPr/>
              <a:t>9/7/2021</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60210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1353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6" name="Slide Number Placeholder 5"/>
          <p:cNvSpPr>
            <a:spLocks noGrp="1"/>
          </p:cNvSpPr>
          <p:nvPr>
            <p:ph type="sldNum" sz="quarter" idx="12"/>
          </p:nvPr>
        </p:nvSpPr>
        <p:spPr>
          <a:xfrm>
            <a:off x="9221216" y="3009902"/>
            <a:ext cx="6096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4321976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DCA73-0A86-4195-A787-75037827079D}" type="datetime2">
              <a:rPr lang="en-US" smtClean="0"/>
              <a:t>Tuesday, September 07,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18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C75374-B296-498E-A935-80631EA9020D}" type="datetime2">
              <a:rPr lang="en-US" smtClean="0"/>
              <a:t>Tuesday, September 07, 2021</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2876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8B728-214A-4ABC-8432-5B3A5A66A987}" type="datetime2">
              <a:rPr lang="en-US" smtClean="0"/>
              <a:t>Tuesday, September 07, 2021</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08290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F02D0-6806-43AF-9888-2359BF40C204}" type="datetime2">
              <a:rPr lang="en-US" smtClean="0"/>
              <a:t>Tuesday, September 07, 2021</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19049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E14D2D-B1AF-4197-82D6-FC1F8BD05681}" type="datetime2">
              <a:rPr lang="en-US" smtClean="0"/>
              <a:t>Tuesday, September 07,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302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771CEB-9838-4245-91B8-EFBAFE2D8B44}" type="datetime2">
              <a:rPr lang="en-US" smtClean="0"/>
              <a:t>Tuesday, September 07, 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309695-DEC3-40DA-9DF5-330280C9D0E8}" type="slidenum">
              <a:rPr lang="en-US" smtClean="0"/>
              <a:t>‹#›</a:t>
            </a:fld>
            <a:endParaRPr lang="en-US"/>
          </a:p>
        </p:txBody>
      </p:sp>
    </p:spTree>
    <p:extLst>
      <p:ext uri="{BB962C8B-B14F-4D97-AF65-F5344CB8AC3E}">
        <p14:creationId xmlns:p14="http://schemas.microsoft.com/office/powerpoint/2010/main" val="350647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D3F6BF-A585-41F8-88DF-7E5D069F892A}" type="datetime2">
              <a:rPr lang="en-US" smtClean="0"/>
              <a:t>Tuesday, September 07,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27893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256C2ED-54A4-480D-B5C8-65C0D62359B9}" type="datetime2">
              <a:rPr lang="en-US" smtClean="0"/>
              <a:pPr/>
              <a:t>Tuesday, September 07, 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pc="200"/>
              <a:t>Sample Footer Text</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D309695-DEC3-40DA-9DF5-330280C9D0E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08240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56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9/7/2021</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56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56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56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5865071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datanuggets.org/2021/06/love-that-dirty-water/" TargetMode="External"/><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qwhIJw5aaQU?feature=oembed"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7424057" cy="2849562"/>
          </a:xfrm>
        </p:spPr>
        <p:txBody>
          <a:bodyPr>
            <a:normAutofit/>
          </a:bodyPr>
          <a:lstStyle/>
          <a:p>
            <a:pPr algn="l"/>
            <a:r>
              <a:rPr lang="en-US" sz="2400" b="1" dirty="0">
                <a:solidFill>
                  <a:schemeClr val="accent3">
                    <a:lumMod val="50000"/>
                  </a:schemeClr>
                </a:solidFill>
              </a:rPr>
              <a:t>Harvard LTER Schoolyard Program</a:t>
            </a:r>
            <a:br>
              <a:rPr lang="en-US" sz="2000" b="1" i="1" dirty="0">
                <a:solidFill>
                  <a:schemeClr val="accent3">
                    <a:lumMod val="50000"/>
                  </a:schemeClr>
                </a:solidFill>
              </a:rPr>
            </a:br>
            <a:r>
              <a:rPr lang="en-US" sz="2000" b="1" i="1" dirty="0">
                <a:solidFill>
                  <a:schemeClr val="accent3">
                    <a:lumMod val="50000"/>
                  </a:schemeClr>
                </a:solidFill>
              </a:rPr>
              <a:t>-------------------------------------------------------</a:t>
            </a:r>
            <a:br>
              <a:rPr lang="en-US" sz="2000" b="1" i="1" dirty="0">
                <a:solidFill>
                  <a:schemeClr val="accent3">
                    <a:lumMod val="50000"/>
                  </a:schemeClr>
                </a:solidFill>
              </a:rPr>
            </a:br>
            <a:r>
              <a:rPr lang="en-US" sz="2000" b="1" dirty="0">
                <a:solidFill>
                  <a:schemeClr val="accent3">
                    <a:lumMod val="50000"/>
                  </a:schemeClr>
                </a:solidFill>
              </a:rPr>
              <a:t>Lessons and Documents that integrate Harvard Forest Schoolyard Ecology themes into the curriculum.</a:t>
            </a:r>
            <a:endParaRPr lang="en-US" sz="2000" dirty="0">
              <a:solidFill>
                <a:schemeClr val="accent3">
                  <a:lumMod val="50000"/>
                </a:schemeClr>
              </a:solidFill>
            </a:endParaRPr>
          </a:p>
        </p:txBody>
      </p:sp>
      <p:sp>
        <p:nvSpPr>
          <p:cNvPr id="9" name="Content Placeholder 8"/>
          <p:cNvSpPr>
            <a:spLocks noGrp="1"/>
          </p:cNvSpPr>
          <p:nvPr>
            <p:ph sz="quarter" idx="1"/>
          </p:nvPr>
        </p:nvSpPr>
        <p:spPr>
          <a:xfrm>
            <a:off x="912494" y="3627437"/>
            <a:ext cx="10829925" cy="2925763"/>
          </a:xfrm>
        </p:spPr>
        <p:txBody>
          <a:bodyPr>
            <a:normAutofit/>
          </a:bodyPr>
          <a:lstStyle/>
          <a:p>
            <a:r>
              <a:rPr lang="en-US" dirty="0"/>
              <a:t>Lesson Title: Resource Packet and Teaching Prompts to Support the “</a:t>
            </a:r>
            <a:r>
              <a:rPr lang="en-US" dirty="0">
                <a:hlinkClick r:id="rId2"/>
              </a:rPr>
              <a:t>Dirty Water</a:t>
            </a:r>
            <a:r>
              <a:rPr lang="en-US" dirty="0"/>
              <a:t>” Data Nugget</a:t>
            </a:r>
          </a:p>
          <a:p>
            <a:r>
              <a:rPr lang="en-US" dirty="0"/>
              <a:t>Author:  Amanda Suzzi, University of Massachusetts—Amherst </a:t>
            </a:r>
          </a:p>
          <a:p>
            <a:r>
              <a:rPr lang="en-US" dirty="0"/>
              <a:t>Level: High School</a:t>
            </a:r>
          </a:p>
          <a:p>
            <a:r>
              <a:rPr lang="en-US" dirty="0"/>
              <a:t>Date: September 2021</a:t>
            </a:r>
          </a:p>
          <a:p>
            <a:endParaRPr lang="en-US" dirty="0"/>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2286000" y="304800"/>
            <a:ext cx="6191250" cy="685800"/>
          </a:xfrm>
          <a:prstGeom prst="rect">
            <a:avLst/>
          </a:prstGeom>
          <a:noFill/>
        </p:spPr>
      </p:pic>
      <p:pic>
        <p:nvPicPr>
          <p:cNvPr id="1028" name="Picture 4" descr="Harvard Forest Logo"/>
          <p:cNvPicPr>
            <a:picLocks noChangeAspect="1" noChangeArrowheads="1"/>
          </p:cNvPicPr>
          <p:nvPr/>
        </p:nvPicPr>
        <p:blipFill>
          <a:blip r:embed="rId4"/>
          <a:srcRect/>
          <a:stretch>
            <a:fillRect/>
          </a:stretch>
        </p:blipFill>
        <p:spPr bwMode="auto">
          <a:xfrm>
            <a:off x="9989821" y="304800"/>
            <a:ext cx="1752599" cy="17526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8" y="965200"/>
            <a:ext cx="5999002" cy="4927600"/>
          </a:xfrm>
        </p:spPr>
        <p:txBody>
          <a:bodyPr vert="horz" lIns="91440" tIns="45720" rIns="91440" bIns="45720" rtlCol="0" anchor="ctr">
            <a:normAutofit/>
          </a:bodyPr>
          <a:lstStyle/>
          <a:p>
            <a:r>
              <a:rPr lang="en-US" sz="6200" dirty="0">
                <a:solidFill>
                  <a:srgbClr val="FFFFFF"/>
                </a:solidFill>
                <a:cs typeface="Calibri Light"/>
              </a:rPr>
              <a:t>The Global Issue</a:t>
            </a:r>
          </a:p>
        </p:txBody>
      </p:sp>
    </p:spTree>
    <p:extLst>
      <p:ext uri="{BB962C8B-B14F-4D97-AF65-F5344CB8AC3E}">
        <p14:creationId xmlns:p14="http://schemas.microsoft.com/office/powerpoint/2010/main" val="256568961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SA Today reported that as many as 63 million Americans were exposed to unsafe drinking water between 2007 and 2017. Unclean water can cause serious and costly health issues, and studies have found that poor and minority communities across the U.S. are disproportionately affected by polluted waters. ">
            <a:extLst>
              <a:ext uri="{FF2B5EF4-FFF2-40B4-BE49-F238E27FC236}">
                <a16:creationId xmlns:a16="http://schemas.microsoft.com/office/drawing/2014/main" id="{2CE3A337-E3C1-4310-B384-1B62F9E511EA}"/>
              </a:ext>
            </a:extLst>
          </p:cNvPr>
          <p:cNvPicPr>
            <a:picLocks noChangeAspect="1"/>
          </p:cNvPicPr>
          <p:nvPr/>
        </p:nvPicPr>
        <p:blipFill rotWithShape="1">
          <a:blip r:embed="rId3"/>
          <a:srcRect r="36118"/>
          <a:stretch/>
        </p:blipFill>
        <p:spPr>
          <a:xfrm>
            <a:off x="1291316" y="1511096"/>
            <a:ext cx="9609367" cy="3835808"/>
          </a:xfrm>
          <a:prstGeom prst="rect">
            <a:avLst/>
          </a:prstGeom>
        </p:spPr>
      </p:pic>
      <p:sp>
        <p:nvSpPr>
          <p:cNvPr id="8" name="Title 7">
            <a:extLst>
              <a:ext uri="{FF2B5EF4-FFF2-40B4-BE49-F238E27FC236}">
                <a16:creationId xmlns:a16="http://schemas.microsoft.com/office/drawing/2014/main" id="{691B38B3-B5D0-4D07-B183-90DD09DC31CC}"/>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Statistics about the water crisis</a:t>
            </a:r>
          </a:p>
        </p:txBody>
      </p:sp>
      <p:sp>
        <p:nvSpPr>
          <p:cNvPr id="9" name="TextBox 8">
            <a:extLst>
              <a:ext uri="{FF2B5EF4-FFF2-40B4-BE49-F238E27FC236}">
                <a16:creationId xmlns:a16="http://schemas.microsoft.com/office/drawing/2014/main" id="{24A2EADE-9761-44BB-8698-36FB59D03755}"/>
              </a:ext>
            </a:extLst>
          </p:cNvPr>
          <p:cNvSpPr txBox="1"/>
          <p:nvPr/>
        </p:nvSpPr>
        <p:spPr>
          <a:xfrm>
            <a:off x="144379" y="6448926"/>
            <a:ext cx="3350725" cy="369332"/>
          </a:xfrm>
          <a:prstGeom prst="rect">
            <a:avLst/>
          </a:prstGeom>
          <a:noFill/>
        </p:spPr>
        <p:txBody>
          <a:bodyPr wrap="none" rtlCol="0">
            <a:spAutoFit/>
          </a:bodyPr>
          <a:lstStyle/>
          <a:p>
            <a:r>
              <a:rPr lang="en-US" sz="1800" b="0" i="0" dirty="0">
                <a:solidFill>
                  <a:schemeClr val="bg1"/>
                </a:solidFill>
                <a:effectLst/>
                <a:latin typeface="+mn-lt"/>
              </a:rPr>
              <a:t>Data Source: World Bank and FAO</a:t>
            </a:r>
          </a:p>
        </p:txBody>
      </p:sp>
    </p:spTree>
    <p:extLst>
      <p:ext uri="{BB962C8B-B14F-4D97-AF65-F5344CB8AC3E}">
        <p14:creationId xmlns:p14="http://schemas.microsoft.com/office/powerpoint/2010/main" val="261873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11" name="Picture 10" descr="people holding signs against PCBs">
            <a:extLst>
              <a:ext uri="{FF2B5EF4-FFF2-40B4-BE49-F238E27FC236}">
                <a16:creationId xmlns:a16="http://schemas.microsoft.com/office/drawing/2014/main" id="{3D5C2A39-5081-4264-807B-9FA396F861DB}"/>
              </a:ext>
            </a:extLst>
          </p:cNvPr>
          <p:cNvPicPr>
            <a:picLocks noChangeAspect="1"/>
          </p:cNvPicPr>
          <p:nvPr/>
        </p:nvPicPr>
        <p:blipFill rotWithShape="1">
          <a:blip r:embed="rId3"/>
          <a:srcRect l="1540" t="14650" r="2" b="5593"/>
          <a:stretch/>
        </p:blipFill>
        <p:spPr>
          <a:xfrm>
            <a:off x="-122321" y="10"/>
            <a:ext cx="12314321" cy="6857990"/>
          </a:xfrm>
          <a:prstGeom prst="rect">
            <a:avLst/>
          </a:prstGeom>
        </p:spPr>
      </p:pic>
      <p:sp>
        <p:nvSpPr>
          <p:cNvPr id="24" name="Rectangle 23">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C57041B-5C7C-44BC-898B-9EA3ED2C08C3}"/>
              </a:ext>
            </a:extLst>
          </p:cNvPr>
          <p:cNvSpPr txBox="1">
            <a:spLocks noGrp="1"/>
          </p:cNvSpPr>
          <p:nvPr>
            <p:ph type="title" idx="4294967295"/>
          </p:nvPr>
        </p:nvSpPr>
        <p:spPr>
          <a:xfrm>
            <a:off x="8247860" y="1263807"/>
            <a:ext cx="3084844" cy="4158686"/>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
                <a:schemeClr val="accent1"/>
              </a:buClr>
              <a:buSzTx/>
              <a:buFont typeface="Calibri" panose="020F0502020204030204" pitchFamily="34" charset="0"/>
              <a:buNone/>
              <a:tabLst/>
              <a:defRPr/>
            </a:pPr>
            <a:r>
              <a:rPr kumimoji="0" lang="en-US" sz="2400" b="0" i="0" u="none" strike="noStrike" kern="1200" cap="none" spc="0" normalizeH="0" baseline="0" noProof="0" dirty="0">
                <a:ln>
                  <a:noFill/>
                </a:ln>
                <a:solidFill>
                  <a:srgbClr val="FFFFFF"/>
                </a:solidFill>
                <a:effectLst/>
                <a:uLnTx/>
                <a:uFillTx/>
                <a:latin typeface="+mn-lt"/>
                <a:ea typeface="+mn-ea"/>
                <a:cs typeface="+mn-cs"/>
              </a:rPr>
              <a:t>Communities of color, low-income communities, or Indigenous communities or populations that experience disproportionate environmental harms and risks, compared to communities with more white or affluent people</a:t>
            </a:r>
          </a:p>
        </p:txBody>
      </p:sp>
      <p:sp>
        <p:nvSpPr>
          <p:cNvPr id="26" name="Rectangle 25">
            <a:extLst>
              <a:ext uri="{FF2B5EF4-FFF2-40B4-BE49-F238E27FC236}">
                <a16:creationId xmlns:a16="http://schemas.microsoft.com/office/drawing/2014/main" id="{FFDAE799-CF89-4844-9410-D1C0F8CBC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40045"/>
            <a:ext cx="64008" cy="4352544"/>
          </a:xfrm>
          <a:prstGeom prst="rect">
            <a:avLst/>
          </a:prstGeom>
          <a:solidFill>
            <a:srgbClr val="233F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C97003FB-1EF9-4852-B93A-3D32B45A7EFD}"/>
              </a:ext>
            </a:extLst>
          </p:cNvPr>
          <p:cNvSpPr txBox="1"/>
          <p:nvPr/>
        </p:nvSpPr>
        <p:spPr>
          <a:xfrm>
            <a:off x="144379" y="6448926"/>
            <a:ext cx="3570978" cy="369332"/>
          </a:xfrm>
          <a:prstGeom prst="rect">
            <a:avLst/>
          </a:prstGeom>
          <a:noFill/>
        </p:spPr>
        <p:txBody>
          <a:bodyPr wrap="none" rtlCol="0">
            <a:spAutoFit/>
          </a:bodyPr>
          <a:lstStyle/>
          <a:p>
            <a:r>
              <a:rPr lang="en-US" sz="1800" b="0" i="0" dirty="0">
                <a:solidFill>
                  <a:schemeClr val="bg1"/>
                </a:solidFill>
                <a:effectLst/>
                <a:latin typeface="+mn-lt"/>
              </a:rPr>
              <a:t>Image Source: AP; Data Source: NPR</a:t>
            </a:r>
          </a:p>
        </p:txBody>
      </p:sp>
    </p:spTree>
    <p:extLst>
      <p:ext uri="{BB962C8B-B14F-4D97-AF65-F5344CB8AC3E}">
        <p14:creationId xmlns:p14="http://schemas.microsoft.com/office/powerpoint/2010/main" val="161694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F00322C-548D-4E74-9C2C-48138DA36478}"/>
              </a:ext>
              <a:ext uri="{C183D7F6-B498-43B3-948B-1728B52AA6E4}">
                <adec:decorative xmlns:adec="http://schemas.microsoft.com/office/drawing/2017/decorative" val="1"/>
              </a:ext>
            </a:extLst>
          </p:cNvPr>
          <p:cNvPicPr>
            <a:picLocks noChangeAspect="1"/>
          </p:cNvPicPr>
          <p:nvPr/>
        </p:nvPicPr>
        <p:blipFill rotWithShape="1">
          <a:blip r:embed="rId3"/>
          <a:srcRect t="2590" b="8828"/>
          <a:stretch/>
        </p:blipFill>
        <p:spPr>
          <a:xfrm>
            <a:off x="20" y="10"/>
            <a:ext cx="12191980" cy="6857990"/>
          </a:xfrm>
          <a:prstGeom prst="rect">
            <a:avLst/>
          </a:prstGeom>
        </p:spPr>
      </p:pic>
      <p:sp>
        <p:nvSpPr>
          <p:cNvPr id="6" name="TextBox 5">
            <a:extLst>
              <a:ext uri="{FF2B5EF4-FFF2-40B4-BE49-F238E27FC236}">
                <a16:creationId xmlns:a16="http://schemas.microsoft.com/office/drawing/2014/main" id="{A6FF4A0A-D977-463A-B564-0C9C9B86DE36}"/>
              </a:ext>
            </a:extLst>
          </p:cNvPr>
          <p:cNvSpPr txBox="1"/>
          <p:nvPr/>
        </p:nvSpPr>
        <p:spPr>
          <a:xfrm>
            <a:off x="144379" y="6448926"/>
            <a:ext cx="6954148" cy="369332"/>
          </a:xfrm>
          <a:prstGeom prst="rect">
            <a:avLst/>
          </a:prstGeom>
          <a:noFill/>
        </p:spPr>
        <p:txBody>
          <a:bodyPr wrap="none" rtlCol="0">
            <a:spAutoFit/>
          </a:bodyPr>
          <a:lstStyle/>
          <a:p>
            <a:r>
              <a:rPr lang="en-US" sz="1800" b="0" i="0" dirty="0">
                <a:solidFill>
                  <a:schemeClr val="bg1"/>
                </a:solidFill>
                <a:effectLst/>
                <a:latin typeface="+mn-lt"/>
              </a:rPr>
              <a:t>Data Source:  Water Infrastructure Solutions for Health &amp; Justice | NRDC</a:t>
            </a:r>
          </a:p>
        </p:txBody>
      </p:sp>
    </p:spTree>
    <p:extLst>
      <p:ext uri="{BB962C8B-B14F-4D97-AF65-F5344CB8AC3E}">
        <p14:creationId xmlns:p14="http://schemas.microsoft.com/office/powerpoint/2010/main" val="3965635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6" name="Picture 5" descr="A group of people walking on a road with cars and trees holding water jugs">
            <a:extLst>
              <a:ext uri="{FF2B5EF4-FFF2-40B4-BE49-F238E27FC236}">
                <a16:creationId xmlns:a16="http://schemas.microsoft.com/office/drawing/2014/main" id="{22D597D4-271C-4ACC-A33F-1F6ED1D742C6}"/>
              </a:ext>
            </a:extLst>
          </p:cNvPr>
          <p:cNvPicPr>
            <a:picLocks noChangeAspect="1"/>
          </p:cNvPicPr>
          <p:nvPr/>
        </p:nvPicPr>
        <p:blipFill rotWithShape="1">
          <a:blip r:embed="rId3"/>
          <a:srcRect t="11780" r="1" b="3912"/>
          <a:stretch/>
        </p:blipFill>
        <p:spPr>
          <a:xfrm>
            <a:off x="20" y="10"/>
            <a:ext cx="12186295" cy="6857990"/>
          </a:xfrm>
          <a:prstGeom prst="rect">
            <a:avLst/>
          </a:prstGeom>
        </p:spPr>
      </p:pic>
      <p:sp>
        <p:nvSpPr>
          <p:cNvPr id="35" name="Rectangle 34">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5"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D277308-B00C-4517-B1F0-15D4A2B2798D}"/>
              </a:ext>
            </a:extLst>
          </p:cNvPr>
          <p:cNvSpPr txBox="1">
            <a:spLocks noGrp="1"/>
          </p:cNvSpPr>
          <p:nvPr>
            <p:ph type="title" idx="4294967295"/>
          </p:nvPr>
        </p:nvSpPr>
        <p:spPr>
          <a:xfrm>
            <a:off x="701790" y="1235966"/>
            <a:ext cx="3448179" cy="4352544"/>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
                <a:schemeClr val="accent1"/>
              </a:buClr>
              <a:buSzTx/>
              <a:buFont typeface="Calibri" panose="020F0502020204030204" pitchFamily="34" charset="0"/>
              <a:buNone/>
              <a:tabLst/>
              <a:defRPr/>
            </a:pPr>
            <a:r>
              <a:rPr kumimoji="0" lang="en-US" sz="3200" b="0" i="0" u="none" strike="noStrike" kern="1200" cap="none" spc="0" normalizeH="0" baseline="0" noProof="0" dirty="0">
                <a:ln>
                  <a:noFill/>
                </a:ln>
                <a:solidFill>
                  <a:srgbClr val="FFFFFF"/>
                </a:solidFill>
                <a:effectLst/>
                <a:uLnTx/>
                <a:uFillTx/>
                <a:latin typeface="+mn-lt"/>
                <a:ea typeface="+mn-ea"/>
                <a:cs typeface="+mn-cs"/>
              </a:rPr>
              <a:t>If the city of Flint, MI were rich and mostly white, </a:t>
            </a:r>
            <a:br>
              <a:rPr kumimoji="0" lang="en-US" sz="3200" b="0" i="0" u="none" strike="noStrike" kern="1200" cap="none" spc="0" normalizeH="0" baseline="0" noProof="0" dirty="0">
                <a:ln>
                  <a:noFill/>
                </a:ln>
                <a:solidFill>
                  <a:srgbClr val="FFFFFF"/>
                </a:solidFill>
                <a:effectLst/>
                <a:uLnTx/>
                <a:uFillTx/>
                <a:latin typeface="+mn-lt"/>
                <a:ea typeface="+mn-ea"/>
                <a:cs typeface="+mn-cs"/>
              </a:rPr>
            </a:br>
            <a:r>
              <a:rPr kumimoji="0" lang="en-US" sz="3200" b="0" i="0" u="none" strike="noStrike" kern="1200" cap="none" spc="0" normalizeH="0" baseline="0" noProof="0" dirty="0">
                <a:ln>
                  <a:noFill/>
                </a:ln>
                <a:solidFill>
                  <a:srgbClr val="FFFFFF"/>
                </a:solidFill>
                <a:effectLst/>
                <a:uLnTx/>
                <a:uFillTx/>
                <a:latin typeface="+mn-lt"/>
                <a:ea typeface="+mn-ea"/>
                <a:cs typeface="+mn-cs"/>
              </a:rPr>
              <a:t>would the state government have responded more quickly and aggressively to complaints about its polluted water?</a:t>
            </a:r>
          </a:p>
        </p:txBody>
      </p:sp>
      <p:sp>
        <p:nvSpPr>
          <p:cNvPr id="37" name="Rectangle 36">
            <a:extLst>
              <a:ext uri="{FF2B5EF4-FFF2-40B4-BE49-F238E27FC236}">
                <a16:creationId xmlns:a16="http://schemas.microsoft.com/office/drawing/2014/main" id="{FFDAE799-CF89-4844-9410-D1C0F8CBC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393" y="1240045"/>
            <a:ext cx="64008" cy="4352544"/>
          </a:xfrm>
          <a:prstGeom prst="rect">
            <a:avLst/>
          </a:prstGeom>
          <a:solidFill>
            <a:srgbClr val="ED2D6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43C4FF2F-7A9F-41CE-9139-12B4BB6BFE9A}"/>
              </a:ext>
            </a:extLst>
          </p:cNvPr>
          <p:cNvSpPr txBox="1"/>
          <p:nvPr/>
        </p:nvSpPr>
        <p:spPr>
          <a:xfrm>
            <a:off x="144379" y="6448926"/>
            <a:ext cx="10709535" cy="369332"/>
          </a:xfrm>
          <a:prstGeom prst="rect">
            <a:avLst/>
          </a:prstGeom>
          <a:noFill/>
        </p:spPr>
        <p:txBody>
          <a:bodyPr wrap="none" rtlCol="0">
            <a:spAutoFit/>
          </a:bodyPr>
          <a:lstStyle/>
          <a:p>
            <a:r>
              <a:rPr lang="en-US" sz="1800" b="0" i="0" dirty="0">
                <a:solidFill>
                  <a:schemeClr val="bg1"/>
                </a:solidFill>
                <a:effectLst/>
                <a:latin typeface="+mn-lt"/>
              </a:rPr>
              <a:t>Image Source:  Max Ortiz, The </a:t>
            </a:r>
            <a:r>
              <a:rPr lang="en-US" sz="1800" b="0" i="0" dirty="0" err="1">
                <a:solidFill>
                  <a:schemeClr val="bg1"/>
                </a:solidFill>
                <a:effectLst/>
                <a:latin typeface="+mn-lt"/>
              </a:rPr>
              <a:t>Detriot</a:t>
            </a:r>
            <a:r>
              <a:rPr lang="en-US" sz="1800" b="0" i="0" dirty="0">
                <a:solidFill>
                  <a:schemeClr val="bg1"/>
                </a:solidFill>
                <a:effectLst/>
                <a:latin typeface="+mn-lt"/>
              </a:rPr>
              <a:t> News; Data Source:  Clean Water and the </a:t>
            </a:r>
            <a:r>
              <a:rPr lang="en-US" sz="1800" b="0" i="0" dirty="0" err="1">
                <a:solidFill>
                  <a:schemeClr val="bg1"/>
                </a:solidFill>
                <a:effectLst/>
                <a:latin typeface="+mn-lt"/>
              </a:rPr>
              <a:t>EJ</a:t>
            </a:r>
            <a:r>
              <a:rPr lang="en-US" sz="1800" b="0" i="0" dirty="0">
                <a:solidFill>
                  <a:schemeClr val="bg1"/>
                </a:solidFill>
                <a:effectLst/>
                <a:latin typeface="+mn-lt"/>
              </a:rPr>
              <a:t> Movement | sharedjustice.org</a:t>
            </a:r>
          </a:p>
        </p:txBody>
      </p:sp>
    </p:spTree>
    <p:extLst>
      <p:ext uri="{BB962C8B-B14F-4D97-AF65-F5344CB8AC3E}">
        <p14:creationId xmlns:p14="http://schemas.microsoft.com/office/powerpoint/2010/main" val="3480374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Video: Earth Day and the Importance of Water with Cynthia Wilson">
            <a:hlinkClick r:id="" action="ppaction://media"/>
            <a:extLst>
              <a:ext uri="{FF2B5EF4-FFF2-40B4-BE49-F238E27FC236}">
                <a16:creationId xmlns:a16="http://schemas.microsoft.com/office/drawing/2014/main" id="{3FC98271-D504-4DF2-814E-950560E7A4F8}"/>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
        <p:nvSpPr>
          <p:cNvPr id="3" name="TextBox 2">
            <a:extLst>
              <a:ext uri="{FF2B5EF4-FFF2-40B4-BE49-F238E27FC236}">
                <a16:creationId xmlns:a16="http://schemas.microsoft.com/office/drawing/2014/main" id="{4B3F964C-5600-4F5B-819E-4457DCAAA732}"/>
              </a:ext>
            </a:extLst>
          </p:cNvPr>
          <p:cNvSpPr txBox="1"/>
          <p:nvPr/>
        </p:nvSpPr>
        <p:spPr>
          <a:xfrm>
            <a:off x="144379" y="6448926"/>
            <a:ext cx="9956893" cy="369332"/>
          </a:xfrm>
          <a:prstGeom prst="rect">
            <a:avLst/>
          </a:prstGeom>
          <a:noFill/>
        </p:spPr>
        <p:txBody>
          <a:bodyPr wrap="none" rtlCol="0">
            <a:spAutoFit/>
          </a:bodyPr>
          <a:lstStyle/>
          <a:p>
            <a:r>
              <a:rPr lang="en-US" sz="1800" b="0" i="0" dirty="0">
                <a:solidFill>
                  <a:schemeClr val="bg1"/>
                </a:solidFill>
                <a:effectLst/>
                <a:latin typeface="+mn-lt"/>
              </a:rPr>
              <a:t>Video Source:  Cynthia Wilson, Traditional Food Director for </a:t>
            </a:r>
            <a:r>
              <a:rPr lang="en-US" sz="1800" b="0" i="0" dirty="0" err="1">
                <a:solidFill>
                  <a:schemeClr val="bg1"/>
                </a:solidFill>
                <a:effectLst/>
                <a:latin typeface="+mn-lt"/>
              </a:rPr>
              <a:t>UDB</a:t>
            </a:r>
            <a:r>
              <a:rPr lang="en-US" sz="1800" b="0" i="0" dirty="0">
                <a:solidFill>
                  <a:schemeClr val="bg1"/>
                </a:solidFill>
                <a:effectLst/>
                <a:latin typeface="+mn-lt"/>
              </a:rPr>
              <a:t>; Camera/Sound/Editing by Angelo Baca</a:t>
            </a:r>
          </a:p>
        </p:txBody>
      </p:sp>
    </p:spTree>
    <p:extLst>
      <p:ext uri="{BB962C8B-B14F-4D97-AF65-F5344CB8AC3E}">
        <p14:creationId xmlns:p14="http://schemas.microsoft.com/office/powerpoint/2010/main" val="384455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C14C50-39E1-42D9-BF45-004F59FBEC45}"/>
              </a:ext>
            </a:extLst>
          </p:cNvPr>
          <p:cNvSpPr>
            <a:spLocks noGrp="1"/>
          </p:cNvSpPr>
          <p:nvPr>
            <p:ph idx="1"/>
          </p:nvPr>
        </p:nvSpPr>
        <p:spPr>
          <a:xfrm>
            <a:off x="1097280" y="879232"/>
            <a:ext cx="10027920" cy="3678914"/>
          </a:xfrm>
        </p:spPr>
        <p:txBody>
          <a:bodyPr>
            <a:normAutofit/>
          </a:bodyPr>
          <a:lstStyle/>
          <a:p>
            <a:r>
              <a:rPr lang="en-US" sz="3200" dirty="0"/>
              <a:t>When water supplies are out of sync with human and environmental needs, life suffers.</a:t>
            </a:r>
          </a:p>
          <a:p>
            <a:endParaRPr lang="en-US" sz="3200" dirty="0"/>
          </a:p>
          <a:p>
            <a:r>
              <a:rPr lang="en-US" sz="3200" dirty="0"/>
              <a:t>Ethical, moral, economic, and scientific principles must be united to guide local and global responses to world’s urgent water challenges.</a:t>
            </a:r>
          </a:p>
          <a:p>
            <a:pPr marL="1944" indent="0">
              <a:buNone/>
            </a:pPr>
            <a:endParaRPr lang="en-US" dirty="0"/>
          </a:p>
        </p:txBody>
      </p:sp>
      <p:sp>
        <p:nvSpPr>
          <p:cNvPr id="23" name="Rectangle 18">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0ACAA2-2FFC-4C68-B554-D779515990E3}"/>
              </a:ext>
            </a:extLst>
          </p:cNvPr>
          <p:cNvSpPr>
            <a:spLocks noGrp="1"/>
          </p:cNvSpPr>
          <p:nvPr>
            <p:ph type="title"/>
          </p:nvPr>
        </p:nvSpPr>
        <p:spPr>
          <a:xfrm>
            <a:off x="1066800" y="5252936"/>
            <a:ext cx="10058400" cy="1028715"/>
          </a:xfrm>
        </p:spPr>
        <p:txBody>
          <a:bodyPr anchor="ctr">
            <a:normAutofit/>
          </a:bodyPr>
          <a:lstStyle/>
          <a:p>
            <a:pPr algn="ctr"/>
            <a:r>
              <a:rPr lang="en-US" sz="4400">
                <a:solidFill>
                  <a:srgbClr val="FFFFFF"/>
                </a:solidFill>
              </a:rPr>
              <a:t>Too much, too little, too dirty, undervalued. </a:t>
            </a:r>
          </a:p>
        </p:txBody>
      </p:sp>
      <p:sp>
        <p:nvSpPr>
          <p:cNvPr id="21" name="Rectangle 20">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922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8" y="965200"/>
            <a:ext cx="5999002" cy="4927600"/>
          </a:xfrm>
        </p:spPr>
        <p:txBody>
          <a:bodyPr vert="horz" lIns="91440" tIns="45720" rIns="91440" bIns="45720" rtlCol="0" anchor="ctr">
            <a:normAutofit/>
          </a:bodyPr>
          <a:lstStyle/>
          <a:p>
            <a:r>
              <a:rPr lang="en-US" sz="6200" dirty="0">
                <a:solidFill>
                  <a:srgbClr val="FFFFFF"/>
                </a:solidFill>
                <a:cs typeface="Calibri Light"/>
              </a:rPr>
              <a:t>The local connection</a:t>
            </a:r>
          </a:p>
        </p:txBody>
      </p:sp>
    </p:spTree>
    <p:extLst>
      <p:ext uri="{BB962C8B-B14F-4D97-AF65-F5344CB8AC3E}">
        <p14:creationId xmlns:p14="http://schemas.microsoft.com/office/powerpoint/2010/main" val="23821481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03854C-8AEE-4CBF-BB5E-81E306319E2A}"/>
              </a:ext>
            </a:extLst>
          </p:cNvPr>
          <p:cNvSpPr txBox="1"/>
          <p:nvPr/>
        </p:nvSpPr>
        <p:spPr>
          <a:xfrm>
            <a:off x="4485502" y="457201"/>
            <a:ext cx="7065033" cy="6004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85000"/>
              </a:lnSpc>
              <a:spcBef>
                <a:spcPct val="0"/>
              </a:spcBef>
              <a:spcAft>
                <a:spcPts val="600"/>
              </a:spcAft>
            </a:pPr>
            <a:r>
              <a:rPr lang="en-US" sz="2800" spc="-50" dirty="0">
                <a:solidFill>
                  <a:srgbClr val="1378A1"/>
                </a:solidFill>
                <a:latin typeface="+mj-lt"/>
                <a:ea typeface="+mj-ea"/>
                <a:cs typeface="+mj-cs"/>
              </a:rPr>
              <a:t>Where Does Your Drinking Water Come From?</a:t>
            </a:r>
          </a:p>
        </p:txBody>
      </p:sp>
      <p:cxnSp>
        <p:nvCxnSpPr>
          <p:cNvPr id="19" name="Straight Connector 18">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CFB8C0F-4E01-4C10-A861-0C16EB92D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47A36D97-F78B-417A-B2FC-61EDF2A86CFE}"/>
              </a:ext>
            </a:extLst>
          </p:cNvPr>
          <p:cNvSpPr txBox="1"/>
          <p:nvPr/>
        </p:nvSpPr>
        <p:spPr>
          <a:xfrm>
            <a:off x="4397493" y="6444734"/>
            <a:ext cx="1914435" cy="369332"/>
          </a:xfrm>
          <a:prstGeom prst="rect">
            <a:avLst/>
          </a:prstGeom>
          <a:noFill/>
        </p:spPr>
        <p:txBody>
          <a:bodyPr wrap="none" rtlCol="0">
            <a:spAutoFit/>
          </a:bodyPr>
          <a:lstStyle/>
          <a:p>
            <a:r>
              <a:rPr lang="en-US" sz="1800" b="0" i="0" dirty="0">
                <a:solidFill>
                  <a:schemeClr val="bg1"/>
                </a:solidFill>
                <a:effectLst/>
                <a:latin typeface="+mn-lt"/>
              </a:rPr>
              <a:t>Image Source: EPA</a:t>
            </a:r>
          </a:p>
        </p:txBody>
      </p:sp>
      <p:sp>
        <p:nvSpPr>
          <p:cNvPr id="2" name="TextBox 1">
            <a:extLst>
              <a:ext uri="{FF2B5EF4-FFF2-40B4-BE49-F238E27FC236}">
                <a16:creationId xmlns:a16="http://schemas.microsoft.com/office/drawing/2014/main" id="{712A4537-A687-4AE8-85DC-DE47C6342340}"/>
              </a:ext>
            </a:extLst>
          </p:cNvPr>
          <p:cNvSpPr txBox="1"/>
          <p:nvPr/>
        </p:nvSpPr>
        <p:spPr>
          <a:xfrm>
            <a:off x="4541871" y="1261834"/>
            <a:ext cx="6694815" cy="4616648"/>
          </a:xfrm>
          <a:prstGeom prst="rect">
            <a:avLst/>
          </a:prstGeom>
          <a:noFill/>
        </p:spPr>
        <p:txBody>
          <a:bodyPr wrap="square" rtlCol="0">
            <a:spAutoFit/>
          </a:bodyPr>
          <a:lstStyle/>
          <a:p>
            <a:pPr algn="ctr"/>
            <a:r>
              <a:rPr lang="en-US" sz="2800" dirty="0"/>
              <a:t>The only water supply for Lowell's Water Treatment Plant is the </a:t>
            </a:r>
            <a:r>
              <a:rPr lang="en-US" sz="2800" b="1" dirty="0"/>
              <a:t>surface water from the Merrimack River</a:t>
            </a:r>
            <a:r>
              <a:rPr lang="en-US" sz="2800" dirty="0"/>
              <a:t>. </a:t>
            </a:r>
          </a:p>
          <a:p>
            <a:pPr algn="ctr"/>
            <a:endParaRPr lang="en-US" sz="2800" dirty="0"/>
          </a:p>
          <a:p>
            <a:pPr algn="ctr"/>
            <a:r>
              <a:rPr lang="en-US" sz="2800" dirty="0"/>
              <a:t>Lowell Regional Water purifies more than 4.6 billion gallons (4,633,279,000) of drinking water delivering to approximately 135,000 residents and businesses in the communities of Lowell, Dracut, Tyngsboro, and Chelmsford.</a:t>
            </a:r>
          </a:p>
          <a:p>
            <a:endParaRPr lang="en-US" sz="1600" dirty="0"/>
          </a:p>
        </p:txBody>
      </p:sp>
      <p:pic>
        <p:nvPicPr>
          <p:cNvPr id="4" name="Picture 3" descr="Map of the rivers in the Merrimack River Watershed">
            <a:extLst>
              <a:ext uri="{FF2B5EF4-FFF2-40B4-BE49-F238E27FC236}">
                <a16:creationId xmlns:a16="http://schemas.microsoft.com/office/drawing/2014/main" id="{0B4ADBC3-DF1F-413A-81E7-ECE4D272E2D0}"/>
              </a:ext>
            </a:extLst>
          </p:cNvPr>
          <p:cNvPicPr>
            <a:picLocks noChangeAspect="1"/>
          </p:cNvPicPr>
          <p:nvPr/>
        </p:nvPicPr>
        <p:blipFill>
          <a:blip r:embed="rId3"/>
          <a:stretch>
            <a:fillRect/>
          </a:stretch>
        </p:blipFill>
        <p:spPr>
          <a:xfrm>
            <a:off x="-3" y="0"/>
            <a:ext cx="4397496" cy="6858000"/>
          </a:xfrm>
          <a:prstGeom prst="rect">
            <a:avLst/>
          </a:prstGeom>
        </p:spPr>
      </p:pic>
    </p:spTree>
    <p:extLst>
      <p:ext uri="{BB962C8B-B14F-4D97-AF65-F5344CB8AC3E}">
        <p14:creationId xmlns:p14="http://schemas.microsoft.com/office/powerpoint/2010/main" val="3372650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wo kayakers in a river in summer">
            <a:extLst>
              <a:ext uri="{FF2B5EF4-FFF2-40B4-BE49-F238E27FC236}">
                <a16:creationId xmlns:a16="http://schemas.microsoft.com/office/drawing/2014/main" id="{8A511057-0B06-44A1-A0FE-F9F00C12B45D}"/>
              </a:ext>
            </a:extLst>
          </p:cNvPr>
          <p:cNvPicPr>
            <a:picLocks noChangeAspect="1"/>
          </p:cNvPicPr>
          <p:nvPr/>
        </p:nvPicPr>
        <p:blipFill rotWithShape="1">
          <a:blip r:embed="rId3">
            <a:extLst>
              <a:ext uri="{28A0092B-C50C-407E-A947-70E740481C1C}">
                <a14:useLocalDpi xmlns:a14="http://schemas.microsoft.com/office/drawing/2010/main" val="0"/>
              </a:ext>
            </a:extLst>
          </a:blip>
          <a:srcRect l="1256" r="19189" b="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54BB2809-9E95-4E7F-83E9-E3BDB7FA1E04}"/>
              </a:ext>
            </a:extLst>
          </p:cNvPr>
          <p:cNvSpPr txBox="1"/>
          <p:nvPr/>
        </p:nvSpPr>
        <p:spPr>
          <a:xfrm>
            <a:off x="144379" y="6448926"/>
            <a:ext cx="2593467" cy="369332"/>
          </a:xfrm>
          <a:prstGeom prst="rect">
            <a:avLst/>
          </a:prstGeom>
          <a:noFill/>
        </p:spPr>
        <p:txBody>
          <a:bodyPr wrap="none" rtlCol="0">
            <a:spAutoFit/>
          </a:bodyPr>
          <a:lstStyle/>
          <a:p>
            <a:r>
              <a:rPr lang="en-US" sz="1800" b="0" i="0" dirty="0">
                <a:solidFill>
                  <a:schemeClr val="bg1"/>
                </a:solidFill>
                <a:effectLst/>
                <a:latin typeface="+mn-lt"/>
              </a:rPr>
              <a:t>Photo Source: Tom Hinkle</a:t>
            </a:r>
          </a:p>
        </p:txBody>
      </p:sp>
    </p:spTree>
    <p:extLst>
      <p:ext uri="{BB962C8B-B14F-4D97-AF65-F5344CB8AC3E}">
        <p14:creationId xmlns:p14="http://schemas.microsoft.com/office/powerpoint/2010/main" val="2022780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7102-A00E-4178-9B55-AB779D558B19}"/>
              </a:ext>
            </a:extLst>
          </p:cNvPr>
          <p:cNvSpPr>
            <a:spLocks noGrp="1"/>
          </p:cNvSpPr>
          <p:nvPr>
            <p:ph type="title"/>
          </p:nvPr>
        </p:nvSpPr>
        <p:spPr/>
        <p:txBody>
          <a:bodyPr/>
          <a:lstStyle/>
          <a:p>
            <a:r>
              <a:rPr lang="en-US" dirty="0"/>
              <a:t>Supported MA Education Frameworks</a:t>
            </a:r>
          </a:p>
        </p:txBody>
      </p:sp>
      <p:sp>
        <p:nvSpPr>
          <p:cNvPr id="3" name="Content Placeholder 2">
            <a:extLst>
              <a:ext uri="{FF2B5EF4-FFF2-40B4-BE49-F238E27FC236}">
                <a16:creationId xmlns:a16="http://schemas.microsoft.com/office/drawing/2014/main" id="{F2320E35-248B-4015-BE61-6F73F27AE280}"/>
              </a:ext>
            </a:extLst>
          </p:cNvPr>
          <p:cNvSpPr>
            <a:spLocks noGrp="1"/>
          </p:cNvSpPr>
          <p:nvPr>
            <p:ph idx="1"/>
          </p:nvPr>
        </p:nvSpPr>
        <p:spPr/>
        <p:txBody>
          <a:bodyPr>
            <a:normAutofit fontScale="62500" lnSpcReduction="20000"/>
          </a:bodyPr>
          <a:lstStyle/>
          <a:p>
            <a:r>
              <a:rPr lang="en-US" b="1" u="sng" dirty="0"/>
              <a:t>2016 MA STE Standards:</a:t>
            </a:r>
          </a:p>
          <a:p>
            <a:pPr marL="457200" indent="-457200">
              <a:buFont typeface="+mj-lt"/>
              <a:buAutoNum type="arabicPeriod"/>
            </a:pPr>
            <a:r>
              <a:rPr lang="en-US" dirty="0"/>
              <a:t>HS-</a:t>
            </a:r>
            <a:r>
              <a:rPr lang="en-US" dirty="0" err="1"/>
              <a:t>ESS2</a:t>
            </a:r>
            <a:r>
              <a:rPr lang="en-US" dirty="0"/>
              <a:t>-2. Analyze geoscience data to make the claim that one change to Earth’s hydrosphere can create feedbacks that cause changes to other Earth systems. </a:t>
            </a:r>
          </a:p>
          <a:p>
            <a:pPr marL="457200" indent="-457200">
              <a:buFont typeface="+mj-lt"/>
              <a:buAutoNum type="arabicPeriod"/>
            </a:pPr>
            <a:r>
              <a:rPr lang="en-US" dirty="0"/>
              <a:t>HS-</a:t>
            </a:r>
            <a:r>
              <a:rPr lang="en-US" dirty="0" err="1"/>
              <a:t>ESS3</a:t>
            </a:r>
            <a:r>
              <a:rPr lang="en-US" dirty="0"/>
              <a:t>-1. Construct an explanation based on evidence for how the availability of key natural resources and changes due to variations in climate have influenced human activity.</a:t>
            </a:r>
          </a:p>
          <a:p>
            <a:pPr marL="457200" indent="-457200">
              <a:buFont typeface="+mj-lt"/>
              <a:buAutoNum type="arabicPeriod"/>
            </a:pPr>
            <a:r>
              <a:rPr lang="en-US" dirty="0"/>
              <a:t>[</a:t>
            </a:r>
            <a:r>
              <a:rPr lang="en-US" dirty="0" err="1"/>
              <a:t>HS.LS.2.7</a:t>
            </a:r>
            <a:r>
              <a:rPr lang="en-US" dirty="0"/>
              <a:t>] - Analyze direct and indirect effects of human activities on biodiversity and ecosystem health, specifically habitat fragmentation, introduction of non-native or invasive species, overharvesting, pollution, and climate change. Evaluate and refine a solution for reducing the impacts of human activities on biodiversity and ecosystem health.</a:t>
            </a:r>
          </a:p>
          <a:p>
            <a:pPr marL="457200" indent="-457200">
              <a:buFont typeface="+mj-lt"/>
              <a:buAutoNum type="arabicPeriod"/>
            </a:pPr>
            <a:r>
              <a:rPr lang="en-US" dirty="0" err="1"/>
              <a:t>VANR.VENVR.2.B.02.07</a:t>
            </a:r>
            <a:r>
              <a:rPr lang="en-US" dirty="0"/>
              <a:t>. Distinguish categories and sources of water pollution.</a:t>
            </a:r>
          </a:p>
          <a:p>
            <a:pPr marL="457200" indent="-457200">
              <a:buFont typeface="+mj-lt"/>
              <a:buAutoNum type="arabicPeriod"/>
            </a:pPr>
            <a:r>
              <a:rPr lang="en-US" dirty="0" err="1"/>
              <a:t>VANR.VENVR.2.C.01.03</a:t>
            </a:r>
            <a:r>
              <a:rPr lang="en-US" dirty="0"/>
              <a:t>. Define a watershed.</a:t>
            </a:r>
          </a:p>
          <a:p>
            <a:r>
              <a:rPr lang="en-US" b="1" u="sng" dirty="0"/>
              <a:t>Connections to AP and Environmental Science Topics:</a:t>
            </a:r>
          </a:p>
          <a:p>
            <a:pPr marL="457200" indent="-457200">
              <a:buFont typeface="+mj-lt"/>
              <a:buAutoNum type="arabicPeriod"/>
            </a:pPr>
            <a:r>
              <a:rPr lang="en-US" dirty="0"/>
              <a:t>Unit 1: The living World: Ecosystems- the water cycle</a:t>
            </a:r>
          </a:p>
          <a:p>
            <a:pPr marL="457200" indent="-457200">
              <a:buFont typeface="+mj-lt"/>
              <a:buAutoNum type="arabicPeriod"/>
            </a:pPr>
            <a:r>
              <a:rPr lang="en-US" dirty="0"/>
              <a:t>Unit 4: Earth Systems and Resources- watersheds</a:t>
            </a:r>
          </a:p>
          <a:p>
            <a:pPr marL="457200" indent="-457200">
              <a:buFont typeface="+mj-lt"/>
              <a:buAutoNum type="arabicPeriod"/>
            </a:pPr>
            <a:r>
              <a:rPr lang="en-US" dirty="0"/>
              <a:t>Unit 5: Land and water use- impacts of urbanization, methods to reduce runoff</a:t>
            </a:r>
          </a:p>
          <a:p>
            <a:pPr marL="457200" indent="-457200">
              <a:buFont typeface="+mj-lt"/>
              <a:buAutoNum type="arabicPeriod"/>
            </a:pPr>
            <a:r>
              <a:rPr lang="en-US" dirty="0"/>
              <a:t>Unit 8: Aquatic and Terrestrial Pollution: Sources of pollution, impacts on ecosystems</a:t>
            </a:r>
          </a:p>
          <a:p>
            <a:endParaRPr lang="en-US" dirty="0"/>
          </a:p>
        </p:txBody>
      </p:sp>
    </p:spTree>
    <p:extLst>
      <p:ext uri="{BB962C8B-B14F-4D97-AF65-F5344CB8AC3E}">
        <p14:creationId xmlns:p14="http://schemas.microsoft.com/office/powerpoint/2010/main" val="372553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1F448C-D855-4263-8E82-6D3938A6FA13}"/>
              </a:ext>
            </a:extLst>
          </p:cNvPr>
          <p:cNvSpPr>
            <a:spLocks noGrp="1"/>
          </p:cNvSpPr>
          <p:nvPr>
            <p:ph type="title"/>
          </p:nvPr>
        </p:nvSpPr>
        <p:spPr>
          <a:xfrm>
            <a:off x="8141110" y="639097"/>
            <a:ext cx="3675499" cy="3695784"/>
          </a:xfrm>
        </p:spPr>
        <p:txBody>
          <a:bodyPr vert="horz" lIns="91440" tIns="45720" rIns="91440" bIns="45720" rtlCol="0" anchor="b">
            <a:normAutofit fontScale="90000"/>
          </a:bodyPr>
          <a:lstStyle/>
          <a:p>
            <a:r>
              <a:rPr lang="en-US" sz="3100" dirty="0">
                <a:solidFill>
                  <a:schemeClr val="tx1">
                    <a:lumMod val="85000"/>
                    <a:lumOff val="15000"/>
                  </a:schemeClr>
                </a:solidFill>
              </a:rPr>
              <a:t>Massachusetts has some of the highest quality drinking water in the country and some of the strictest standards....</a:t>
            </a:r>
            <a:br>
              <a:rPr lang="en-US" sz="3100" dirty="0">
                <a:solidFill>
                  <a:schemeClr val="tx1">
                    <a:lumMod val="85000"/>
                    <a:lumOff val="15000"/>
                  </a:schemeClr>
                </a:solidFill>
              </a:rPr>
            </a:br>
            <a:r>
              <a:rPr lang="en-US" sz="3100" dirty="0">
                <a:solidFill>
                  <a:schemeClr val="tx1">
                    <a:lumMod val="85000"/>
                    <a:lumOff val="15000"/>
                  </a:schemeClr>
                </a:solidFill>
              </a:rPr>
              <a:t>and yet </a:t>
            </a:r>
            <a:r>
              <a:rPr lang="en-US" sz="3100" b="1" dirty="0">
                <a:solidFill>
                  <a:schemeClr val="tx1">
                    <a:lumMod val="85000"/>
                    <a:lumOff val="15000"/>
                  </a:schemeClr>
                </a:solidFill>
              </a:rPr>
              <a:t>44%</a:t>
            </a:r>
            <a:r>
              <a:rPr lang="en-US" sz="3100" dirty="0">
                <a:solidFill>
                  <a:schemeClr val="tx1">
                    <a:lumMod val="85000"/>
                    <a:lumOff val="15000"/>
                  </a:schemeClr>
                </a:solidFill>
              </a:rPr>
              <a:t> of MA schools that were tested have lead &gt; 1 ppb.</a:t>
            </a:r>
          </a:p>
        </p:txBody>
      </p:sp>
      <p:pic>
        <p:nvPicPr>
          <p:cNvPr id="3" name="Picture 3" descr="Pie chart showing that nearly half of the tests (49.12%) conducted at Massachusetts schools have found some level of lead in the water (as of Sept. 22, 2017)">
            <a:extLst>
              <a:ext uri="{FF2B5EF4-FFF2-40B4-BE49-F238E27FC236}">
                <a16:creationId xmlns:a16="http://schemas.microsoft.com/office/drawing/2014/main" id="{0FAE79D0-4CE1-4BE0-B46A-E34CA1E42CDB}"/>
              </a:ext>
            </a:extLst>
          </p:cNvPr>
          <p:cNvPicPr>
            <a:picLocks noChangeAspect="1"/>
          </p:cNvPicPr>
          <p:nvPr/>
        </p:nvPicPr>
        <p:blipFill>
          <a:blip r:embed="rId3"/>
          <a:stretch>
            <a:fillRect/>
          </a:stretch>
        </p:blipFill>
        <p:spPr>
          <a:xfrm>
            <a:off x="720670" y="640081"/>
            <a:ext cx="6738874" cy="5054156"/>
          </a:xfrm>
          <a:prstGeom prst="rect">
            <a:avLst/>
          </a:prstGeom>
        </p:spPr>
      </p:pic>
      <p:cxnSp>
        <p:nvCxnSpPr>
          <p:cNvPr id="16" name="Straight Connector 15">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B9BBBC4-97A3-47D2-BFFE-A68530CDB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ECA4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78967BEA-EA6A-4FF1-94E2-B010B61A3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766B5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Logo: Get the Lead Out">
            <a:extLst>
              <a:ext uri="{FF2B5EF4-FFF2-40B4-BE49-F238E27FC236}">
                <a16:creationId xmlns:a16="http://schemas.microsoft.com/office/drawing/2014/main" id="{8FF93366-28DB-43FF-9C60-B54FCF9E3FDE}"/>
              </a:ext>
            </a:extLst>
          </p:cNvPr>
          <p:cNvPicPr>
            <a:picLocks noChangeAspect="1"/>
          </p:cNvPicPr>
          <p:nvPr/>
        </p:nvPicPr>
        <p:blipFill>
          <a:blip r:embed="rId4"/>
          <a:stretch>
            <a:fillRect/>
          </a:stretch>
        </p:blipFill>
        <p:spPr>
          <a:xfrm>
            <a:off x="8448136" y="4547839"/>
            <a:ext cx="2743200" cy="1356662"/>
          </a:xfrm>
          <a:prstGeom prst="rect">
            <a:avLst/>
          </a:prstGeom>
        </p:spPr>
      </p:pic>
      <p:sp>
        <p:nvSpPr>
          <p:cNvPr id="13" name="TextBox 12">
            <a:extLst>
              <a:ext uri="{FF2B5EF4-FFF2-40B4-BE49-F238E27FC236}">
                <a16:creationId xmlns:a16="http://schemas.microsoft.com/office/drawing/2014/main" id="{784CF699-BDD6-41D6-84DC-478470859B01}"/>
              </a:ext>
            </a:extLst>
          </p:cNvPr>
          <p:cNvSpPr txBox="1"/>
          <p:nvPr/>
        </p:nvSpPr>
        <p:spPr>
          <a:xfrm>
            <a:off x="144379" y="6448926"/>
            <a:ext cx="3238259" cy="369332"/>
          </a:xfrm>
          <a:prstGeom prst="rect">
            <a:avLst/>
          </a:prstGeom>
          <a:noFill/>
        </p:spPr>
        <p:txBody>
          <a:bodyPr wrap="none" rtlCol="0">
            <a:spAutoFit/>
          </a:bodyPr>
          <a:lstStyle/>
          <a:p>
            <a:r>
              <a:rPr lang="en-US" sz="1800" b="0" i="0" dirty="0">
                <a:solidFill>
                  <a:schemeClr val="bg1"/>
                </a:solidFill>
                <a:effectLst/>
                <a:latin typeface="+mn-lt"/>
              </a:rPr>
              <a:t>Data Source: Clean Water Action</a:t>
            </a:r>
          </a:p>
        </p:txBody>
      </p:sp>
    </p:spTree>
    <p:extLst>
      <p:ext uri="{BB962C8B-B14F-4D97-AF65-F5344CB8AC3E}">
        <p14:creationId xmlns:p14="http://schemas.microsoft.com/office/powerpoint/2010/main" val="141522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360221-7B91-42DE-B3BA-D658FDC2FD37}"/>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Urban Water Issues: </a:t>
            </a:r>
            <a:r>
              <a:rPr lang="en-US" cap="all" dirty="0"/>
              <a:t>Merrimack river</a:t>
            </a:r>
            <a:endParaRPr lang="en-US" dirty="0"/>
          </a:p>
        </p:txBody>
      </p:sp>
      <p:sp>
        <p:nvSpPr>
          <p:cNvPr id="4" name="Content Placeholder 3">
            <a:extLst>
              <a:ext uri="{FF2B5EF4-FFF2-40B4-BE49-F238E27FC236}">
                <a16:creationId xmlns:a16="http://schemas.microsoft.com/office/drawing/2014/main" id="{B21CF200-F0B0-4BBD-9E27-F611C78A795F}"/>
              </a:ext>
            </a:extLst>
          </p:cNvPr>
          <p:cNvSpPr>
            <a:spLocks noGrp="1"/>
          </p:cNvSpPr>
          <p:nvPr>
            <p:ph sz="half" idx="2"/>
          </p:nvPr>
        </p:nvSpPr>
        <p:spPr/>
        <p:txBody>
          <a:bodyPr vert="horz" lIns="0" tIns="45720" rIns="0" bIns="45720" rtlCol="0" anchor="t">
            <a:normAutofit/>
          </a:bodyPr>
          <a:lstStyle/>
          <a:p>
            <a:endParaRPr lang="en-US" dirty="0">
              <a:cs typeface="Calibri"/>
            </a:endParaRPr>
          </a:p>
          <a:p>
            <a:endParaRPr lang="en-US" dirty="0">
              <a:cs typeface="Calibri"/>
            </a:endParaRPr>
          </a:p>
        </p:txBody>
      </p:sp>
      <p:sp>
        <p:nvSpPr>
          <p:cNvPr id="28" name="Rectangle 27">
            <a:extLst>
              <a:ext uri="{FF2B5EF4-FFF2-40B4-BE49-F238E27FC236}">
                <a16:creationId xmlns:a16="http://schemas.microsoft.com/office/drawing/2014/main" id="{8BAD894E-0868-44E3-A66D-61256D6C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Diagram 7">
            <a:extLst>
              <a:ext uri="{FF2B5EF4-FFF2-40B4-BE49-F238E27FC236}">
                <a16:creationId xmlns:a16="http://schemas.microsoft.com/office/drawing/2014/main" id="{40703CD7-C45C-43BE-A7D1-A8E7C565FCC2}"/>
              </a:ext>
            </a:extLst>
          </p:cNvPr>
          <p:cNvGraphicFramePr>
            <a:graphicFrameLocks/>
          </p:cNvGraphicFramePr>
          <p:nvPr>
            <p:extLst>
              <p:ext uri="{D42A27DB-BD31-4B8C-83A1-F6EECF244321}">
                <p14:modId xmlns:p14="http://schemas.microsoft.com/office/powerpoint/2010/main" val="2788321479"/>
              </p:ext>
            </p:extLst>
          </p:nvPr>
        </p:nvGraphicFramePr>
        <p:xfrm>
          <a:off x="335281" y="1845734"/>
          <a:ext cx="11530737" cy="4785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849B258-9F6F-4222-8D42-E1749A278EEA}"/>
              </a:ext>
            </a:extLst>
          </p:cNvPr>
          <p:cNvSpPr txBox="1"/>
          <p:nvPr/>
        </p:nvSpPr>
        <p:spPr>
          <a:xfrm>
            <a:off x="144379" y="6448926"/>
            <a:ext cx="3411062" cy="369332"/>
          </a:xfrm>
          <a:prstGeom prst="rect">
            <a:avLst/>
          </a:prstGeom>
          <a:noFill/>
        </p:spPr>
        <p:txBody>
          <a:bodyPr wrap="none" rtlCol="0">
            <a:spAutoFit/>
          </a:bodyPr>
          <a:lstStyle/>
          <a:p>
            <a:r>
              <a:rPr lang="en-US" sz="1800" b="0" i="0" dirty="0">
                <a:solidFill>
                  <a:schemeClr val="bg1"/>
                </a:solidFill>
                <a:effectLst/>
                <a:latin typeface="+mn-lt"/>
              </a:rPr>
              <a:t>Data Source: National Park Service</a:t>
            </a:r>
          </a:p>
        </p:txBody>
      </p:sp>
    </p:spTree>
    <p:extLst>
      <p:ext uri="{BB962C8B-B14F-4D97-AF65-F5344CB8AC3E}">
        <p14:creationId xmlns:p14="http://schemas.microsoft.com/office/powerpoint/2010/main" val="339964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360221-7B91-42DE-B3BA-D658FDC2FD37}"/>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Urban Water Issues: </a:t>
            </a:r>
            <a:r>
              <a:rPr lang="en-US" cap="all" dirty="0"/>
              <a:t>Charles river</a:t>
            </a:r>
            <a:endParaRPr lang="en-US" dirty="0"/>
          </a:p>
        </p:txBody>
      </p:sp>
      <p:sp>
        <p:nvSpPr>
          <p:cNvPr id="4" name="Content Placeholder 3">
            <a:extLst>
              <a:ext uri="{FF2B5EF4-FFF2-40B4-BE49-F238E27FC236}">
                <a16:creationId xmlns:a16="http://schemas.microsoft.com/office/drawing/2014/main" id="{B21CF200-F0B0-4BBD-9E27-F611C78A795F}"/>
              </a:ext>
            </a:extLst>
          </p:cNvPr>
          <p:cNvSpPr>
            <a:spLocks noGrp="1"/>
          </p:cNvSpPr>
          <p:nvPr>
            <p:ph sz="half" idx="2"/>
          </p:nvPr>
        </p:nvSpPr>
        <p:spPr/>
        <p:txBody>
          <a:bodyPr vert="horz" lIns="0" tIns="45720" rIns="0" bIns="45720" rtlCol="0" anchor="t">
            <a:normAutofit/>
          </a:bodyPr>
          <a:lstStyle/>
          <a:p>
            <a:endParaRPr lang="en-US">
              <a:cs typeface="Calibri"/>
            </a:endParaRPr>
          </a:p>
          <a:p>
            <a:endParaRPr lang="en-US">
              <a:cs typeface="Calibri"/>
            </a:endParaRPr>
          </a:p>
        </p:txBody>
      </p:sp>
      <p:sp>
        <p:nvSpPr>
          <p:cNvPr id="28" name="Rectangle 27">
            <a:extLst>
              <a:ext uri="{FF2B5EF4-FFF2-40B4-BE49-F238E27FC236}">
                <a16:creationId xmlns:a16="http://schemas.microsoft.com/office/drawing/2014/main" id="{8BAD894E-0868-44E3-A66D-61256D6C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Diagram 7">
            <a:extLst>
              <a:ext uri="{FF2B5EF4-FFF2-40B4-BE49-F238E27FC236}">
                <a16:creationId xmlns:a16="http://schemas.microsoft.com/office/drawing/2014/main" id="{40703CD7-C45C-43BE-A7D1-A8E7C565FCC2}"/>
              </a:ext>
            </a:extLst>
          </p:cNvPr>
          <p:cNvGraphicFramePr>
            <a:graphicFrameLocks/>
          </p:cNvGraphicFramePr>
          <p:nvPr/>
        </p:nvGraphicFramePr>
        <p:xfrm>
          <a:off x="335281" y="1845734"/>
          <a:ext cx="11530737" cy="4785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4A597E6-CF3D-4F13-9B87-CC3CCE9E36DD}"/>
              </a:ext>
            </a:extLst>
          </p:cNvPr>
          <p:cNvSpPr txBox="1"/>
          <p:nvPr/>
        </p:nvSpPr>
        <p:spPr>
          <a:xfrm>
            <a:off x="144379" y="6448926"/>
            <a:ext cx="4215257" cy="369332"/>
          </a:xfrm>
          <a:prstGeom prst="rect">
            <a:avLst/>
          </a:prstGeom>
          <a:noFill/>
        </p:spPr>
        <p:txBody>
          <a:bodyPr wrap="none" rtlCol="0">
            <a:spAutoFit/>
          </a:bodyPr>
          <a:lstStyle/>
          <a:p>
            <a:r>
              <a:rPr lang="en-US" sz="1800" b="0" i="0" dirty="0">
                <a:solidFill>
                  <a:schemeClr val="bg1"/>
                </a:solidFill>
                <a:effectLst/>
                <a:latin typeface="+mn-lt"/>
              </a:rPr>
              <a:t>Data Source: Conservation Law Foundation</a:t>
            </a:r>
          </a:p>
        </p:txBody>
      </p:sp>
    </p:spTree>
    <p:extLst>
      <p:ext uri="{BB962C8B-B14F-4D97-AF65-F5344CB8AC3E}">
        <p14:creationId xmlns:p14="http://schemas.microsoft.com/office/powerpoint/2010/main" val="9938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D17AF-21F1-49F5-B770-92F5FB22A829}"/>
              </a:ext>
            </a:extLst>
          </p:cNvPr>
          <p:cNvSpPr>
            <a:spLocks noGrp="1"/>
          </p:cNvSpPr>
          <p:nvPr>
            <p:ph type="title"/>
          </p:nvPr>
        </p:nvSpPr>
        <p:spPr>
          <a:xfrm>
            <a:off x="6730000" y="639097"/>
            <a:ext cx="4985600" cy="3686015"/>
          </a:xfrm>
        </p:spPr>
        <p:txBody>
          <a:bodyPr vert="horz" lIns="91440" tIns="45720" rIns="91440" bIns="45720" rtlCol="0" anchor="b">
            <a:normAutofit/>
          </a:bodyPr>
          <a:lstStyle/>
          <a:p>
            <a:r>
              <a:rPr lang="en-US" sz="3800" b="1" dirty="0">
                <a:solidFill>
                  <a:schemeClr val="accent2"/>
                </a:solidFill>
              </a:rPr>
              <a:t>NONPOINT SOURCE SUCCESS STORY:</a:t>
            </a:r>
            <a:br>
              <a:rPr lang="en-US" sz="3800" dirty="0"/>
            </a:br>
            <a:r>
              <a:rPr lang="en-US" sz="3800" dirty="0">
                <a:solidFill>
                  <a:schemeClr val="accent2"/>
                </a:solidFill>
              </a:rPr>
              <a:t>Eliminating Stormwater Runoff Restores </a:t>
            </a:r>
            <a:r>
              <a:rPr lang="en-US" sz="3800" dirty="0" err="1">
                <a:solidFill>
                  <a:schemeClr val="accent2"/>
                </a:solidFill>
              </a:rPr>
              <a:t>Shellfishing</a:t>
            </a:r>
            <a:r>
              <a:rPr lang="en-US" sz="3800" dirty="0">
                <a:solidFill>
                  <a:schemeClr val="accent2"/>
                </a:solidFill>
              </a:rPr>
              <a:t> Area in Fisherman’s Cove, </a:t>
            </a:r>
            <a:br>
              <a:rPr lang="en-US" sz="3800" dirty="0">
                <a:solidFill>
                  <a:schemeClr val="accent2"/>
                </a:solidFill>
              </a:rPr>
            </a:br>
            <a:r>
              <a:rPr lang="en-US" sz="3800" dirty="0" err="1">
                <a:solidFill>
                  <a:schemeClr val="accent2"/>
                </a:solidFill>
              </a:rPr>
              <a:t>Bourne</a:t>
            </a:r>
            <a:r>
              <a:rPr lang="en-US" sz="3800" dirty="0">
                <a:solidFill>
                  <a:schemeClr val="accent2"/>
                </a:solidFill>
              </a:rPr>
              <a:t>, MA</a:t>
            </a:r>
            <a:endParaRPr lang="en-US" sz="3800" dirty="0">
              <a:solidFill>
                <a:schemeClr val="accent2"/>
              </a:solidFill>
              <a:cs typeface="Calibri Light"/>
            </a:endParaRPr>
          </a:p>
        </p:txBody>
      </p:sp>
      <p:cxnSp>
        <p:nvCxnSpPr>
          <p:cNvPr id="20" name="Straight Connector 1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14" descr="Elderly man fishing at lake">
            <a:extLst>
              <a:ext uri="{FF2B5EF4-FFF2-40B4-BE49-F238E27FC236}">
                <a16:creationId xmlns:a16="http://schemas.microsoft.com/office/drawing/2014/main" id="{DC9F5D56-390B-4B16-9475-4201F43D8869}"/>
              </a:ext>
            </a:extLst>
          </p:cNvPr>
          <p:cNvPicPr>
            <a:picLocks noChangeAspect="1"/>
          </p:cNvPicPr>
          <p:nvPr/>
        </p:nvPicPr>
        <p:blipFill>
          <a:blip r:embed="rId3">
            <a:extLst>
              <a:ext uri="{28A0092B-C50C-407E-A947-70E740481C1C}">
                <a14:useLocalDpi xmlns:a14="http://schemas.microsoft.com/office/drawing/2010/main" val="0"/>
              </a:ext>
            </a:extLst>
          </a:blip>
          <a:srcRect l="21034" r="21034"/>
          <a:stretch/>
        </p:blipFill>
        <p:spPr>
          <a:xfrm>
            <a:off x="-1798" y="0"/>
            <a:ext cx="5961960" cy="6860928"/>
          </a:xfrm>
          <a:prstGeom prst="rect">
            <a:avLst/>
          </a:prstGeom>
        </p:spPr>
      </p:pic>
      <p:sp>
        <p:nvSpPr>
          <p:cNvPr id="9" name="TextBox 8">
            <a:extLst>
              <a:ext uri="{FF2B5EF4-FFF2-40B4-BE49-F238E27FC236}">
                <a16:creationId xmlns:a16="http://schemas.microsoft.com/office/drawing/2014/main" id="{A72A7DEE-D7CB-49A7-A710-F06C6F467BF6}"/>
              </a:ext>
            </a:extLst>
          </p:cNvPr>
          <p:cNvSpPr txBox="1"/>
          <p:nvPr/>
        </p:nvSpPr>
        <p:spPr>
          <a:xfrm>
            <a:off x="144379" y="6448926"/>
            <a:ext cx="1775166" cy="369332"/>
          </a:xfrm>
          <a:prstGeom prst="rect">
            <a:avLst/>
          </a:prstGeom>
          <a:noFill/>
        </p:spPr>
        <p:txBody>
          <a:bodyPr wrap="none" rtlCol="0">
            <a:spAutoFit/>
          </a:bodyPr>
          <a:lstStyle/>
          <a:p>
            <a:r>
              <a:rPr lang="en-US" sz="1800" b="0" i="0" dirty="0">
                <a:solidFill>
                  <a:schemeClr val="bg1"/>
                </a:solidFill>
                <a:effectLst/>
                <a:latin typeface="+mn-lt"/>
              </a:rPr>
              <a:t>Data Source: EPA</a:t>
            </a:r>
          </a:p>
        </p:txBody>
      </p:sp>
    </p:spTree>
    <p:extLst>
      <p:ext uri="{BB962C8B-B14F-4D97-AF65-F5344CB8AC3E}">
        <p14:creationId xmlns:p14="http://schemas.microsoft.com/office/powerpoint/2010/main" val="409545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D17AF-21F1-49F5-B770-92F5FB22A829}"/>
              </a:ext>
            </a:extLst>
          </p:cNvPr>
          <p:cNvSpPr>
            <a:spLocks noGrp="1"/>
          </p:cNvSpPr>
          <p:nvPr>
            <p:ph type="title"/>
          </p:nvPr>
        </p:nvSpPr>
        <p:spPr>
          <a:xfrm>
            <a:off x="6730000" y="639097"/>
            <a:ext cx="4985600" cy="3686015"/>
          </a:xfrm>
        </p:spPr>
        <p:txBody>
          <a:bodyPr vert="horz" lIns="91440" tIns="45720" rIns="91440" bIns="45720" rtlCol="0" anchor="b">
            <a:normAutofit/>
          </a:bodyPr>
          <a:lstStyle/>
          <a:p>
            <a:r>
              <a:rPr lang="en-US" sz="3800" b="1" dirty="0">
                <a:solidFill>
                  <a:schemeClr val="accent2"/>
                </a:solidFill>
              </a:rPr>
              <a:t>NONPOINT SOURCE SUCCESS STORY:</a:t>
            </a:r>
            <a:br>
              <a:rPr lang="en-US" sz="3800" dirty="0"/>
            </a:br>
            <a:r>
              <a:rPr lang="en-US" sz="3800" dirty="0">
                <a:solidFill>
                  <a:schemeClr val="accent2"/>
                </a:solidFill>
                <a:ea typeface="+mj-lt"/>
                <a:cs typeface="+mj-lt"/>
              </a:rPr>
              <a:t>Installing Rain Gardens, Permeable Pavers and a Pocket Wetland</a:t>
            </a:r>
            <a:endParaRPr lang="en-US" sz="3800" dirty="0">
              <a:solidFill>
                <a:schemeClr val="accent2"/>
              </a:solidFill>
            </a:endParaRPr>
          </a:p>
          <a:p>
            <a:r>
              <a:rPr lang="en-US" sz="3800" dirty="0">
                <a:solidFill>
                  <a:schemeClr val="accent2"/>
                </a:solidFill>
                <a:ea typeface="+mj-lt"/>
                <a:cs typeface="+mj-lt"/>
              </a:rPr>
              <a:t>Restores Recreational Uses to Sunset Lake</a:t>
            </a:r>
            <a:endParaRPr lang="en-US" dirty="0">
              <a:solidFill>
                <a:schemeClr val="accent2"/>
              </a:solidFill>
            </a:endParaRPr>
          </a:p>
        </p:txBody>
      </p:sp>
      <p:cxnSp>
        <p:nvCxnSpPr>
          <p:cNvPr id="20" name="Straight Connector 1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9" descr="Aerial view of the road">
            <a:extLst>
              <a:ext uri="{FF2B5EF4-FFF2-40B4-BE49-F238E27FC236}">
                <a16:creationId xmlns:a16="http://schemas.microsoft.com/office/drawing/2014/main" id="{8D9D3198-1170-4CA4-BD41-975F44DB02CA}"/>
              </a:ext>
            </a:extLst>
          </p:cNvPr>
          <p:cNvPicPr>
            <a:picLocks noChangeAspect="1"/>
          </p:cNvPicPr>
          <p:nvPr/>
        </p:nvPicPr>
        <p:blipFill rotWithShape="1">
          <a:blip r:embed="rId3">
            <a:extLst>
              <a:ext uri="{28A0092B-C50C-407E-A947-70E740481C1C}">
                <a14:useLocalDpi xmlns:a14="http://schemas.microsoft.com/office/drawing/2010/main" val="0"/>
              </a:ext>
            </a:extLst>
          </a:blip>
          <a:srcRect l="1648" t="4510" r="23256" b="924"/>
          <a:stretch/>
        </p:blipFill>
        <p:spPr>
          <a:xfrm rot="16200000">
            <a:off x="-191495" y="231234"/>
            <a:ext cx="6857997" cy="6475005"/>
          </a:xfrm>
          <a:prstGeom prst="rect">
            <a:avLst/>
          </a:prstGeom>
        </p:spPr>
      </p:pic>
      <p:sp>
        <p:nvSpPr>
          <p:cNvPr id="10" name="TextBox 9">
            <a:extLst>
              <a:ext uri="{FF2B5EF4-FFF2-40B4-BE49-F238E27FC236}">
                <a16:creationId xmlns:a16="http://schemas.microsoft.com/office/drawing/2014/main" id="{733B8E8E-2EDB-4C54-BB7B-1450ED2025CC}"/>
              </a:ext>
            </a:extLst>
          </p:cNvPr>
          <p:cNvSpPr txBox="1"/>
          <p:nvPr/>
        </p:nvSpPr>
        <p:spPr>
          <a:xfrm>
            <a:off x="144379" y="6448926"/>
            <a:ext cx="1775166" cy="369332"/>
          </a:xfrm>
          <a:prstGeom prst="rect">
            <a:avLst/>
          </a:prstGeom>
          <a:noFill/>
        </p:spPr>
        <p:txBody>
          <a:bodyPr wrap="none" rtlCol="0">
            <a:spAutoFit/>
          </a:bodyPr>
          <a:lstStyle/>
          <a:p>
            <a:r>
              <a:rPr lang="en-US" sz="1800" b="0" i="0" dirty="0">
                <a:solidFill>
                  <a:schemeClr val="bg1"/>
                </a:solidFill>
                <a:effectLst/>
                <a:latin typeface="+mn-lt"/>
              </a:rPr>
              <a:t>Data Source: EPA</a:t>
            </a:r>
          </a:p>
        </p:txBody>
      </p:sp>
    </p:spTree>
    <p:extLst>
      <p:ext uri="{BB962C8B-B14F-4D97-AF65-F5344CB8AC3E}">
        <p14:creationId xmlns:p14="http://schemas.microsoft.com/office/powerpoint/2010/main" val="273642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4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D17AF-21F1-49F5-B770-92F5FB22A829}"/>
              </a:ext>
            </a:extLst>
          </p:cNvPr>
          <p:cNvSpPr>
            <a:spLocks noGrp="1"/>
          </p:cNvSpPr>
          <p:nvPr>
            <p:ph type="title"/>
          </p:nvPr>
        </p:nvSpPr>
        <p:spPr>
          <a:xfrm>
            <a:off x="6730000" y="639097"/>
            <a:ext cx="4985600" cy="3686015"/>
          </a:xfrm>
        </p:spPr>
        <p:txBody>
          <a:bodyPr vert="horz" lIns="91440" tIns="45720" rIns="91440" bIns="45720" rtlCol="0" anchor="b">
            <a:normAutofit/>
          </a:bodyPr>
          <a:lstStyle/>
          <a:p>
            <a:r>
              <a:rPr lang="en-US" sz="4400" b="1" dirty="0">
                <a:solidFill>
                  <a:schemeClr val="accent2"/>
                </a:solidFill>
              </a:rPr>
              <a:t>NONPOINT SOURCE SUCCESS STORY:</a:t>
            </a:r>
            <a:br>
              <a:rPr lang="en-US" sz="4400" dirty="0">
                <a:solidFill>
                  <a:schemeClr val="accent2"/>
                </a:solidFill>
              </a:rPr>
            </a:br>
            <a:r>
              <a:rPr lang="en-US" sz="4400" dirty="0">
                <a:solidFill>
                  <a:schemeClr val="accent2"/>
                </a:solidFill>
              </a:rPr>
              <a:t>Addressing Agricultural Runoff Restored Martin’s Pond Brook</a:t>
            </a:r>
            <a:endParaRPr lang="en-US" sz="4400" dirty="0">
              <a:solidFill>
                <a:schemeClr val="accent2"/>
              </a:solidFill>
              <a:cs typeface="Calibri Light"/>
            </a:endParaRPr>
          </a:p>
        </p:txBody>
      </p:sp>
      <p:pic>
        <p:nvPicPr>
          <p:cNvPr id="5" name="Picture 5" descr="Aerial view of bright green algal blooms off a coastline with lots of farmland">
            <a:extLst>
              <a:ext uri="{FF2B5EF4-FFF2-40B4-BE49-F238E27FC236}">
                <a16:creationId xmlns:a16="http://schemas.microsoft.com/office/drawing/2014/main" id="{F1AAE4BF-B673-4851-854A-08FD4F53382A}"/>
              </a:ext>
            </a:extLst>
          </p:cNvPr>
          <p:cNvPicPr>
            <a:picLocks noChangeAspect="1"/>
          </p:cNvPicPr>
          <p:nvPr/>
        </p:nvPicPr>
        <p:blipFill rotWithShape="1">
          <a:blip r:embed="rId3"/>
          <a:srcRect l="11777" r="3" b="3"/>
          <a:stretch/>
        </p:blipFill>
        <p:spPr>
          <a:xfrm>
            <a:off x="1" y="10"/>
            <a:ext cx="6096000" cy="6857990"/>
          </a:xfrm>
          <a:prstGeom prst="rect">
            <a:avLst/>
          </a:prstGeom>
        </p:spPr>
      </p:pic>
      <p:cxnSp>
        <p:nvCxnSpPr>
          <p:cNvPr id="50" name="Straight Connector 4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512453-095A-49FD-B035-6E68DB11B674}"/>
              </a:ext>
            </a:extLst>
          </p:cNvPr>
          <p:cNvSpPr txBox="1"/>
          <p:nvPr/>
        </p:nvSpPr>
        <p:spPr>
          <a:xfrm>
            <a:off x="144379" y="6448926"/>
            <a:ext cx="1775166" cy="369332"/>
          </a:xfrm>
          <a:prstGeom prst="rect">
            <a:avLst/>
          </a:prstGeom>
          <a:noFill/>
        </p:spPr>
        <p:txBody>
          <a:bodyPr wrap="none" rtlCol="0">
            <a:spAutoFit/>
          </a:bodyPr>
          <a:lstStyle/>
          <a:p>
            <a:r>
              <a:rPr lang="en-US" sz="1800" b="0" i="0" dirty="0">
                <a:solidFill>
                  <a:schemeClr val="bg1"/>
                </a:solidFill>
                <a:effectLst/>
                <a:latin typeface="+mn-lt"/>
              </a:rPr>
              <a:t>Data Source: EPA</a:t>
            </a:r>
          </a:p>
        </p:txBody>
      </p:sp>
    </p:spTree>
    <p:extLst>
      <p:ext uri="{BB962C8B-B14F-4D97-AF65-F5344CB8AC3E}">
        <p14:creationId xmlns:p14="http://schemas.microsoft.com/office/powerpoint/2010/main" val="195585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8" y="965200"/>
            <a:ext cx="6387976" cy="4927600"/>
          </a:xfrm>
        </p:spPr>
        <p:txBody>
          <a:bodyPr vert="horz" lIns="91440" tIns="45720" rIns="91440" bIns="45720" rtlCol="0" anchor="ctr">
            <a:normAutofit fontScale="90000"/>
          </a:bodyPr>
          <a:lstStyle/>
          <a:p>
            <a:r>
              <a:rPr lang="en-US" sz="6200" dirty="0">
                <a:cs typeface="Calibri Light"/>
              </a:rPr>
              <a:t>How's My Waterway?</a:t>
            </a:r>
            <a:br>
              <a:rPr lang="en-US" sz="6200" dirty="0">
                <a:cs typeface="Calibri Light"/>
              </a:rPr>
            </a:br>
            <a:r>
              <a:rPr lang="en-US" sz="6200" dirty="0">
                <a:cs typeface="Calibri Light"/>
              </a:rPr>
              <a:t>Activity</a:t>
            </a:r>
            <a:br>
              <a:rPr lang="en-US" sz="6200" dirty="0">
                <a:cs typeface="Calibri Light"/>
              </a:rPr>
            </a:br>
            <a:br>
              <a:rPr lang="en-US" sz="6200" dirty="0">
                <a:cs typeface="Calibri Light"/>
              </a:rPr>
            </a:br>
            <a:r>
              <a:rPr lang="en-US" sz="6600" dirty="0">
                <a:solidFill>
                  <a:srgbClr val="FFFF00"/>
                </a:solidFill>
                <a:ea typeface="+mn-lt"/>
                <a:cs typeface="+mn-lt"/>
              </a:rPr>
              <a:t>mywaterway.epa.gov</a:t>
            </a:r>
            <a:br>
              <a:rPr lang="en-US" sz="2400" dirty="0">
                <a:cs typeface="Calibri" panose="020F0502020204030204"/>
              </a:rPr>
            </a:br>
            <a:endParaRPr lang="en-US" sz="6200" dirty="0">
              <a:cs typeface="Calibri Light"/>
            </a:endParaRPr>
          </a:p>
        </p:txBody>
      </p:sp>
    </p:spTree>
    <p:extLst>
      <p:ext uri="{BB962C8B-B14F-4D97-AF65-F5344CB8AC3E}">
        <p14:creationId xmlns:p14="http://schemas.microsoft.com/office/powerpoint/2010/main" val="289422366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9DD72-0981-49D7-8EAE-F0EA3BC39408}"/>
              </a:ext>
            </a:extLst>
          </p:cNvPr>
          <p:cNvSpPr>
            <a:spLocks noGrp="1"/>
          </p:cNvSpPr>
          <p:nvPr>
            <p:ph type="title"/>
          </p:nvPr>
        </p:nvSpPr>
        <p:spPr>
          <a:xfrm>
            <a:off x="1097280" y="286603"/>
            <a:ext cx="10058400" cy="1450757"/>
          </a:xfrm>
        </p:spPr>
        <p:txBody>
          <a:bodyPr>
            <a:normAutofit/>
          </a:bodyPr>
          <a:lstStyle/>
          <a:p>
            <a:r>
              <a:rPr lang="en-US" b="1"/>
              <a:t>Massachusetts</a:t>
            </a:r>
            <a:r>
              <a:rPr lang="en-US"/>
              <a:t> Water Quality</a:t>
            </a:r>
          </a:p>
        </p:txBody>
      </p:sp>
      <p:cxnSp>
        <p:nvCxnSpPr>
          <p:cNvPr id="14" name="Straight Connector 1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C6DCAF-AFF0-4B8E-9EAD-CEA2A126273D}"/>
              </a:ext>
            </a:extLst>
          </p:cNvPr>
          <p:cNvSpPr>
            <a:spLocks noGrp="1"/>
          </p:cNvSpPr>
          <p:nvPr>
            <p:ph idx="1"/>
          </p:nvPr>
        </p:nvSpPr>
        <p:spPr>
          <a:xfrm>
            <a:off x="1097279" y="1831357"/>
            <a:ext cx="9790534" cy="4037737"/>
          </a:xfrm>
        </p:spPr>
        <p:txBody>
          <a:bodyPr vert="horz" lIns="0" tIns="45720" rIns="0" bIns="45720" rtlCol="0" anchor="t">
            <a:noAutofit/>
          </a:bodyPr>
          <a:lstStyle/>
          <a:p>
            <a:r>
              <a:rPr lang="en-US" sz="3600" b="1" dirty="0">
                <a:cs typeface="Calibri"/>
              </a:rPr>
              <a:t>Swimming </a:t>
            </a:r>
            <a:r>
              <a:rPr lang="en-US" sz="3600" dirty="0">
                <a:cs typeface="Calibri"/>
              </a:rPr>
              <a:t>in Rivers and streams: </a:t>
            </a:r>
          </a:p>
          <a:p>
            <a:r>
              <a:rPr lang="en-US" sz="3600" b="1" dirty="0">
                <a:ea typeface="+mn-lt"/>
                <a:cs typeface="+mn-lt"/>
              </a:rPr>
              <a:t>47%</a:t>
            </a:r>
            <a:r>
              <a:rPr lang="en-US" sz="3600" dirty="0">
                <a:ea typeface="+mn-lt"/>
                <a:cs typeface="+mn-lt"/>
              </a:rPr>
              <a:t> or 1,367 miles contain  Bacteria.</a:t>
            </a:r>
          </a:p>
          <a:p>
            <a:r>
              <a:rPr lang="en-US" sz="3600" b="1" dirty="0">
                <a:ea typeface="+mn-lt"/>
                <a:cs typeface="+mn-lt"/>
              </a:rPr>
              <a:t>8%</a:t>
            </a:r>
            <a:r>
              <a:rPr lang="en-US" sz="3600" dirty="0">
                <a:ea typeface="+mn-lt"/>
                <a:cs typeface="+mn-lt"/>
              </a:rPr>
              <a:t> or 222 miles contain  Algae.</a:t>
            </a:r>
            <a:endParaRPr lang="en-US" dirty="0"/>
          </a:p>
          <a:p>
            <a:r>
              <a:rPr lang="en-US" sz="3600" b="1" dirty="0">
                <a:ea typeface="+mn-lt"/>
                <a:cs typeface="+mn-lt"/>
              </a:rPr>
              <a:t>6%</a:t>
            </a:r>
            <a:r>
              <a:rPr lang="en-US" sz="3600" dirty="0">
                <a:ea typeface="+mn-lt"/>
                <a:cs typeface="+mn-lt"/>
              </a:rPr>
              <a:t> or 168 miles have  Murky Water.</a:t>
            </a:r>
          </a:p>
          <a:p>
            <a:r>
              <a:rPr lang="en-US" sz="3600" b="1" dirty="0">
                <a:ea typeface="+mn-lt"/>
                <a:cs typeface="+mn-lt"/>
              </a:rPr>
              <a:t>5%</a:t>
            </a:r>
            <a:r>
              <a:rPr lang="en-US" sz="3600" dirty="0">
                <a:ea typeface="+mn-lt"/>
                <a:cs typeface="+mn-lt"/>
              </a:rPr>
              <a:t> or 138 miles have Other Causes.</a:t>
            </a:r>
          </a:p>
          <a:p>
            <a:r>
              <a:rPr lang="en-US" sz="3600" b="1" dirty="0">
                <a:ea typeface="+mn-lt"/>
                <a:cs typeface="+mn-lt"/>
              </a:rPr>
              <a:t>5%</a:t>
            </a:r>
            <a:r>
              <a:rPr lang="en-US" sz="3600" dirty="0">
                <a:ea typeface="+mn-lt"/>
                <a:cs typeface="+mn-lt"/>
              </a:rPr>
              <a:t> or 137 miles contain  Trash.</a:t>
            </a:r>
          </a:p>
          <a:p>
            <a:endParaRPr lang="en-US" sz="2800" dirty="0">
              <a:cs typeface="Calibri"/>
            </a:endParaRPr>
          </a:p>
        </p:txBody>
      </p:sp>
      <p:pic>
        <p:nvPicPr>
          <p:cNvPr id="7" name="Picture 8">
            <a:extLst>
              <a:ext uri="{FF2B5EF4-FFF2-40B4-BE49-F238E27FC236}">
                <a16:creationId xmlns:a16="http://schemas.microsoft.com/office/drawing/2014/main" id="{A1A02A07-EEDD-4FBE-A208-083A0A88D6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0570" y="2084269"/>
            <a:ext cx="3135109" cy="3135109"/>
          </a:xfrm>
          <a:prstGeom prst="rect">
            <a:avLst/>
          </a:prstGeom>
        </p:spPr>
      </p:pic>
      <p:sp>
        <p:nvSpPr>
          <p:cNvPr id="16" name="Rectangle 15">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2D73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1B1739ED-D8D2-4DB2-B2AA-3390D90EFDDB}"/>
              </a:ext>
            </a:extLst>
          </p:cNvPr>
          <p:cNvSpPr txBox="1"/>
          <p:nvPr/>
        </p:nvSpPr>
        <p:spPr>
          <a:xfrm>
            <a:off x="144379" y="6448926"/>
            <a:ext cx="1775166" cy="369332"/>
          </a:xfrm>
          <a:prstGeom prst="rect">
            <a:avLst/>
          </a:prstGeom>
          <a:noFill/>
        </p:spPr>
        <p:txBody>
          <a:bodyPr wrap="none" rtlCol="0">
            <a:spAutoFit/>
          </a:bodyPr>
          <a:lstStyle/>
          <a:p>
            <a:r>
              <a:rPr lang="en-US" sz="1800" b="0" i="0" dirty="0">
                <a:solidFill>
                  <a:schemeClr val="bg1"/>
                </a:solidFill>
                <a:effectLst/>
                <a:latin typeface="+mn-lt"/>
              </a:rPr>
              <a:t>Data Source: EPA</a:t>
            </a:r>
          </a:p>
        </p:txBody>
      </p:sp>
    </p:spTree>
    <p:extLst>
      <p:ext uri="{BB962C8B-B14F-4D97-AF65-F5344CB8AC3E}">
        <p14:creationId xmlns:p14="http://schemas.microsoft.com/office/powerpoint/2010/main" val="286573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DD72-0981-49D7-8EAE-F0EA3BC39408}"/>
              </a:ext>
            </a:extLst>
          </p:cNvPr>
          <p:cNvSpPr>
            <a:spLocks noGrp="1"/>
          </p:cNvSpPr>
          <p:nvPr>
            <p:ph type="title"/>
          </p:nvPr>
        </p:nvSpPr>
        <p:spPr>
          <a:xfrm>
            <a:off x="1097280" y="286603"/>
            <a:ext cx="10058400" cy="1450757"/>
          </a:xfrm>
        </p:spPr>
        <p:txBody>
          <a:bodyPr>
            <a:normAutofit/>
          </a:bodyPr>
          <a:lstStyle/>
          <a:p>
            <a:r>
              <a:rPr lang="en-US" sz="4400" b="1"/>
              <a:t>Massachusetts</a:t>
            </a:r>
            <a:r>
              <a:rPr lang="en-US" sz="4400"/>
              <a:t> Water Quality</a:t>
            </a:r>
          </a:p>
        </p:txBody>
      </p:sp>
      <p:sp>
        <p:nvSpPr>
          <p:cNvPr id="3" name="Content Placeholder 2">
            <a:extLst>
              <a:ext uri="{FF2B5EF4-FFF2-40B4-BE49-F238E27FC236}">
                <a16:creationId xmlns:a16="http://schemas.microsoft.com/office/drawing/2014/main" id="{D3C6DCAF-AFF0-4B8E-9EAD-CEA2A126273D}"/>
              </a:ext>
            </a:extLst>
          </p:cNvPr>
          <p:cNvSpPr>
            <a:spLocks noGrp="1"/>
          </p:cNvSpPr>
          <p:nvPr>
            <p:ph idx="1"/>
          </p:nvPr>
        </p:nvSpPr>
        <p:spPr>
          <a:xfrm>
            <a:off x="1097279" y="1874488"/>
            <a:ext cx="9819288" cy="3994606"/>
          </a:xfrm>
        </p:spPr>
        <p:txBody>
          <a:bodyPr vert="horz" lIns="0" tIns="45720" rIns="0" bIns="45720" rtlCol="0" anchor="t">
            <a:noAutofit/>
          </a:bodyPr>
          <a:lstStyle/>
          <a:p>
            <a:r>
              <a:rPr lang="en-US" sz="3200" b="1" dirty="0">
                <a:cs typeface="Calibri"/>
              </a:rPr>
              <a:t>Eating Fish</a:t>
            </a:r>
            <a:r>
              <a:rPr lang="en-US" sz="3200" dirty="0">
                <a:cs typeface="Calibri"/>
              </a:rPr>
              <a:t> from Rivers and streams: </a:t>
            </a:r>
          </a:p>
          <a:p>
            <a:r>
              <a:rPr lang="en-US" sz="3200" b="1" dirty="0">
                <a:ea typeface="+mn-lt"/>
                <a:cs typeface="+mn-lt"/>
              </a:rPr>
              <a:t>57%</a:t>
            </a:r>
            <a:r>
              <a:rPr lang="en-US" sz="3200" dirty="0">
                <a:ea typeface="+mn-lt"/>
                <a:cs typeface="+mn-lt"/>
              </a:rPr>
              <a:t> or 361 miles contain  PCBs.</a:t>
            </a:r>
            <a:endParaRPr lang="en-US" sz="3200" dirty="0">
              <a:cs typeface="Calibri"/>
            </a:endParaRPr>
          </a:p>
          <a:p>
            <a:r>
              <a:rPr lang="en-US" sz="3200" b="1" dirty="0">
                <a:ea typeface="+mn-lt"/>
                <a:cs typeface="+mn-lt"/>
              </a:rPr>
              <a:t>32%</a:t>
            </a:r>
            <a:r>
              <a:rPr lang="en-US" sz="3200" dirty="0">
                <a:ea typeface="+mn-lt"/>
                <a:cs typeface="+mn-lt"/>
              </a:rPr>
              <a:t> or 203 miles contain  Mercury.</a:t>
            </a:r>
            <a:endParaRPr lang="en-US" sz="3200" dirty="0">
              <a:cs typeface="Calibri"/>
            </a:endParaRPr>
          </a:p>
          <a:p>
            <a:r>
              <a:rPr lang="en-US" sz="3200" b="1" dirty="0">
                <a:ea typeface="+mn-lt"/>
                <a:cs typeface="+mn-lt"/>
              </a:rPr>
              <a:t>23%</a:t>
            </a:r>
            <a:r>
              <a:rPr lang="en-US" sz="3200" dirty="0">
                <a:ea typeface="+mn-lt"/>
                <a:cs typeface="+mn-lt"/>
              </a:rPr>
              <a:t> or 147 miles contain  Pesticides.</a:t>
            </a:r>
            <a:endParaRPr lang="en-US" sz="3200" dirty="0">
              <a:cs typeface="Calibri"/>
            </a:endParaRPr>
          </a:p>
          <a:p>
            <a:r>
              <a:rPr lang="en-US" sz="3200" b="1" dirty="0">
                <a:ea typeface="+mn-lt"/>
                <a:cs typeface="+mn-lt"/>
              </a:rPr>
              <a:t>&lt; 1%</a:t>
            </a:r>
            <a:r>
              <a:rPr lang="en-US" sz="3200" dirty="0">
                <a:ea typeface="+mn-lt"/>
                <a:cs typeface="+mn-lt"/>
              </a:rPr>
              <a:t> or 5 miles contain  Toxic Organic Chemicals.</a:t>
            </a:r>
          </a:p>
          <a:p>
            <a:r>
              <a:rPr lang="en-US" sz="3200" b="1" dirty="0">
                <a:ea typeface="+mn-lt"/>
                <a:cs typeface="+mn-lt"/>
              </a:rPr>
              <a:t>&lt; 1%</a:t>
            </a:r>
            <a:r>
              <a:rPr lang="en-US" sz="3200" dirty="0">
                <a:ea typeface="+mn-lt"/>
                <a:cs typeface="+mn-lt"/>
              </a:rPr>
              <a:t> or 5 miles contain  Dioxins.</a:t>
            </a:r>
            <a:endParaRPr lang="en-US" sz="3200" dirty="0">
              <a:cs typeface="Calibri"/>
            </a:endParaRPr>
          </a:p>
          <a:p>
            <a:r>
              <a:rPr lang="en-US" sz="3200" b="1" dirty="0">
                <a:ea typeface="+mn-lt"/>
                <a:cs typeface="+mn-lt"/>
              </a:rPr>
              <a:t>&lt; 1%</a:t>
            </a:r>
            <a:r>
              <a:rPr lang="en-US" sz="3200" dirty="0">
                <a:ea typeface="+mn-lt"/>
                <a:cs typeface="+mn-lt"/>
              </a:rPr>
              <a:t> or 5 miles contain  Metals.</a:t>
            </a:r>
            <a:endParaRPr lang="en-US" sz="3200" dirty="0">
              <a:cs typeface="Calibri"/>
            </a:endParaRPr>
          </a:p>
          <a:p>
            <a:endParaRPr lang="en-US" sz="3200" dirty="0">
              <a:cs typeface="Calibri"/>
            </a:endParaRPr>
          </a:p>
        </p:txBody>
      </p:sp>
      <p:pic>
        <p:nvPicPr>
          <p:cNvPr id="4" name="Picture 9">
            <a:extLst>
              <a:ext uri="{FF2B5EF4-FFF2-40B4-BE49-F238E27FC236}">
                <a16:creationId xmlns:a16="http://schemas.microsoft.com/office/drawing/2014/main" id="{278476E2-3125-4076-A2AF-8DCEEA25691C}"/>
              </a:ext>
              <a:ext uri="{C183D7F6-B498-43B3-948B-1728B52AA6E4}">
                <adec:decorative xmlns:adec="http://schemas.microsoft.com/office/drawing/2017/decorative" val="1"/>
              </a:ext>
            </a:extLst>
          </p:cNvPr>
          <p:cNvPicPr>
            <a:picLocks noChangeAspect="1"/>
          </p:cNvPicPr>
          <p:nvPr/>
        </p:nvPicPr>
        <p:blipFill rotWithShape="1">
          <a:blip r:embed="rId3"/>
          <a:srcRect l="6729" r="2948"/>
          <a:stretch/>
        </p:blipFill>
        <p:spPr>
          <a:xfrm>
            <a:off x="8020570" y="1686280"/>
            <a:ext cx="3135109" cy="3471012"/>
          </a:xfrm>
          <a:prstGeom prst="rect">
            <a:avLst/>
          </a:prstGeom>
        </p:spPr>
      </p:pic>
      <p:sp>
        <p:nvSpPr>
          <p:cNvPr id="5" name="TextBox 4">
            <a:extLst>
              <a:ext uri="{FF2B5EF4-FFF2-40B4-BE49-F238E27FC236}">
                <a16:creationId xmlns:a16="http://schemas.microsoft.com/office/drawing/2014/main" id="{9C998850-78B5-45FF-8765-B62E1756A4B7}"/>
              </a:ext>
            </a:extLst>
          </p:cNvPr>
          <p:cNvSpPr txBox="1"/>
          <p:nvPr/>
        </p:nvSpPr>
        <p:spPr>
          <a:xfrm>
            <a:off x="144379" y="6448926"/>
            <a:ext cx="1775166" cy="369332"/>
          </a:xfrm>
          <a:prstGeom prst="rect">
            <a:avLst/>
          </a:prstGeom>
          <a:noFill/>
        </p:spPr>
        <p:txBody>
          <a:bodyPr wrap="none" rtlCol="0">
            <a:spAutoFit/>
          </a:bodyPr>
          <a:lstStyle/>
          <a:p>
            <a:r>
              <a:rPr lang="en-US" sz="1800" b="0" i="0" dirty="0">
                <a:solidFill>
                  <a:schemeClr val="bg1"/>
                </a:solidFill>
                <a:effectLst/>
                <a:latin typeface="+mn-lt"/>
              </a:rPr>
              <a:t>Data Source: EPA</a:t>
            </a:r>
          </a:p>
        </p:txBody>
      </p:sp>
    </p:spTree>
    <p:extLst>
      <p:ext uri="{BB962C8B-B14F-4D97-AF65-F5344CB8AC3E}">
        <p14:creationId xmlns:p14="http://schemas.microsoft.com/office/powerpoint/2010/main" val="144391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D5D9-DCC9-471C-8199-B06060CE63CF}"/>
              </a:ext>
            </a:extLst>
          </p:cNvPr>
          <p:cNvSpPr>
            <a:spLocks noGrp="1"/>
          </p:cNvSpPr>
          <p:nvPr>
            <p:ph type="title"/>
          </p:nvPr>
        </p:nvSpPr>
        <p:spPr/>
        <p:txBody>
          <a:bodyPr>
            <a:normAutofit/>
          </a:bodyPr>
          <a:lstStyle/>
          <a:p>
            <a:r>
              <a:rPr lang="en-US" sz="5400">
                <a:cs typeface="Calibri Light"/>
              </a:rPr>
              <a:t>Find your watershed</a:t>
            </a:r>
            <a:endParaRPr lang="en-US" sz="5400"/>
          </a:p>
        </p:txBody>
      </p:sp>
      <p:sp>
        <p:nvSpPr>
          <p:cNvPr id="4" name="Text Placeholder 3">
            <a:extLst>
              <a:ext uri="{FF2B5EF4-FFF2-40B4-BE49-F238E27FC236}">
                <a16:creationId xmlns:a16="http://schemas.microsoft.com/office/drawing/2014/main" id="{E03AC2B7-4081-4859-BEA2-8F1FF3750761}"/>
              </a:ext>
            </a:extLst>
          </p:cNvPr>
          <p:cNvSpPr>
            <a:spLocks noGrp="1"/>
          </p:cNvSpPr>
          <p:nvPr>
            <p:ph type="body" sz="half" idx="2"/>
          </p:nvPr>
        </p:nvSpPr>
        <p:spPr>
          <a:xfrm>
            <a:off x="-2875" y="2882949"/>
            <a:ext cx="4120551" cy="3407878"/>
          </a:xfrm>
        </p:spPr>
        <p:txBody>
          <a:bodyPr vert="horz" lIns="91440" tIns="45720" rIns="91440" bIns="45720" rtlCol="0" anchor="t">
            <a:normAutofit/>
          </a:bodyPr>
          <a:lstStyle/>
          <a:p>
            <a:pPr algn="ctr"/>
            <a:r>
              <a:rPr lang="en-US" sz="2400" b="1">
                <a:solidFill>
                  <a:srgbClr val="FFFF00"/>
                </a:solidFill>
                <a:ea typeface="+mn-lt"/>
                <a:cs typeface="+mn-lt"/>
              </a:rPr>
              <a:t>mywaterway.epa.gov</a:t>
            </a:r>
            <a:endParaRPr lang="en-US" b="1">
              <a:solidFill>
                <a:srgbClr val="FFFF00"/>
              </a:solidFill>
              <a:cs typeface="Calibri" panose="020F0502020204030204"/>
            </a:endParaRPr>
          </a:p>
          <a:p>
            <a:endParaRPr lang="en-US" sz="2400"/>
          </a:p>
          <a:p>
            <a:endParaRPr lang="en-US" sz="2400"/>
          </a:p>
          <a:p>
            <a:endParaRPr lang="en-US" sz="2400"/>
          </a:p>
          <a:p>
            <a:endParaRPr lang="en-US" sz="2400"/>
          </a:p>
        </p:txBody>
      </p:sp>
      <p:pic>
        <p:nvPicPr>
          <p:cNvPr id="7" name="Picture 7">
            <a:extLst>
              <a:ext uri="{FF2B5EF4-FFF2-40B4-BE49-F238E27FC236}">
                <a16:creationId xmlns:a16="http://schemas.microsoft.com/office/drawing/2014/main" id="{DD60B11B-5121-4B64-9ECE-546668B83E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97375" y="199606"/>
            <a:ext cx="582613" cy="381000"/>
          </a:xfrm>
          <a:prstGeom prst="rect">
            <a:avLst/>
          </a:prstGeom>
        </p:spPr>
      </p:pic>
      <p:pic>
        <p:nvPicPr>
          <p:cNvPr id="8" name="Picture 8">
            <a:extLst>
              <a:ext uri="{FF2B5EF4-FFF2-40B4-BE49-F238E27FC236}">
                <a16:creationId xmlns:a16="http://schemas.microsoft.com/office/drawing/2014/main" id="{F7A9948A-426E-4A25-AE27-6BA432B463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89438" y="961606"/>
            <a:ext cx="598488" cy="381000"/>
          </a:xfrm>
          <a:prstGeom prst="rect">
            <a:avLst/>
          </a:prstGeom>
        </p:spPr>
      </p:pic>
      <p:pic>
        <p:nvPicPr>
          <p:cNvPr id="9" name="Picture 9">
            <a:extLst>
              <a:ext uri="{FF2B5EF4-FFF2-40B4-BE49-F238E27FC236}">
                <a16:creationId xmlns:a16="http://schemas.microsoft.com/office/drawing/2014/main" id="{361399E2-EA8E-4E3C-8426-ABE97AAC3F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89438" y="1723606"/>
            <a:ext cx="596900" cy="381000"/>
          </a:xfrm>
          <a:prstGeom prst="rect">
            <a:avLst/>
          </a:prstGeom>
        </p:spPr>
      </p:pic>
      <p:pic>
        <p:nvPicPr>
          <p:cNvPr id="10" name="Picture 10">
            <a:extLst>
              <a:ext uri="{FF2B5EF4-FFF2-40B4-BE49-F238E27FC236}">
                <a16:creationId xmlns:a16="http://schemas.microsoft.com/office/drawing/2014/main" id="{80CBEB10-230A-4B6D-BF42-735F6FF0054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89438" y="2485606"/>
            <a:ext cx="596900" cy="381000"/>
          </a:xfrm>
          <a:prstGeom prst="rect">
            <a:avLst/>
          </a:prstGeom>
        </p:spPr>
      </p:pic>
      <p:pic>
        <p:nvPicPr>
          <p:cNvPr id="11" name="Picture 11">
            <a:extLst>
              <a:ext uri="{FF2B5EF4-FFF2-40B4-BE49-F238E27FC236}">
                <a16:creationId xmlns:a16="http://schemas.microsoft.com/office/drawing/2014/main" id="{59BDC855-F0C3-49C3-9971-A20ADC96B0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73563" y="3247606"/>
            <a:ext cx="628650" cy="381000"/>
          </a:xfrm>
          <a:prstGeom prst="rect">
            <a:avLst/>
          </a:prstGeom>
        </p:spPr>
      </p:pic>
      <p:pic>
        <p:nvPicPr>
          <p:cNvPr id="12" name="Picture 12">
            <a:extLst>
              <a:ext uri="{FF2B5EF4-FFF2-40B4-BE49-F238E27FC236}">
                <a16:creationId xmlns:a16="http://schemas.microsoft.com/office/drawing/2014/main" id="{2AEC82AA-3859-4074-865F-1C510F7AAB1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22775" y="4009606"/>
            <a:ext cx="531813" cy="381000"/>
          </a:xfrm>
          <a:prstGeom prst="rect">
            <a:avLst/>
          </a:prstGeom>
        </p:spPr>
      </p:pic>
      <p:pic>
        <p:nvPicPr>
          <p:cNvPr id="13" name="Picture 13">
            <a:extLst>
              <a:ext uri="{FF2B5EF4-FFF2-40B4-BE49-F238E27FC236}">
                <a16:creationId xmlns:a16="http://schemas.microsoft.com/office/drawing/2014/main" id="{A52A63C9-ECDC-4680-AAE2-A3EE436C470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483100" y="4771606"/>
            <a:ext cx="411163" cy="381000"/>
          </a:xfrm>
          <a:prstGeom prst="rect">
            <a:avLst/>
          </a:prstGeom>
        </p:spPr>
      </p:pic>
      <p:pic>
        <p:nvPicPr>
          <p:cNvPr id="14" name="Picture 14">
            <a:extLst>
              <a:ext uri="{FF2B5EF4-FFF2-40B4-BE49-F238E27FC236}">
                <a16:creationId xmlns:a16="http://schemas.microsoft.com/office/drawing/2014/main" id="{A6FBEFA2-C804-4EE3-9476-1119EA1C158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467225" y="5533606"/>
            <a:ext cx="442913" cy="381000"/>
          </a:xfrm>
          <a:prstGeom prst="rect">
            <a:avLst/>
          </a:prstGeom>
        </p:spPr>
      </p:pic>
      <p:pic>
        <p:nvPicPr>
          <p:cNvPr id="15" name="Picture 15">
            <a:extLst>
              <a:ext uri="{FF2B5EF4-FFF2-40B4-BE49-F238E27FC236}">
                <a16:creationId xmlns:a16="http://schemas.microsoft.com/office/drawing/2014/main" id="{06D30D72-A902-4194-85A9-288F3794401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389438" y="6295606"/>
            <a:ext cx="598488" cy="381000"/>
          </a:xfrm>
          <a:prstGeom prst="rect">
            <a:avLst/>
          </a:prstGeom>
        </p:spPr>
      </p:pic>
      <p:sp>
        <p:nvSpPr>
          <p:cNvPr id="16" name="TextBox 15">
            <a:extLst>
              <a:ext uri="{FF2B5EF4-FFF2-40B4-BE49-F238E27FC236}">
                <a16:creationId xmlns:a16="http://schemas.microsoft.com/office/drawing/2014/main" id="{C16498FC-0A73-481E-BE67-3305E9514810}"/>
              </a:ext>
            </a:extLst>
          </p:cNvPr>
          <p:cNvSpPr txBox="1"/>
          <p:nvPr/>
        </p:nvSpPr>
        <p:spPr>
          <a:xfrm>
            <a:off x="5069456" y="8627"/>
            <a:ext cx="7128294"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solidFill>
                  <a:srgbClr val="444444"/>
                </a:solidFill>
                <a:latin typeface="Source Sans Pro"/>
                <a:ea typeface="Source Sans Pro"/>
              </a:rPr>
              <a:t>Enter a </a:t>
            </a:r>
            <a:r>
              <a:rPr lang="en-US" sz="1900" b="1" dirty="0">
                <a:solidFill>
                  <a:srgbClr val="444444"/>
                </a:solidFill>
                <a:latin typeface="Source Sans Pro"/>
                <a:ea typeface="Source Sans Pro"/>
              </a:rPr>
              <a:t>location </a:t>
            </a:r>
            <a:r>
              <a:rPr lang="en-US" sz="1900" dirty="0">
                <a:solidFill>
                  <a:srgbClr val="444444"/>
                </a:solidFill>
                <a:latin typeface="Source Sans Pro"/>
                <a:ea typeface="Source Sans Pro"/>
              </a:rPr>
              <a:t>in the search box to explore waters in your area and find out information about the following:</a:t>
            </a:r>
            <a:endParaRPr lang="en-US" sz="1900" dirty="0">
              <a:cs typeface="Calibri" panose="020F0502020204030204"/>
            </a:endParaRP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Swimming:</a:t>
            </a:r>
            <a:r>
              <a:rPr lang="en-US" sz="1900" dirty="0">
                <a:solidFill>
                  <a:srgbClr val="444444"/>
                </a:solidFill>
                <a:latin typeface="Source Sans Pro"/>
                <a:ea typeface="Source Sans Pro"/>
              </a:rPr>
              <a:t>   EPA, states, and tribes monitor and assess water quality to keep you safe while swimming, wading, or boating.</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Eating Fish:</a:t>
            </a:r>
            <a:r>
              <a:rPr lang="en-US" sz="1900" dirty="0">
                <a:solidFill>
                  <a:srgbClr val="444444"/>
                </a:solidFill>
                <a:latin typeface="Source Sans Pro"/>
                <a:ea typeface="Source Sans Pro"/>
              </a:rPr>
              <a:t>   EPA, states, and tribes monitor and assess water quality to determine if fish and shellfish are safe to eat.</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Aquatic Life:</a:t>
            </a:r>
            <a:r>
              <a:rPr lang="en-US" sz="1900" dirty="0">
                <a:solidFill>
                  <a:srgbClr val="444444"/>
                </a:solidFill>
                <a:latin typeface="Source Sans Pro"/>
                <a:ea typeface="Source Sans Pro"/>
              </a:rPr>
              <a:t>   EPA, states, and tribes monitor and assess water quality to determine the impact of impairments on plants and animals living in the water.</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Drinking Water:</a:t>
            </a:r>
            <a:r>
              <a:rPr lang="en-US" sz="1900" dirty="0">
                <a:solidFill>
                  <a:srgbClr val="444444"/>
                </a:solidFill>
                <a:latin typeface="Source Sans Pro"/>
                <a:ea typeface="Source Sans Pro"/>
              </a:rPr>
              <a:t>   Who provides drinking water in your community?</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Monitoring:</a:t>
            </a:r>
            <a:r>
              <a:rPr lang="en-US" sz="1900" dirty="0">
                <a:solidFill>
                  <a:srgbClr val="444444"/>
                </a:solidFill>
                <a:latin typeface="Source Sans Pro"/>
                <a:ea typeface="Source Sans Pro"/>
              </a:rPr>
              <a:t>   View monitoring locations.</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Identified Issues:</a:t>
            </a:r>
            <a:r>
              <a:rPr lang="en-US" sz="1900" dirty="0">
                <a:solidFill>
                  <a:srgbClr val="444444"/>
                </a:solidFill>
                <a:latin typeface="Source Sans Pro"/>
                <a:ea typeface="Source Sans Pro"/>
              </a:rPr>
              <a:t>   View identified water quality issues.</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Restore:</a:t>
            </a:r>
            <a:r>
              <a:rPr lang="en-US" sz="1900" dirty="0">
                <a:solidFill>
                  <a:srgbClr val="444444"/>
                </a:solidFill>
                <a:latin typeface="Source Sans Pro"/>
                <a:ea typeface="Source Sans Pro"/>
              </a:rPr>
              <a:t>   View EPA funded nonpoint source pollution grants and waterbody restoration plans.</a:t>
            </a:r>
          </a:p>
          <a:p>
            <a:endParaRPr lang="en-US" sz="1900" dirty="0">
              <a:solidFill>
                <a:srgbClr val="444444"/>
              </a:solidFill>
              <a:latin typeface="Source Sans Pro"/>
              <a:ea typeface="Source Sans Pro"/>
            </a:endParaRPr>
          </a:p>
          <a:p>
            <a:r>
              <a:rPr lang="en-US" sz="1900" b="1" dirty="0">
                <a:solidFill>
                  <a:srgbClr val="444444"/>
                </a:solidFill>
                <a:latin typeface="Source Sans Pro"/>
                <a:ea typeface="Source Sans Pro"/>
              </a:rPr>
              <a:t>Protect:</a:t>
            </a:r>
            <a:r>
              <a:rPr lang="en-US" sz="1900" dirty="0">
                <a:solidFill>
                  <a:srgbClr val="444444"/>
                </a:solidFill>
                <a:latin typeface="Source Sans Pro"/>
                <a:ea typeface="Source Sans Pro"/>
              </a:rPr>
              <a:t>   How can you help?</a:t>
            </a:r>
          </a:p>
          <a:p>
            <a:endParaRPr lang="en-US" sz="1900" dirty="0">
              <a:solidFill>
                <a:srgbClr val="444444"/>
              </a:solidFill>
              <a:latin typeface="Source Sans Pro"/>
              <a:ea typeface="Source Sans Pro"/>
            </a:endParaRPr>
          </a:p>
        </p:txBody>
      </p:sp>
    </p:spTree>
    <p:extLst>
      <p:ext uri="{BB962C8B-B14F-4D97-AF65-F5344CB8AC3E}">
        <p14:creationId xmlns:p14="http://schemas.microsoft.com/office/powerpoint/2010/main" val="688356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E74C-4F0B-4414-9FC1-8E4DB48F545D}"/>
              </a:ext>
            </a:extLst>
          </p:cNvPr>
          <p:cNvSpPr>
            <a:spLocks noGrp="1"/>
          </p:cNvSpPr>
          <p:nvPr>
            <p:ph type="title"/>
          </p:nvPr>
        </p:nvSpPr>
        <p:spPr/>
        <p:txBody>
          <a:bodyPr/>
          <a:lstStyle/>
          <a:p>
            <a:r>
              <a:rPr lang="en-US" dirty="0"/>
              <a:t>Land Acknowledgement</a:t>
            </a:r>
          </a:p>
        </p:txBody>
      </p:sp>
      <p:sp>
        <p:nvSpPr>
          <p:cNvPr id="3" name="Content Placeholder 2">
            <a:extLst>
              <a:ext uri="{FF2B5EF4-FFF2-40B4-BE49-F238E27FC236}">
                <a16:creationId xmlns:a16="http://schemas.microsoft.com/office/drawing/2014/main" id="{60B29CF8-912F-4EFF-8951-82B27734E90D}"/>
              </a:ext>
            </a:extLst>
          </p:cNvPr>
          <p:cNvSpPr>
            <a:spLocks noGrp="1"/>
          </p:cNvSpPr>
          <p:nvPr>
            <p:ph idx="1"/>
          </p:nvPr>
        </p:nvSpPr>
        <p:spPr/>
        <p:txBody>
          <a:bodyPr>
            <a:normAutofit/>
          </a:bodyPr>
          <a:lstStyle/>
          <a:p>
            <a:pPr algn="ctr"/>
            <a:r>
              <a:rPr lang="en-US" sz="2800" dirty="0"/>
              <a:t>We collectively acknowledge that the </a:t>
            </a:r>
            <a:r>
              <a:rPr lang="en-US" sz="2800" dirty="0" err="1"/>
              <a:t>Merruasquamack</a:t>
            </a:r>
            <a:r>
              <a:rPr lang="en-US" sz="2800" dirty="0"/>
              <a:t> (Merrimack River) watershed is located on the traditional, ancestral, and contemporary lands of the </a:t>
            </a:r>
            <a:r>
              <a:rPr lang="en-US" sz="2800" dirty="0" err="1"/>
              <a:t>Pennacock</a:t>
            </a:r>
            <a:r>
              <a:rPr lang="en-US" sz="2800" dirty="0"/>
              <a:t>, </a:t>
            </a:r>
            <a:r>
              <a:rPr lang="en-US" sz="2800" dirty="0" err="1"/>
              <a:t>Wobanaki</a:t>
            </a:r>
            <a:r>
              <a:rPr lang="en-US" sz="2800" dirty="0"/>
              <a:t>, and </a:t>
            </a:r>
            <a:r>
              <a:rPr lang="en-US" sz="2800" dirty="0" err="1"/>
              <a:t>Massachusett</a:t>
            </a:r>
            <a:r>
              <a:rPr lang="en-US" sz="2800" dirty="0"/>
              <a:t> peoples. We also recognize the continuing presence of the neighboring Wampanoag and Nipmuc peoples. We acknowledge the painful history of genocide and forced removal from this territory and honor, respect, and celebrate the many Indigenous peoples still connected to this land and this community. Let us take a moment of silence to pay respect to their Elders and to all local Indigenous people, past and present.</a:t>
            </a:r>
          </a:p>
        </p:txBody>
      </p:sp>
    </p:spTree>
    <p:extLst>
      <p:ext uri="{BB962C8B-B14F-4D97-AF65-F5344CB8AC3E}">
        <p14:creationId xmlns:p14="http://schemas.microsoft.com/office/powerpoint/2010/main" val="2137789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B9DD72-0981-49D7-8EAE-F0EA3BC39408}"/>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sz="6200" b="1">
                <a:solidFill>
                  <a:schemeClr val="tx1">
                    <a:lumMod val="85000"/>
                    <a:lumOff val="15000"/>
                  </a:schemeClr>
                </a:solidFill>
              </a:rPr>
              <a:t>Your </a:t>
            </a:r>
            <a:r>
              <a:rPr lang="en-US" sz="6200">
                <a:solidFill>
                  <a:schemeClr val="tx1">
                    <a:lumMod val="85000"/>
                    <a:lumOff val="15000"/>
                  </a:schemeClr>
                </a:solidFill>
              </a:rPr>
              <a:t>Water Quality</a:t>
            </a:r>
          </a:p>
        </p:txBody>
      </p:sp>
      <p:sp>
        <p:nvSpPr>
          <p:cNvPr id="3" name="Content Placeholder 2">
            <a:extLst>
              <a:ext uri="{FF2B5EF4-FFF2-40B4-BE49-F238E27FC236}">
                <a16:creationId xmlns:a16="http://schemas.microsoft.com/office/drawing/2014/main" id="{D3C6DCAF-AFF0-4B8E-9EAD-CEA2A126273D}"/>
              </a:ext>
            </a:extLst>
          </p:cNvPr>
          <p:cNvSpPr>
            <a:spLocks noGrp="1"/>
          </p:cNvSpPr>
          <p:nvPr>
            <p:ph idx="1"/>
          </p:nvPr>
        </p:nvSpPr>
        <p:spPr>
          <a:xfrm>
            <a:off x="3836504" y="4455620"/>
            <a:ext cx="7321946" cy="1143000"/>
          </a:xfrm>
        </p:spPr>
        <p:txBody>
          <a:bodyPr vert="horz" lIns="91440" tIns="45720" rIns="91440" bIns="45720" rtlCol="0">
            <a:normAutofit/>
          </a:bodyPr>
          <a:lstStyle/>
          <a:p>
            <a:pPr marL="0" indent="0">
              <a:buNone/>
            </a:pPr>
            <a:r>
              <a:rPr lang="en-US" sz="2400" b="1" cap="all" spc="200">
                <a:solidFill>
                  <a:schemeClr val="tx2"/>
                </a:solidFill>
                <a:latin typeface="+mj-lt"/>
              </a:rPr>
              <a:t>What are the results for your watershed?</a:t>
            </a:r>
            <a:endParaRPr lang="en-US" sz="2400" cap="all" spc="200">
              <a:solidFill>
                <a:schemeClr val="tx2"/>
              </a:solidFill>
              <a:latin typeface="+mj-lt"/>
            </a:endParaRPr>
          </a:p>
        </p:txBody>
      </p:sp>
      <p:pic>
        <p:nvPicPr>
          <p:cNvPr id="7" name="Graphic 6">
            <a:extLst>
              <a:ext uri="{FF2B5EF4-FFF2-40B4-BE49-F238E27FC236}">
                <a16:creationId xmlns:a16="http://schemas.microsoft.com/office/drawing/2014/main" id="{4A3793F3-253A-4E04-87A6-A7909CAF5E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818" y="1944907"/>
            <a:ext cx="2449486" cy="2449486"/>
          </a:xfrm>
          <a:prstGeom prst="rect">
            <a:avLst/>
          </a:prstGeom>
        </p:spPr>
      </p:pic>
      <p:sp>
        <p:nvSpPr>
          <p:cNvPr id="20" name="Rectangle 19">
            <a:extLst>
              <a:ext uri="{FF2B5EF4-FFF2-40B4-BE49-F238E27FC236}">
                <a16:creationId xmlns:a16="http://schemas.microsoft.com/office/drawing/2014/main" id="{3F0CE275-BAEC-48E9-B00C-1B635C68F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22C524A-01E1-4209-AE20-DA64F7CB1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9274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8" y="965200"/>
            <a:ext cx="5999002" cy="4927600"/>
          </a:xfrm>
        </p:spPr>
        <p:txBody>
          <a:bodyPr vert="horz" lIns="91440" tIns="45720" rIns="91440" bIns="45720" rtlCol="0" anchor="ctr">
            <a:normAutofit fontScale="90000"/>
          </a:bodyPr>
          <a:lstStyle/>
          <a:p>
            <a:r>
              <a:rPr lang="en-US" sz="6200" dirty="0">
                <a:cs typeface="Calibri Light"/>
              </a:rPr>
              <a:t>Connection to the New England Landscape Futures (</a:t>
            </a:r>
            <a:r>
              <a:rPr lang="en-US" sz="6200" dirty="0" err="1">
                <a:cs typeface="Calibri Light"/>
              </a:rPr>
              <a:t>NELF</a:t>
            </a:r>
            <a:r>
              <a:rPr lang="en-US" sz="6200" dirty="0">
                <a:cs typeface="Calibri Light"/>
              </a:rPr>
              <a:t>) explorer tool and Dirty Water Data Nugget</a:t>
            </a:r>
          </a:p>
        </p:txBody>
      </p:sp>
    </p:spTree>
    <p:extLst>
      <p:ext uri="{BB962C8B-B14F-4D97-AF65-F5344CB8AC3E}">
        <p14:creationId xmlns:p14="http://schemas.microsoft.com/office/powerpoint/2010/main" val="330528268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BFB569FC-3563-4ED6-84A2-19E4D4E7D93D}"/>
              </a:ext>
            </a:extLst>
          </p:cNvPr>
          <p:cNvSpPr>
            <a:spLocks noChangeArrowheads="1"/>
          </p:cNvSpPr>
          <p:nvPr/>
        </p:nvSpPr>
        <p:spPr bwMode="auto">
          <a:xfrm>
            <a:off x="477078" y="755378"/>
            <a:ext cx="3100136" cy="17216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defTabSz="914400" fontAlgn="base">
              <a:lnSpc>
                <a:spcPct val="85000"/>
              </a:lnSpc>
              <a:spcBef>
                <a:spcPct val="0"/>
              </a:spcBef>
              <a:spcAft>
                <a:spcPts val="600"/>
              </a:spcAft>
              <a:buClrTx/>
              <a:buSzTx/>
              <a:tabLst/>
            </a:pPr>
            <a:r>
              <a:rPr kumimoji="0" lang="en-US" altLang="en-US" sz="4400" b="0" i="0" u="none" strike="noStrike" cap="none" spc="-50" normalizeH="0" dirty="0">
                <a:ln>
                  <a:noFill/>
                </a:ln>
                <a:solidFill>
                  <a:schemeClr val="accent1">
                    <a:lumMod val="75000"/>
                  </a:schemeClr>
                </a:solidFill>
                <a:effectLst/>
                <a:latin typeface="+mj-lt"/>
                <a:ea typeface="+mj-ea"/>
                <a:cs typeface="+mj-cs"/>
              </a:rPr>
              <a:t>The </a:t>
            </a:r>
            <a:r>
              <a:rPr kumimoji="0" lang="en-US" altLang="en-US" sz="4400" b="0" i="0" u="none" strike="noStrike" cap="none" spc="-50" normalizeH="0" dirty="0" err="1">
                <a:ln>
                  <a:noFill/>
                </a:ln>
                <a:solidFill>
                  <a:schemeClr val="accent1">
                    <a:lumMod val="75000"/>
                  </a:schemeClr>
                </a:solidFill>
                <a:effectLst/>
                <a:latin typeface="+mj-lt"/>
                <a:ea typeface="+mj-ea"/>
                <a:cs typeface="+mj-cs"/>
              </a:rPr>
              <a:t>NELF</a:t>
            </a:r>
            <a:r>
              <a:rPr kumimoji="0" lang="en-US" altLang="en-US" sz="4400" b="0" i="0" u="none" strike="noStrike" cap="none" spc="-50" normalizeH="0" dirty="0">
                <a:ln>
                  <a:noFill/>
                </a:ln>
                <a:solidFill>
                  <a:schemeClr val="accent1">
                    <a:lumMod val="75000"/>
                  </a:schemeClr>
                </a:solidFill>
                <a:effectLst/>
                <a:latin typeface="+mj-lt"/>
                <a:ea typeface="+mj-ea"/>
                <a:cs typeface="+mj-cs"/>
              </a:rPr>
              <a:t> Explorer</a:t>
            </a:r>
          </a:p>
        </p:txBody>
      </p:sp>
      <p:cxnSp>
        <p:nvCxnSpPr>
          <p:cNvPr id="81" name="Straight Connector 8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6">
            <a:extLst>
              <a:ext uri="{FF2B5EF4-FFF2-40B4-BE49-F238E27FC236}">
                <a16:creationId xmlns:a16="http://schemas.microsoft.com/office/drawing/2014/main" id="{57253A8C-F9E8-49C2-8F6F-EF5D1BF40F87}"/>
              </a:ext>
            </a:extLst>
          </p:cNvPr>
          <p:cNvSpPr>
            <a:spLocks noChangeArrowheads="1"/>
          </p:cNvSpPr>
          <p:nvPr/>
        </p:nvSpPr>
        <p:spPr bwMode="auto">
          <a:xfrm>
            <a:off x="261257" y="2631488"/>
            <a:ext cx="3570514" cy="34711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Autofit/>
          </a:bodyPr>
          <a:lstStyle/>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2000" b="0" i="0" u="none" strike="noStrike" cap="none" normalizeH="0" baseline="0" dirty="0">
                <a:ln>
                  <a:noFill/>
                </a:ln>
                <a:solidFill>
                  <a:schemeClr val="tx1">
                    <a:lumMod val="75000"/>
                    <a:lumOff val="25000"/>
                  </a:schemeClr>
                </a:solidFill>
                <a:effectLst/>
              </a:rPr>
              <a:t>The </a:t>
            </a:r>
            <a:r>
              <a:rPr kumimoji="0" lang="en-US" altLang="en-US" sz="2000" b="0" i="0" u="none" strike="noStrike" cap="none" normalizeH="0" baseline="0" dirty="0" err="1">
                <a:ln>
                  <a:noFill/>
                </a:ln>
                <a:solidFill>
                  <a:schemeClr val="tx1">
                    <a:lumMod val="75000"/>
                    <a:lumOff val="25000"/>
                  </a:schemeClr>
                </a:solidFill>
                <a:effectLst/>
              </a:rPr>
              <a:t>NELF</a:t>
            </a:r>
            <a:r>
              <a:rPr kumimoji="0" lang="en-US" altLang="en-US" sz="2000" b="0" i="0" u="none" strike="noStrike" cap="none" normalizeH="0" baseline="0" dirty="0">
                <a:ln>
                  <a:noFill/>
                </a:ln>
                <a:solidFill>
                  <a:schemeClr val="tx1">
                    <a:lumMod val="75000"/>
                    <a:lumOff val="25000"/>
                  </a:schemeClr>
                </a:solidFill>
                <a:effectLst/>
              </a:rPr>
              <a:t> Explorer helps us understand long-term consequences of land-use decisions we make today, via maps, graphs, and scenario narratives.</a:t>
            </a: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endParaRPr kumimoji="0" lang="en-US" altLang="en-US" sz="2000" b="0" i="0" u="none" strike="noStrike" cap="none" normalizeH="0" baseline="0" dirty="0">
              <a:ln>
                <a:noFill/>
              </a:ln>
              <a:solidFill>
                <a:schemeClr val="tx1">
                  <a:lumMod val="75000"/>
                  <a:lumOff val="25000"/>
                </a:schemeClr>
              </a:solidFill>
              <a:effectLst/>
            </a:endParaRPr>
          </a:p>
          <a:p>
            <a:pPr marL="0" marR="0" lvl="0" indent="0" defTabSz="914400" fontAlgn="base">
              <a:lnSpc>
                <a:spcPct val="90000"/>
              </a:lnSpc>
              <a:spcBef>
                <a:spcPct val="0"/>
              </a:spcBef>
              <a:spcAft>
                <a:spcPts val="600"/>
              </a:spcAft>
              <a:buClr>
                <a:schemeClr val="accent1"/>
              </a:buClr>
              <a:buSzTx/>
              <a:buFont typeface="Calibri" panose="020F0502020204030204" pitchFamily="34" charset="0"/>
              <a:buNone/>
              <a:tabLst/>
            </a:pPr>
            <a:r>
              <a:rPr kumimoji="0" lang="en-US" altLang="en-US" sz="2000" b="0" i="0" u="none" strike="noStrike" cap="none" normalizeH="0" baseline="0" dirty="0">
                <a:ln>
                  <a:noFill/>
                </a:ln>
                <a:solidFill>
                  <a:schemeClr val="tx1">
                    <a:lumMod val="75000"/>
                    <a:lumOff val="25000"/>
                  </a:schemeClr>
                </a:solidFill>
                <a:effectLst/>
              </a:rPr>
              <a:t>This tool can be used by land-users and landowners, including conservationists, planners, developers, government leaders, and citizens who want to explore possible futures of our land.</a:t>
            </a:r>
          </a:p>
        </p:txBody>
      </p:sp>
      <p:pic>
        <p:nvPicPr>
          <p:cNvPr id="4100" name="Picture 50" descr="Screenshot map of New England land use from newenglandlandscapes.org">
            <a:extLst>
              <a:ext uri="{FF2B5EF4-FFF2-40B4-BE49-F238E27FC236}">
                <a16:creationId xmlns:a16="http://schemas.microsoft.com/office/drawing/2014/main" id="{E7DB7C99-D034-4AC0-8A4E-836A2B35A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1" r="-1" b="6696"/>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40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B2FD2-2F70-4A31-AFA7-3A1726AA36A4}"/>
              </a:ext>
            </a:extLst>
          </p:cNvPr>
          <p:cNvSpPr>
            <a:spLocks noGrp="1"/>
          </p:cNvSpPr>
          <p:nvPr>
            <p:ph type="title"/>
          </p:nvPr>
        </p:nvSpPr>
        <p:spPr>
          <a:xfrm>
            <a:off x="477078" y="516836"/>
            <a:ext cx="3100136" cy="1960234"/>
          </a:xfrm>
        </p:spPr>
        <p:txBody>
          <a:bodyPr vert="horz" lIns="91440" tIns="45720" rIns="91440" bIns="45720" rtlCol="0" anchor="b">
            <a:normAutofit/>
          </a:bodyPr>
          <a:lstStyle/>
          <a:p>
            <a:r>
              <a:rPr lang="en-US" sz="4400" dirty="0">
                <a:solidFill>
                  <a:schemeClr val="accent1">
                    <a:lumMod val="75000"/>
                  </a:schemeClr>
                </a:solidFill>
              </a:rPr>
              <a:t>Dirty Water Data Nugget</a:t>
            </a:r>
          </a:p>
        </p:txBody>
      </p:sp>
      <p:cxnSp>
        <p:nvCxnSpPr>
          <p:cNvPr id="79" name="Straight Connector 7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1FC29D1-9A95-459B-9089-3A3ED72B0012}"/>
              </a:ext>
            </a:extLst>
          </p:cNvPr>
          <p:cNvSpPr txBox="1"/>
          <p:nvPr/>
        </p:nvSpPr>
        <p:spPr>
          <a:xfrm>
            <a:off x="492371" y="2790855"/>
            <a:ext cx="3084844" cy="3311766"/>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2400" dirty="0">
                <a:solidFill>
                  <a:schemeClr val="tx1">
                    <a:lumMod val="75000"/>
                    <a:lumOff val="25000"/>
                  </a:schemeClr>
                </a:solidFill>
              </a:rPr>
              <a:t>How will development decisions impact the future of the Merrimack River and the health of humans that rely on it?</a:t>
            </a:r>
          </a:p>
        </p:txBody>
      </p:sp>
      <p:pic>
        <p:nvPicPr>
          <p:cNvPr id="3074" name="Picture 2" descr="A group of scientists and teachers stand waist-deep in water to take a measurement">
            <a:extLst>
              <a:ext uri="{FF2B5EF4-FFF2-40B4-BE49-F238E27FC236}">
                <a16:creationId xmlns:a16="http://schemas.microsoft.com/office/drawing/2014/main" id="{0100DFFE-9744-4D01-B95E-896414DF8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2" r="1" b="6014"/>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21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8" y="965200"/>
            <a:ext cx="5999002" cy="4927600"/>
          </a:xfrm>
        </p:spPr>
        <p:txBody>
          <a:bodyPr vert="horz" lIns="91440" tIns="45720" rIns="91440" bIns="45720" rtlCol="0" anchor="ctr">
            <a:normAutofit/>
          </a:bodyPr>
          <a:lstStyle/>
          <a:p>
            <a:r>
              <a:rPr lang="en-US" sz="6200" b="0" i="0">
                <a:solidFill>
                  <a:srgbClr val="FFFFFF"/>
                </a:solidFill>
                <a:effectLst/>
              </a:rPr>
              <a:t>In what ways can youth and climate crisis activists advocate for sustainable water resilience?</a:t>
            </a:r>
            <a:endParaRPr lang="en-US" sz="6200">
              <a:solidFill>
                <a:srgbClr val="FFFFFF"/>
              </a:solidFill>
            </a:endParaRPr>
          </a:p>
        </p:txBody>
      </p:sp>
    </p:spTree>
    <p:extLst>
      <p:ext uri="{BB962C8B-B14F-4D97-AF65-F5344CB8AC3E}">
        <p14:creationId xmlns:p14="http://schemas.microsoft.com/office/powerpoint/2010/main" val="326717424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ortrait of Mari Copeny">
            <a:extLst>
              <a:ext uri="{FF2B5EF4-FFF2-40B4-BE49-F238E27FC236}">
                <a16:creationId xmlns:a16="http://schemas.microsoft.com/office/drawing/2014/main" id="{D669F7E6-4AB6-42DB-B5BF-CE09F58727BA}"/>
              </a:ext>
            </a:extLst>
          </p:cNvPr>
          <p:cNvPicPr>
            <a:picLocks noChangeAspect="1"/>
          </p:cNvPicPr>
          <p:nvPr/>
        </p:nvPicPr>
        <p:blipFill>
          <a:blip r:embed="rId3"/>
          <a:stretch>
            <a:fillRect/>
          </a:stretch>
        </p:blipFill>
        <p:spPr>
          <a:xfrm>
            <a:off x="64008" y="0"/>
            <a:ext cx="12154150" cy="6729984"/>
          </a:xfrm>
          <a:prstGeom prst="rect">
            <a:avLst/>
          </a:prstGeom>
        </p:spPr>
      </p:pic>
      <p:sp>
        <p:nvSpPr>
          <p:cNvPr id="8" name="TextBox 7">
            <a:extLst>
              <a:ext uri="{FF2B5EF4-FFF2-40B4-BE49-F238E27FC236}">
                <a16:creationId xmlns:a16="http://schemas.microsoft.com/office/drawing/2014/main" id="{08D01BB0-FAFC-4EBE-B938-BAF326B013D0}"/>
              </a:ext>
            </a:extLst>
          </p:cNvPr>
          <p:cNvSpPr txBox="1"/>
          <p:nvPr/>
        </p:nvSpPr>
        <p:spPr>
          <a:xfrm>
            <a:off x="144379" y="6448926"/>
            <a:ext cx="3762568" cy="369332"/>
          </a:xfrm>
          <a:prstGeom prst="rect">
            <a:avLst/>
          </a:prstGeom>
          <a:noFill/>
        </p:spPr>
        <p:txBody>
          <a:bodyPr wrap="none" rtlCol="0">
            <a:spAutoFit/>
          </a:bodyPr>
          <a:lstStyle/>
          <a:p>
            <a:r>
              <a:rPr lang="en-US" sz="1800" b="0" i="0" dirty="0">
                <a:solidFill>
                  <a:schemeClr val="bg1"/>
                </a:solidFill>
                <a:effectLst/>
                <a:latin typeface="+mn-lt"/>
              </a:rPr>
              <a:t>Data Source: http://www.susted.com/</a:t>
            </a:r>
          </a:p>
        </p:txBody>
      </p:sp>
    </p:spTree>
    <p:extLst>
      <p:ext uri="{BB962C8B-B14F-4D97-AF65-F5344CB8AC3E}">
        <p14:creationId xmlns:p14="http://schemas.microsoft.com/office/powerpoint/2010/main" val="832593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ECDDF6-8BE4-4569-A1B7-8B7839F5E458}"/>
              </a:ext>
            </a:extLst>
          </p:cNvPr>
          <p:cNvSpPr/>
          <p:nvPr/>
        </p:nvSpPr>
        <p:spPr>
          <a:xfrm>
            <a:off x="0" y="0"/>
            <a:ext cx="70485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Portrait of Autumn Peltier">
            <a:extLst>
              <a:ext uri="{FF2B5EF4-FFF2-40B4-BE49-F238E27FC236}">
                <a16:creationId xmlns:a16="http://schemas.microsoft.com/office/drawing/2014/main" id="{A7892313-4A93-4195-82D7-FF4A1256F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388"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A6A32F-76FF-4F5C-ADB6-8A39E5FEC116}"/>
              </a:ext>
            </a:extLst>
          </p:cNvPr>
          <p:cNvSpPr txBox="1"/>
          <p:nvPr/>
        </p:nvSpPr>
        <p:spPr>
          <a:xfrm>
            <a:off x="46888" y="66973"/>
            <a:ext cx="6954724" cy="1200329"/>
          </a:xfrm>
          <a:prstGeom prst="rect">
            <a:avLst/>
          </a:prstGeom>
          <a:noFill/>
        </p:spPr>
        <p:txBody>
          <a:bodyPr wrap="none" rtlCol="0">
            <a:spAutoFit/>
          </a:bodyPr>
          <a:lstStyle/>
          <a:p>
            <a:pPr algn="l"/>
            <a:r>
              <a:rPr lang="en-US" sz="7200" b="0" i="0" dirty="0">
                <a:solidFill>
                  <a:schemeClr val="bg1"/>
                </a:solidFill>
                <a:effectLst/>
                <a:latin typeface="+mj-lt"/>
              </a:rPr>
              <a:t> AUTUMN PELTIER</a:t>
            </a:r>
          </a:p>
        </p:txBody>
      </p:sp>
      <p:sp>
        <p:nvSpPr>
          <p:cNvPr id="8" name="TextBox 7">
            <a:extLst>
              <a:ext uri="{FF2B5EF4-FFF2-40B4-BE49-F238E27FC236}">
                <a16:creationId xmlns:a16="http://schemas.microsoft.com/office/drawing/2014/main" id="{6D71C54D-0EB0-4B69-90ED-467CD98B4539}"/>
              </a:ext>
            </a:extLst>
          </p:cNvPr>
          <p:cNvSpPr txBox="1"/>
          <p:nvPr/>
        </p:nvSpPr>
        <p:spPr>
          <a:xfrm>
            <a:off x="93776" y="1200329"/>
            <a:ext cx="6954724" cy="4524315"/>
          </a:xfrm>
          <a:prstGeom prst="rect">
            <a:avLst/>
          </a:prstGeom>
          <a:noFill/>
        </p:spPr>
        <p:txBody>
          <a:bodyPr wrap="square" rtlCol="0">
            <a:spAutoFit/>
          </a:bodyPr>
          <a:lstStyle/>
          <a:p>
            <a:r>
              <a:rPr lang="en-US" sz="3200" dirty="0">
                <a:solidFill>
                  <a:schemeClr val="bg1"/>
                </a:solidFill>
              </a:rPr>
              <a:t>Autumn is a Canadian water activist and she advocates for clean drinking in First Nations communities and across Mother Earth. She comes from Wikwemikong First Nation/Manitoulin Island and is from Ojibway/Odawa heritage. Autumn has travelled far and wide to carry the message of the importance of clean water and the Sacredness of Water.</a:t>
            </a:r>
          </a:p>
        </p:txBody>
      </p:sp>
      <p:sp>
        <p:nvSpPr>
          <p:cNvPr id="9" name="TextBox 8">
            <a:extLst>
              <a:ext uri="{FF2B5EF4-FFF2-40B4-BE49-F238E27FC236}">
                <a16:creationId xmlns:a16="http://schemas.microsoft.com/office/drawing/2014/main" id="{18C1E9E0-1877-449F-83D1-538ECF1603C2}"/>
              </a:ext>
            </a:extLst>
          </p:cNvPr>
          <p:cNvSpPr txBox="1"/>
          <p:nvPr/>
        </p:nvSpPr>
        <p:spPr>
          <a:xfrm>
            <a:off x="144379" y="6448926"/>
            <a:ext cx="3762568" cy="369332"/>
          </a:xfrm>
          <a:prstGeom prst="rect">
            <a:avLst/>
          </a:prstGeom>
          <a:noFill/>
        </p:spPr>
        <p:txBody>
          <a:bodyPr wrap="none" rtlCol="0">
            <a:spAutoFit/>
          </a:bodyPr>
          <a:lstStyle/>
          <a:p>
            <a:r>
              <a:rPr lang="en-US" sz="1800" b="0" i="0" dirty="0">
                <a:solidFill>
                  <a:schemeClr val="bg1"/>
                </a:solidFill>
                <a:effectLst/>
                <a:latin typeface="+mn-lt"/>
              </a:rPr>
              <a:t>Data Source: http://www.susted.com/</a:t>
            </a:r>
          </a:p>
        </p:txBody>
      </p:sp>
    </p:spTree>
    <p:extLst>
      <p:ext uri="{BB962C8B-B14F-4D97-AF65-F5344CB8AC3E}">
        <p14:creationId xmlns:p14="http://schemas.microsoft.com/office/powerpoint/2010/main" val="3444425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City of Lowell at sunset, next to water">
            <a:extLst>
              <a:ext uri="{FF2B5EF4-FFF2-40B4-BE49-F238E27FC236}">
                <a16:creationId xmlns:a16="http://schemas.microsoft.com/office/drawing/2014/main" id="{8572CAEE-57A0-494D-8BFA-C6858D3F1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4" r="-1" b="44155"/>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286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D4EC00-FD48-4503-8D78-AF18EC7FDC92}"/>
              </a:ext>
            </a:extLst>
          </p:cNvPr>
          <p:cNvSpPr>
            <a:spLocks noGrp="1"/>
          </p:cNvSpPr>
          <p:nvPr>
            <p:ph type="title"/>
          </p:nvPr>
        </p:nvSpPr>
        <p:spPr>
          <a:xfrm>
            <a:off x="4985517" y="3331444"/>
            <a:ext cx="6470692" cy="1229306"/>
          </a:xfrm>
        </p:spPr>
        <p:txBody>
          <a:bodyPr vert="horz" lIns="91440" tIns="45720" rIns="91440" bIns="45720" rtlCol="0" anchor="b">
            <a:normAutofit/>
          </a:bodyPr>
          <a:lstStyle/>
          <a:p>
            <a:r>
              <a:rPr lang="en-US" sz="4200" dirty="0">
                <a:solidFill>
                  <a:schemeClr val="tx1"/>
                </a:solidFill>
              </a:rPr>
              <a:t>Water is a necessary element for human survival.</a:t>
            </a:r>
          </a:p>
        </p:txBody>
      </p:sp>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593840"/>
            <a:ext cx="6602263" cy="0"/>
          </a:xfrm>
          <a:prstGeom prst="line">
            <a:avLst/>
          </a:prstGeom>
          <a:ln w="19050">
            <a:solidFill>
              <a:srgbClr val="FFB13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903D5B-2B58-4386-A4E2-0C14B35304C8}"/>
              </a:ext>
            </a:extLst>
          </p:cNvPr>
          <p:cNvSpPr txBox="1"/>
          <p:nvPr/>
        </p:nvSpPr>
        <p:spPr>
          <a:xfrm>
            <a:off x="144379" y="6448926"/>
            <a:ext cx="5419112" cy="369332"/>
          </a:xfrm>
          <a:prstGeom prst="rect">
            <a:avLst/>
          </a:prstGeom>
          <a:noFill/>
        </p:spPr>
        <p:txBody>
          <a:bodyPr wrap="none" rtlCol="0">
            <a:spAutoFit/>
          </a:bodyPr>
          <a:lstStyle/>
          <a:p>
            <a:r>
              <a:rPr lang="en-US" sz="1800" b="0" i="0" dirty="0">
                <a:effectLst/>
                <a:latin typeface="+mn-lt"/>
              </a:rPr>
              <a:t>Image Source: Creator: Robert Mills | Credit: Lowell Sun</a:t>
            </a:r>
          </a:p>
        </p:txBody>
      </p:sp>
    </p:spTree>
    <p:extLst>
      <p:ext uri="{BB962C8B-B14F-4D97-AF65-F5344CB8AC3E}">
        <p14:creationId xmlns:p14="http://schemas.microsoft.com/office/powerpoint/2010/main" val="33417545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6146"/>
                                        </p:tgtEl>
                                        <p:attrNameLst>
                                          <p:attrName>style.visibility</p:attrName>
                                        </p:attrNameLst>
                                      </p:cBhvr>
                                      <p:to>
                                        <p:strVal val="visible"/>
                                      </p:to>
                                    </p:set>
                                    <p:animEffect transition="in" filter="fade">
                                      <p:cBhvr>
                                        <p:cTn id="10" dur="7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246A43-B69F-48E4-A57C-8AD9A2F17988}"/>
              </a:ext>
            </a:extLst>
          </p:cNvPr>
          <p:cNvSpPr>
            <a:spLocks noGrp="1"/>
          </p:cNvSpPr>
          <p:nvPr>
            <p:ph type="ctrTitle"/>
          </p:nvPr>
        </p:nvSpPr>
        <p:spPr>
          <a:xfrm>
            <a:off x="5289754" y="639097"/>
            <a:ext cx="6253317" cy="3686015"/>
          </a:xfrm>
        </p:spPr>
        <p:txBody>
          <a:bodyPr>
            <a:normAutofit/>
          </a:bodyPr>
          <a:lstStyle/>
          <a:p>
            <a:r>
              <a:rPr lang="en-US" sz="9600" dirty="0">
                <a:solidFill>
                  <a:srgbClr val="78654A"/>
                </a:solidFill>
              </a:rPr>
              <a:t>Love that Dirty Water</a:t>
            </a:r>
          </a:p>
        </p:txBody>
      </p:sp>
      <p:sp>
        <p:nvSpPr>
          <p:cNvPr id="3" name="Subtitle 2">
            <a:extLst>
              <a:ext uri="{FF2B5EF4-FFF2-40B4-BE49-F238E27FC236}">
                <a16:creationId xmlns:a16="http://schemas.microsoft.com/office/drawing/2014/main" id="{DCE61B7F-1678-4139-A3DF-751B70320B80}"/>
              </a:ext>
            </a:extLst>
          </p:cNvPr>
          <p:cNvSpPr>
            <a:spLocks noGrp="1"/>
          </p:cNvSpPr>
          <p:nvPr>
            <p:ph type="subTitle" idx="1"/>
          </p:nvPr>
        </p:nvSpPr>
        <p:spPr>
          <a:xfrm>
            <a:off x="5289753" y="4455621"/>
            <a:ext cx="5636107" cy="1238616"/>
          </a:xfrm>
        </p:spPr>
        <p:txBody>
          <a:bodyPr>
            <a:normAutofit/>
          </a:bodyPr>
          <a:lstStyle/>
          <a:p>
            <a:r>
              <a:rPr lang="en-US" dirty="0">
                <a:solidFill>
                  <a:schemeClr val="tx1">
                    <a:lumMod val="85000"/>
                    <a:lumOff val="15000"/>
                  </a:schemeClr>
                </a:solidFill>
              </a:rPr>
              <a:t>the Connection Between Land and Water in the Merrimack river watershed</a:t>
            </a:r>
          </a:p>
        </p:txBody>
      </p:sp>
      <p:pic>
        <p:nvPicPr>
          <p:cNvPr id="4" name="Picture 3" descr="A canal leading into the City of Lowell at night">
            <a:extLst>
              <a:ext uri="{FF2B5EF4-FFF2-40B4-BE49-F238E27FC236}">
                <a16:creationId xmlns:a16="http://schemas.microsoft.com/office/drawing/2014/main" id="{A019CB27-4581-466F-A578-49AC09FF3DA5}"/>
              </a:ext>
            </a:extLst>
          </p:cNvPr>
          <p:cNvPicPr>
            <a:picLocks noChangeAspect="1"/>
          </p:cNvPicPr>
          <p:nvPr/>
        </p:nvPicPr>
        <p:blipFill>
          <a:blip r:embed="rId3">
            <a:extLst>
              <a:ext uri="{28A0092B-C50C-407E-A947-70E740481C1C}">
                <a14:useLocalDpi xmlns:a14="http://schemas.microsoft.com/office/drawing/2010/main" val="0"/>
              </a:ext>
            </a:extLst>
          </a:blip>
          <a:srcRect l="23809" r="23809"/>
          <a:stretch/>
        </p:blipFill>
        <p:spPr>
          <a:xfrm>
            <a:off x="-1" y="10"/>
            <a:ext cx="4635315" cy="6857989"/>
          </a:xfrm>
          <a:prstGeom prst="rect">
            <a:avLst/>
          </a:prstGeom>
        </p:spPr>
      </p:pic>
      <p:cxnSp>
        <p:nvCxnSpPr>
          <p:cNvPr id="26" name="Straight Connector 2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1CDC6B-F6F1-498C-A951-730B2436C13B}"/>
              </a:ext>
            </a:extLst>
          </p:cNvPr>
          <p:cNvSpPr txBox="1"/>
          <p:nvPr/>
        </p:nvSpPr>
        <p:spPr>
          <a:xfrm>
            <a:off x="144379" y="6448926"/>
            <a:ext cx="3235181" cy="369332"/>
          </a:xfrm>
          <a:prstGeom prst="rect">
            <a:avLst/>
          </a:prstGeom>
          <a:noFill/>
        </p:spPr>
        <p:txBody>
          <a:bodyPr wrap="none" rtlCol="0">
            <a:spAutoFit/>
          </a:bodyPr>
          <a:lstStyle/>
          <a:p>
            <a:r>
              <a:rPr lang="en-US" sz="1800" b="0" i="0" dirty="0">
                <a:solidFill>
                  <a:schemeClr val="bg1"/>
                </a:solidFill>
                <a:effectLst/>
                <a:latin typeface="+mn-lt"/>
              </a:rPr>
              <a:t>Photo Source: Christopher Evans</a:t>
            </a:r>
            <a:endParaRPr lang="en-US" sz="1800" dirty="0">
              <a:solidFill>
                <a:schemeClr val="bg1"/>
              </a:solidFill>
              <a:latin typeface="+mn-lt"/>
            </a:endParaRPr>
          </a:p>
        </p:txBody>
      </p:sp>
    </p:spTree>
    <p:extLst>
      <p:ext uri="{BB962C8B-B14F-4D97-AF65-F5344CB8AC3E}">
        <p14:creationId xmlns:p14="http://schemas.microsoft.com/office/powerpoint/2010/main" val="85741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2">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DF160EF2-70ED-4EC7-A025-36F3BBF7F908}"/>
              </a:ext>
            </a:extLst>
          </p:cNvPr>
          <p:cNvSpPr>
            <a:spLocks noGrp="1"/>
          </p:cNvSpPr>
          <p:nvPr>
            <p:ph type="title"/>
          </p:nvPr>
        </p:nvSpPr>
        <p:spPr>
          <a:xfrm>
            <a:off x="5220927" y="965200"/>
            <a:ext cx="6714399" cy="4927600"/>
          </a:xfrm>
        </p:spPr>
        <p:txBody>
          <a:bodyPr vert="horz" lIns="91440" tIns="45720" rIns="91440" bIns="45720" rtlCol="0" anchor="ctr">
            <a:normAutofit/>
          </a:bodyPr>
          <a:lstStyle/>
          <a:p>
            <a:r>
              <a:rPr lang="en-US" sz="6200" dirty="0">
                <a:solidFill>
                  <a:srgbClr val="FFFFFF"/>
                </a:solidFill>
                <a:cs typeface="Calibri Light"/>
              </a:rPr>
              <a:t>Building background understanding </a:t>
            </a:r>
            <a:br>
              <a:rPr lang="en-US" sz="6200" dirty="0">
                <a:solidFill>
                  <a:srgbClr val="FFFFFF"/>
                </a:solidFill>
                <a:cs typeface="Calibri Light"/>
              </a:rPr>
            </a:br>
            <a:r>
              <a:rPr lang="en-US" sz="6200" dirty="0">
                <a:solidFill>
                  <a:srgbClr val="FFFFFF"/>
                </a:solidFill>
                <a:cs typeface="Calibri Light"/>
              </a:rPr>
              <a:t>and knowledge</a:t>
            </a:r>
            <a:endParaRPr lang="en-US" dirty="0"/>
          </a:p>
        </p:txBody>
      </p:sp>
    </p:spTree>
    <p:extLst>
      <p:ext uri="{BB962C8B-B14F-4D97-AF65-F5344CB8AC3E}">
        <p14:creationId xmlns:p14="http://schemas.microsoft.com/office/powerpoint/2010/main" val="42177953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Watershed diagram showing forests, headwater streams, riparian wetlands, and a river flowing through a city">
            <a:extLst>
              <a:ext uri="{FF2B5EF4-FFF2-40B4-BE49-F238E27FC236}">
                <a16:creationId xmlns:a16="http://schemas.microsoft.com/office/drawing/2014/main" id="{97898C0A-EF54-46F3-9305-9CB64942E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48" b="21301"/>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684B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4A8BEEF-DC85-4F14-8BDE-98843AD58000}"/>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dirty="0">
                <a:solidFill>
                  <a:srgbClr val="FFFFFF"/>
                </a:solidFill>
              </a:rPr>
              <a:t>What is a watershed?</a:t>
            </a:r>
          </a:p>
        </p:txBody>
      </p:sp>
      <p:sp>
        <p:nvSpPr>
          <p:cNvPr id="81" name="Rectangle 80">
            <a:extLst>
              <a:ext uri="{FF2B5EF4-FFF2-40B4-BE49-F238E27FC236}">
                <a16:creationId xmlns:a16="http://schemas.microsoft.com/office/drawing/2014/main" id="{84831CE8-CE7C-49DF-BA32-7884E868A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rgbClr val="38C2D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D88328D0-D4C5-4449-A0D0-B4BEE6C9DE61}"/>
              </a:ext>
            </a:extLst>
          </p:cNvPr>
          <p:cNvSpPr txBox="1"/>
          <p:nvPr/>
        </p:nvSpPr>
        <p:spPr>
          <a:xfrm>
            <a:off x="144379" y="6448926"/>
            <a:ext cx="3446328" cy="369332"/>
          </a:xfrm>
          <a:prstGeom prst="rect">
            <a:avLst/>
          </a:prstGeom>
          <a:noFill/>
        </p:spPr>
        <p:txBody>
          <a:bodyPr wrap="none" rtlCol="0">
            <a:spAutoFit/>
          </a:bodyPr>
          <a:lstStyle/>
          <a:p>
            <a:r>
              <a:rPr lang="fr-FR" sz="1800" b="0" i="0" dirty="0">
                <a:solidFill>
                  <a:schemeClr val="bg1"/>
                </a:solidFill>
                <a:effectLst/>
                <a:latin typeface="+mn-lt"/>
              </a:rPr>
              <a:t>Image Source: Michigan Sea Grant </a:t>
            </a:r>
          </a:p>
        </p:txBody>
      </p:sp>
    </p:spTree>
    <p:extLst>
      <p:ext uri="{BB962C8B-B14F-4D97-AF65-F5344CB8AC3E}">
        <p14:creationId xmlns:p14="http://schemas.microsoft.com/office/powerpoint/2010/main" val="290971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Diagram showing how intact forests allow less than 1% of water to leave the system as surface runoff">
            <a:extLst>
              <a:ext uri="{FF2B5EF4-FFF2-40B4-BE49-F238E27FC236}">
                <a16:creationId xmlns:a16="http://schemas.microsoft.com/office/drawing/2014/main" id="{9DF976A8-4D2D-4D3B-B9CA-219CF8F4B448}"/>
              </a:ext>
            </a:extLst>
          </p:cNvPr>
          <p:cNvPicPr>
            <a:picLocks noChangeAspect="1"/>
          </p:cNvPicPr>
          <p:nvPr/>
        </p:nvPicPr>
        <p:blipFill>
          <a:blip r:embed="rId3"/>
          <a:stretch>
            <a:fillRect/>
          </a:stretch>
        </p:blipFill>
        <p:spPr>
          <a:xfrm>
            <a:off x="152400" y="811720"/>
            <a:ext cx="5883223" cy="5234560"/>
          </a:xfrm>
          <a:prstGeom prst="rect">
            <a:avLst/>
          </a:prstGeom>
        </p:spPr>
      </p:pic>
      <p:pic>
        <p:nvPicPr>
          <p:cNvPr id="8" name="Picture 7" descr="Diagram showing how the replacement of forests with buildings and roads allows 20-30% of water to leave the system as surface runoff">
            <a:extLst>
              <a:ext uri="{FF2B5EF4-FFF2-40B4-BE49-F238E27FC236}">
                <a16:creationId xmlns:a16="http://schemas.microsoft.com/office/drawing/2014/main" id="{CD2FD25C-7A12-42A8-AFA8-48F0B9191F13}"/>
              </a:ext>
            </a:extLst>
          </p:cNvPr>
          <p:cNvPicPr>
            <a:picLocks noChangeAspect="1"/>
          </p:cNvPicPr>
          <p:nvPr/>
        </p:nvPicPr>
        <p:blipFill>
          <a:blip r:embed="rId4"/>
          <a:stretch>
            <a:fillRect/>
          </a:stretch>
        </p:blipFill>
        <p:spPr>
          <a:xfrm>
            <a:off x="6156379" y="716267"/>
            <a:ext cx="5913703" cy="5330013"/>
          </a:xfrm>
          <a:prstGeom prst="rect">
            <a:avLst/>
          </a:prstGeom>
        </p:spPr>
      </p:pic>
      <p:sp>
        <p:nvSpPr>
          <p:cNvPr id="9" name="TextBox 8">
            <a:extLst>
              <a:ext uri="{FF2B5EF4-FFF2-40B4-BE49-F238E27FC236}">
                <a16:creationId xmlns:a16="http://schemas.microsoft.com/office/drawing/2014/main" id="{F123C6E8-8965-49B8-8F12-6AA120B61FFD}"/>
              </a:ext>
            </a:extLst>
          </p:cNvPr>
          <p:cNvSpPr txBox="1"/>
          <p:nvPr/>
        </p:nvSpPr>
        <p:spPr>
          <a:xfrm>
            <a:off x="365760" y="365760"/>
            <a:ext cx="7581243" cy="646331"/>
          </a:xfrm>
          <a:prstGeom prst="rect">
            <a:avLst/>
          </a:prstGeom>
          <a:noFill/>
        </p:spPr>
        <p:txBody>
          <a:bodyPr wrap="none" rtlCol="0">
            <a:spAutoFit/>
          </a:bodyPr>
          <a:lstStyle/>
          <a:p>
            <a:r>
              <a:rPr lang="en-US" sz="3600" dirty="0">
                <a:latin typeface="+mj-lt"/>
              </a:rPr>
              <a:t>Forests soak up rainfall, reducing runoff</a:t>
            </a:r>
          </a:p>
        </p:txBody>
      </p:sp>
      <p:sp>
        <p:nvSpPr>
          <p:cNvPr id="23" name="TextBox 22">
            <a:extLst>
              <a:ext uri="{FF2B5EF4-FFF2-40B4-BE49-F238E27FC236}">
                <a16:creationId xmlns:a16="http://schemas.microsoft.com/office/drawing/2014/main" id="{77B1E597-CC3D-4431-803E-CC3A8C539FB5}"/>
              </a:ext>
            </a:extLst>
          </p:cNvPr>
          <p:cNvSpPr txBox="1"/>
          <p:nvPr/>
        </p:nvSpPr>
        <p:spPr>
          <a:xfrm>
            <a:off x="2314406" y="5750456"/>
            <a:ext cx="9874434" cy="646331"/>
          </a:xfrm>
          <a:prstGeom prst="rect">
            <a:avLst/>
          </a:prstGeom>
          <a:noFill/>
        </p:spPr>
        <p:txBody>
          <a:bodyPr wrap="none" rtlCol="0">
            <a:spAutoFit/>
          </a:bodyPr>
          <a:lstStyle/>
          <a:p>
            <a:r>
              <a:rPr lang="en-US" sz="3600" dirty="0">
                <a:latin typeface="+mj-lt"/>
              </a:rPr>
              <a:t>Removal of forest cover increases stormwater runoff</a:t>
            </a:r>
          </a:p>
        </p:txBody>
      </p:sp>
      <p:sp>
        <p:nvSpPr>
          <p:cNvPr id="12" name="TextBox 11">
            <a:extLst>
              <a:ext uri="{FF2B5EF4-FFF2-40B4-BE49-F238E27FC236}">
                <a16:creationId xmlns:a16="http://schemas.microsoft.com/office/drawing/2014/main" id="{99B859A1-E5EF-4750-8666-7EA94135E552}"/>
              </a:ext>
            </a:extLst>
          </p:cNvPr>
          <p:cNvSpPr txBox="1"/>
          <p:nvPr/>
        </p:nvSpPr>
        <p:spPr>
          <a:xfrm>
            <a:off x="144379" y="6448926"/>
            <a:ext cx="2470741" cy="369332"/>
          </a:xfrm>
          <a:prstGeom prst="rect">
            <a:avLst/>
          </a:prstGeom>
          <a:noFill/>
        </p:spPr>
        <p:txBody>
          <a:bodyPr wrap="none" rtlCol="0">
            <a:spAutoFit/>
          </a:bodyPr>
          <a:lstStyle/>
          <a:p>
            <a:r>
              <a:rPr lang="en-US" sz="1800" b="0" i="0" dirty="0">
                <a:solidFill>
                  <a:schemeClr val="bg1"/>
                </a:solidFill>
                <a:effectLst/>
                <a:latin typeface="+mn-lt"/>
              </a:rPr>
              <a:t>Image Source: Unknown</a:t>
            </a:r>
          </a:p>
        </p:txBody>
      </p:sp>
    </p:spTree>
    <p:extLst>
      <p:ext uri="{BB962C8B-B14F-4D97-AF65-F5344CB8AC3E}">
        <p14:creationId xmlns:p14="http://schemas.microsoft.com/office/powerpoint/2010/main" val="376273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3" name="Straight Connector 14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5" name="Rectangle 144">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2B84A4-D959-4D28-9697-4BA05D487937}"/>
              </a:ext>
            </a:extLst>
          </p:cNvPr>
          <p:cNvSpPr txBox="1"/>
          <p:nvPr/>
        </p:nvSpPr>
        <p:spPr>
          <a:xfrm>
            <a:off x="-1" y="5401997"/>
            <a:ext cx="12192001" cy="1057655"/>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000" b="0" i="0" cap="all" spc="-50" dirty="0">
                <a:solidFill>
                  <a:schemeClr val="tx1">
                    <a:lumMod val="85000"/>
                    <a:lumOff val="15000"/>
                  </a:schemeClr>
                </a:solidFill>
                <a:effectLst/>
                <a:latin typeface="+mj-lt"/>
                <a:ea typeface="+mj-ea"/>
                <a:cs typeface="+mj-cs"/>
              </a:rPr>
              <a:t>GREEN FILTER OR GRAY FUNNEL?</a:t>
            </a:r>
          </a:p>
        </p:txBody>
      </p:sp>
      <p:cxnSp>
        <p:nvCxnSpPr>
          <p:cNvPr id="147" name="Straight Connector 146">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7CFB8C0F-4E01-4C10-A861-0C16EB92D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Rectangle 150">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8" name="Picture 6" descr="Conceptual diagram illustrating the differences between surfaces that allow groundwater flow, and surfaces that restrict it, and how each affects groundwater quality.">
            <a:extLst>
              <a:ext uri="{FF2B5EF4-FFF2-40B4-BE49-F238E27FC236}">
                <a16:creationId xmlns:a16="http://schemas.microsoft.com/office/drawing/2014/main" id="{4B8A80CB-7624-4AD2-947C-42776D929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2" r="-1" b="16290"/>
          <a:stretch/>
        </p:blipFill>
        <p:spPr bwMode="auto">
          <a:xfrm>
            <a:off x="-2" y="122502"/>
            <a:ext cx="10916463" cy="53878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A22685-A6FE-49A3-B2D1-AD96E91EF717}"/>
              </a:ext>
            </a:extLst>
          </p:cNvPr>
          <p:cNvSpPr txBox="1"/>
          <p:nvPr/>
        </p:nvSpPr>
        <p:spPr>
          <a:xfrm>
            <a:off x="9775371" y="398348"/>
            <a:ext cx="2264229" cy="2464058"/>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t>Runoff Picks Up:</a:t>
            </a:r>
          </a:p>
          <a:p>
            <a:pPr marL="285750" indent="-285750">
              <a:buFont typeface="Arial" panose="020B0604020202020204" pitchFamily="34" charset="0"/>
              <a:buChar char="•"/>
            </a:pPr>
            <a:r>
              <a:rPr lang="en-US" sz="2000" dirty="0"/>
              <a:t>Pet Waste</a:t>
            </a:r>
          </a:p>
          <a:p>
            <a:pPr marL="285750" indent="-285750">
              <a:buFont typeface="Arial" panose="020B0604020202020204" pitchFamily="34" charset="0"/>
              <a:buChar char="•"/>
            </a:pPr>
            <a:r>
              <a:rPr lang="en-US" sz="2000" dirty="0"/>
              <a:t>Fertilizers</a:t>
            </a:r>
          </a:p>
          <a:p>
            <a:pPr marL="285750" indent="-285750">
              <a:buFont typeface="Arial" panose="020B0604020202020204" pitchFamily="34" charset="0"/>
              <a:buChar char="•"/>
            </a:pPr>
            <a:r>
              <a:rPr lang="en-US" sz="2000" dirty="0"/>
              <a:t>Motor Oil</a:t>
            </a:r>
          </a:p>
          <a:p>
            <a:pPr marL="285750" indent="-285750">
              <a:buFont typeface="Arial" panose="020B0604020202020204" pitchFamily="34" charset="0"/>
              <a:buChar char="•"/>
            </a:pPr>
            <a:r>
              <a:rPr lang="en-US" sz="2000" dirty="0"/>
              <a:t>Detergents</a:t>
            </a:r>
          </a:p>
          <a:p>
            <a:pPr marL="285750" indent="-285750">
              <a:buFont typeface="Arial" panose="020B0604020202020204" pitchFamily="34" charset="0"/>
              <a:buChar char="•"/>
            </a:pPr>
            <a:r>
              <a:rPr lang="en-US" sz="2000" dirty="0"/>
              <a:t>Chemicals</a:t>
            </a:r>
          </a:p>
          <a:p>
            <a:pPr marL="285750" indent="-285750">
              <a:buFont typeface="Arial" panose="020B0604020202020204" pitchFamily="34" charset="0"/>
              <a:buChar char="•"/>
            </a:pPr>
            <a:r>
              <a:rPr lang="en-US" sz="2000" dirty="0"/>
              <a:t>Litter</a:t>
            </a:r>
          </a:p>
        </p:txBody>
      </p:sp>
      <p:sp>
        <p:nvSpPr>
          <p:cNvPr id="2" name="TextBox 1">
            <a:extLst>
              <a:ext uri="{FF2B5EF4-FFF2-40B4-BE49-F238E27FC236}">
                <a16:creationId xmlns:a16="http://schemas.microsoft.com/office/drawing/2014/main" id="{05B96A78-6589-404D-8140-605B2BC5F2D4}"/>
              </a:ext>
            </a:extLst>
          </p:cNvPr>
          <p:cNvSpPr txBox="1"/>
          <p:nvPr/>
        </p:nvSpPr>
        <p:spPr>
          <a:xfrm>
            <a:off x="4315326" y="3866146"/>
            <a:ext cx="2534653" cy="1384995"/>
          </a:xfrm>
          <a:prstGeom prst="rect">
            <a:avLst/>
          </a:prstGeom>
          <a:noFill/>
        </p:spPr>
        <p:txBody>
          <a:bodyPr wrap="square" rtlCol="0">
            <a:spAutoFit/>
          </a:bodyPr>
          <a:lstStyle/>
          <a:p>
            <a:pPr algn="ctr"/>
            <a:r>
              <a:rPr lang="en-US" sz="2800" dirty="0">
                <a:solidFill>
                  <a:schemeClr val="accent1">
                    <a:lumMod val="75000"/>
                  </a:schemeClr>
                </a:solidFill>
              </a:rPr>
              <a:t>Which will send more pollutants into the river?</a:t>
            </a:r>
          </a:p>
        </p:txBody>
      </p:sp>
      <p:sp>
        <p:nvSpPr>
          <p:cNvPr id="13" name="TextBox 12">
            <a:extLst>
              <a:ext uri="{FF2B5EF4-FFF2-40B4-BE49-F238E27FC236}">
                <a16:creationId xmlns:a16="http://schemas.microsoft.com/office/drawing/2014/main" id="{D6BB5383-6BAB-485A-A75C-4E220B4E0C54}"/>
              </a:ext>
            </a:extLst>
          </p:cNvPr>
          <p:cNvSpPr txBox="1"/>
          <p:nvPr/>
        </p:nvSpPr>
        <p:spPr>
          <a:xfrm>
            <a:off x="144379" y="6448926"/>
            <a:ext cx="2470741" cy="369332"/>
          </a:xfrm>
          <a:prstGeom prst="rect">
            <a:avLst/>
          </a:prstGeom>
          <a:noFill/>
        </p:spPr>
        <p:txBody>
          <a:bodyPr wrap="none" rtlCol="0">
            <a:spAutoFit/>
          </a:bodyPr>
          <a:lstStyle/>
          <a:p>
            <a:r>
              <a:rPr lang="en-US" sz="1800" b="0" i="0" dirty="0">
                <a:solidFill>
                  <a:schemeClr val="bg1"/>
                </a:solidFill>
                <a:effectLst/>
                <a:latin typeface="+mn-lt"/>
              </a:rPr>
              <a:t>Image Source: Unknown</a:t>
            </a:r>
          </a:p>
        </p:txBody>
      </p:sp>
    </p:spTree>
    <p:extLst>
      <p:ext uri="{BB962C8B-B14F-4D97-AF65-F5344CB8AC3E}">
        <p14:creationId xmlns:p14="http://schemas.microsoft.com/office/powerpoint/2010/main" val="17717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D0D876-F318-4827-9526-DA5A34C38E01}"/>
              </a:ext>
            </a:extLst>
          </p:cNvPr>
          <p:cNvSpPr>
            <a:spLocks noGrp="1"/>
          </p:cNvSpPr>
          <p:nvPr>
            <p:ph idx="1"/>
          </p:nvPr>
        </p:nvSpPr>
        <p:spPr>
          <a:xfrm>
            <a:off x="813807" y="1009128"/>
            <a:ext cx="6697715" cy="3845131"/>
          </a:xfrm>
        </p:spPr>
        <p:txBody>
          <a:bodyPr>
            <a:noAutofit/>
          </a:bodyPr>
          <a:lstStyle/>
          <a:p>
            <a:pPr algn="ctr"/>
            <a:r>
              <a:rPr lang="en-US" sz="3600" b="0" i="0" dirty="0">
                <a:effectLst/>
                <a:latin typeface="Georgia" panose="02040502050405020303" pitchFamily="18" charset="0"/>
              </a:rPr>
              <a:t>~ </a:t>
            </a:r>
            <a:r>
              <a:rPr lang="en-US" sz="4000" b="1" i="0" dirty="0">
                <a:solidFill>
                  <a:schemeClr val="accent1">
                    <a:lumMod val="75000"/>
                  </a:schemeClr>
                </a:solidFill>
                <a:effectLst/>
                <a:latin typeface="Georgia" panose="02040502050405020303" pitchFamily="18" charset="0"/>
              </a:rPr>
              <a:t>two-thirds of water-cycle-regulating forests </a:t>
            </a:r>
          </a:p>
          <a:p>
            <a:pPr algn="ctr"/>
            <a:r>
              <a:rPr lang="en-US" sz="3600" b="0" i="0" dirty="0">
                <a:effectLst/>
                <a:latin typeface="Georgia" panose="02040502050405020303" pitchFamily="18" charset="0"/>
              </a:rPr>
              <a:t>worldwide are degraded</a:t>
            </a:r>
          </a:p>
          <a:p>
            <a:pPr algn="ctr"/>
            <a:endParaRPr lang="en-US" sz="3600" b="0" i="0" dirty="0">
              <a:effectLst/>
              <a:latin typeface="Georgia" panose="02040502050405020303" pitchFamily="18" charset="0"/>
            </a:endParaRPr>
          </a:p>
          <a:p>
            <a:pPr algn="ctr"/>
            <a:r>
              <a:rPr lang="en-US" sz="3600" b="0" i="0" dirty="0">
                <a:effectLst/>
                <a:latin typeface="Georgia" panose="02040502050405020303" pitchFamily="18" charset="0"/>
              </a:rPr>
              <a:t>~ </a:t>
            </a:r>
            <a:r>
              <a:rPr lang="en-US" sz="4000" b="1" i="0" dirty="0">
                <a:solidFill>
                  <a:schemeClr val="accent1">
                    <a:lumMod val="75000"/>
                  </a:schemeClr>
                </a:solidFill>
                <a:effectLst/>
                <a:latin typeface="Georgia" panose="02040502050405020303" pitchFamily="18" charset="0"/>
              </a:rPr>
              <a:t>water pollution </a:t>
            </a:r>
          </a:p>
          <a:p>
            <a:pPr algn="ctr"/>
            <a:r>
              <a:rPr lang="en-US" sz="3600" b="0" i="0" dirty="0">
                <a:effectLst/>
                <a:latin typeface="Georgia" panose="02040502050405020303" pitchFamily="18" charset="0"/>
              </a:rPr>
              <a:t>has increased in most African, Asian, and Latin American rivers since the </a:t>
            </a:r>
            <a:r>
              <a:rPr lang="en-US" sz="3600" b="0" i="0" dirty="0" err="1">
                <a:effectLst/>
                <a:latin typeface="Georgia" panose="02040502050405020303" pitchFamily="18" charset="0"/>
              </a:rPr>
              <a:t>1990s</a:t>
            </a:r>
            <a:r>
              <a:rPr lang="en-US" sz="3600" b="0" i="0" dirty="0">
                <a:effectLst/>
                <a:latin typeface="Georgia" panose="02040502050405020303" pitchFamily="18" charset="0"/>
              </a:rPr>
              <a:t>.</a:t>
            </a:r>
            <a:endParaRPr lang="en-US" sz="3600"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73330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83597DB5EAB14991B297323456F63B" ma:contentTypeVersion="11" ma:contentTypeDescription="Create a new document." ma:contentTypeScope="" ma:versionID="c5671553af15d77d6c8f8016ac8296d3">
  <xsd:schema xmlns:xsd="http://www.w3.org/2001/XMLSchema" xmlns:xs="http://www.w3.org/2001/XMLSchema" xmlns:p="http://schemas.microsoft.com/office/2006/metadata/properties" xmlns:ns3="0b129e21-ad12-43bf-8176-68d86ec56439" xmlns:ns4="da213d89-fe9d-4736-8295-b30428e61ca6" targetNamespace="http://schemas.microsoft.com/office/2006/metadata/properties" ma:root="true" ma:fieldsID="b115ceb5f7af9683e173d5dd294a0995" ns3:_="" ns4:_="">
    <xsd:import namespace="0b129e21-ad12-43bf-8176-68d86ec56439"/>
    <xsd:import namespace="da213d89-fe9d-4736-8295-b30428e61ca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129e21-ad12-43bf-8176-68d86ec56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213d89-fe9d-4736-8295-b30428e61ca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F028F7-3F40-410D-9748-9FE7683221D1}">
  <ds:schemaRefs>
    <ds:schemaRef ds:uri="http://schemas.microsoft.com/sharepoint/v3/contenttype/forms"/>
  </ds:schemaRefs>
</ds:datastoreItem>
</file>

<file path=customXml/itemProps2.xml><?xml version="1.0" encoding="utf-8"?>
<ds:datastoreItem xmlns:ds="http://schemas.openxmlformats.org/officeDocument/2006/customXml" ds:itemID="{C042D173-A860-487D-BD61-527F37FB9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129e21-ad12-43bf-8176-68d86ec56439"/>
    <ds:schemaRef ds:uri="da213d89-fe9d-4736-8295-b30428e61c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94B3E8-68D2-4296-ADCA-640E157D3669}">
  <ds:schemaRefs>
    <ds:schemaRef ds:uri="http://www.w3.org/XML/1998/namespace"/>
    <ds:schemaRef ds:uri="http://schemas.microsoft.com/office/2006/documentManagement/types"/>
    <ds:schemaRef ds:uri="0b129e21-ad12-43bf-8176-68d86ec56439"/>
    <ds:schemaRef ds:uri="http://schemas.openxmlformats.org/package/2006/metadata/core-properties"/>
    <ds:schemaRef ds:uri="http://purl.org/dc/elements/1.1/"/>
    <ds:schemaRef ds:uri="http://purl.org/dc/dcmitype/"/>
    <ds:schemaRef ds:uri="da213d89-fe9d-4736-8295-b30428e61ca6"/>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Retrospect</Template>
  <TotalTime>2367</TotalTime>
  <Words>5334</Words>
  <Application>Microsoft Office PowerPoint</Application>
  <PresentationFormat>Widescreen</PresentationFormat>
  <Paragraphs>403</Paragraphs>
  <Slides>37</Slides>
  <Notes>36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Georgia</vt:lpstr>
      <vt:lpstr>Wingdings</vt:lpstr>
      <vt:lpstr>Arial</vt:lpstr>
      <vt:lpstr>Source Sans Pro</vt:lpstr>
      <vt:lpstr>Wingdings 2</vt:lpstr>
      <vt:lpstr>verdana</vt:lpstr>
      <vt:lpstr>Roboto</vt:lpstr>
      <vt:lpstr>Calibri Light</vt:lpstr>
      <vt:lpstr>Calibri</vt:lpstr>
      <vt:lpstr>Retrospect</vt:lpstr>
      <vt:lpstr>Civic</vt:lpstr>
      <vt:lpstr>Harvard LTER Schoolyard Program ------------------------------------------------------- Lessons and Documents that integrate Harvard Forest Schoolyard Ecology themes into the curriculum.</vt:lpstr>
      <vt:lpstr>Supported MA Education Frameworks</vt:lpstr>
      <vt:lpstr>Land Acknowledgement</vt:lpstr>
      <vt:lpstr>Love that Dirty Water</vt:lpstr>
      <vt:lpstr>Building background understanding  and knowledge</vt:lpstr>
      <vt:lpstr>What is a watershed?</vt:lpstr>
      <vt:lpstr>PowerPoint Presentation</vt:lpstr>
      <vt:lpstr>PowerPoint Presentation</vt:lpstr>
      <vt:lpstr>PowerPoint Presentation</vt:lpstr>
      <vt:lpstr>The Global Issue</vt:lpstr>
      <vt:lpstr>Statistics about the water crisis</vt:lpstr>
      <vt:lpstr>Communities of color, low-income communities, or Indigenous communities or populations that experience disproportionate environmental harms and risks, compared to communities with more white or affluent people</vt:lpstr>
      <vt:lpstr>PowerPoint Presentation</vt:lpstr>
      <vt:lpstr>If the city of Flint, MI were rich and mostly white,  would the state government have responded more quickly and aggressively to complaints about its polluted water?</vt:lpstr>
      <vt:lpstr>PowerPoint Presentation</vt:lpstr>
      <vt:lpstr>Too much, too little, too dirty, undervalued. </vt:lpstr>
      <vt:lpstr>The local connection</vt:lpstr>
      <vt:lpstr>PowerPoint Presentation</vt:lpstr>
      <vt:lpstr>PowerPoint Presentation</vt:lpstr>
      <vt:lpstr>Massachusetts has some of the highest quality drinking water in the country and some of the strictest standards.... and yet 44% of MA schools that were tested have lead &gt; 1 ppb.</vt:lpstr>
      <vt:lpstr>Urban Water Issues: Merrimack river</vt:lpstr>
      <vt:lpstr>Urban Water Issues: Charles river</vt:lpstr>
      <vt:lpstr>NONPOINT SOURCE SUCCESS STORY: Eliminating Stormwater Runoff Restores Shellfishing Area in Fisherman’s Cove,  Bourne, MA</vt:lpstr>
      <vt:lpstr>NONPOINT SOURCE SUCCESS STORY: Installing Rain Gardens, Permeable Pavers and a Pocket Wetland Restores Recreational Uses to Sunset Lake</vt:lpstr>
      <vt:lpstr>NONPOINT SOURCE SUCCESS STORY: Addressing Agricultural Runoff Restored Martin’s Pond Brook</vt:lpstr>
      <vt:lpstr>How's My Waterway? Activity  mywaterway.epa.gov </vt:lpstr>
      <vt:lpstr>Massachusetts Water Quality</vt:lpstr>
      <vt:lpstr>Massachusetts Water Quality</vt:lpstr>
      <vt:lpstr>Find your watershed</vt:lpstr>
      <vt:lpstr>Your Water Quality</vt:lpstr>
      <vt:lpstr>Connection to the New England Landscape Futures (NELF) explorer tool and Dirty Water Data Nugget</vt:lpstr>
      <vt:lpstr>PowerPoint Presentation</vt:lpstr>
      <vt:lpstr>Dirty Water Data Nugget</vt:lpstr>
      <vt:lpstr>In what ways can youth and climate crisis activists advocate for sustainable water resilience?</vt:lpstr>
      <vt:lpstr>PowerPoint Presentation</vt:lpstr>
      <vt:lpstr>PowerPoint Presentation</vt:lpstr>
      <vt:lpstr>Water is a necessary element for human survival.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Suzzi</dc:creator>
  <cp:keywords>DEIJ;water resources;data nugger</cp:keywords>
  <cp:lastModifiedBy>Hart, Clarisse</cp:lastModifiedBy>
  <cp:revision>541</cp:revision>
  <dcterms:created xsi:type="dcterms:W3CDTF">2021-02-23T15:56:48Z</dcterms:created>
  <dcterms:modified xsi:type="dcterms:W3CDTF">2021-09-07T21:18:47Z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0x010100E883597DB5EAB14991B297323456F63B</vt:lpwstr>
  </property>
</Properties>
</file>