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8" r:id="rId3"/>
    <p:sldId id="259" r:id="rId4"/>
    <p:sldId id="260" r:id="rId5"/>
    <p:sldId id="261" r:id="rId6"/>
    <p:sldId id="262" r:id="rId7"/>
    <p:sldId id="264" r:id="rId8"/>
    <p:sldId id="266" r:id="rId9"/>
    <p:sldId id="267" r:id="rId10"/>
    <p:sldId id="275" r:id="rId11"/>
    <p:sldId id="276" r:id="rId12"/>
    <p:sldId id="268" r:id="rId13"/>
    <p:sldId id="269" r:id="rId14"/>
    <p:sldId id="273" r:id="rId15"/>
    <p:sldId id="274" r:id="rId16"/>
    <p:sldId id="270" r:id="rId17"/>
    <p:sldId id="271" r:id="rId18"/>
    <p:sldId id="272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4" autoAdjust="0"/>
    <p:restoredTop sz="94660"/>
  </p:normalViewPr>
  <p:slideViewPr>
    <p:cSldViewPr>
      <p:cViewPr varScale="1">
        <p:scale>
          <a:sx n="79" d="100"/>
          <a:sy n="79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Comparison of the Number of Individual Tree Species</a:t>
            </a:r>
            <a:r>
              <a:rPr lang="en-US" baseline="0"/>
              <a:t> by Plot Site</a:t>
            </a: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700081025491901"/>
          <c:y val="0.14926350245499201"/>
          <c:w val="0.660503500716764"/>
          <c:h val="0.6689145198912329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BB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2"/>
                <c:pt idx="0">
                  <c:v>Site 1</c:v>
                </c:pt>
                <c:pt idx="1">
                  <c:v>Site 2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2"/>
                <c:pt idx="0">
                  <c:v>7</c:v>
                </c:pt>
                <c:pt idx="1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BC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2"/>
                <c:pt idx="0">
                  <c:v>Site 1</c:v>
                </c:pt>
                <c:pt idx="1">
                  <c:v>Site 2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EL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2"/>
                <c:pt idx="0">
                  <c:v>Site 1</c:v>
                </c:pt>
                <c:pt idx="1">
                  <c:v>Site 2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2"/>
                <c:pt idx="0">
                  <c:v>0</c:v>
                </c:pt>
                <c:pt idx="1">
                  <c:v>2</c:v>
                </c:pt>
              </c:numCache>
            </c:numRef>
          </c:val>
        </c:ser>
        <c:ser>
          <c:idx val="2"/>
          <c:order val="3"/>
          <c:tx>
            <c:strRef>
              <c:f>Sheet1!$A$5</c:f>
              <c:strCache>
                <c:ptCount val="1"/>
                <c:pt idx="0">
                  <c:v>FD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2"/>
                <c:pt idx="0">
                  <c:v>Site 1</c:v>
                </c:pt>
                <c:pt idx="1">
                  <c:v>Site 2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GB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2"/>
                <c:pt idx="0">
                  <c:v>Site 1</c:v>
                </c:pt>
                <c:pt idx="1">
                  <c:v>Site 2</c:v>
                </c:pt>
              </c:strCache>
            </c:strRef>
          </c:cat>
          <c:val>
            <c:numRef>
              <c:f>Sheet1!$B$6:$D$6</c:f>
              <c:numCache>
                <c:formatCode>General</c:formatCode>
                <c:ptCount val="2"/>
                <c:pt idx="0">
                  <c:v>0</c:v>
                </c:pt>
                <c:pt idx="1">
                  <c:v>2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RM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2"/>
                <c:pt idx="0">
                  <c:v>Site 1</c:v>
                </c:pt>
                <c:pt idx="1">
                  <c:v>Site 2</c:v>
                </c:pt>
              </c:strCache>
            </c:strRef>
          </c:cat>
          <c:val>
            <c:numRef>
              <c:f>Sheet1!$B$7:$D$7</c:f>
              <c:numCache>
                <c:formatCode>General</c:formatCode>
                <c:ptCount val="2"/>
                <c:pt idx="0">
                  <c:v>0</c:v>
                </c:pt>
                <c:pt idx="1">
                  <c:v>4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RO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2"/>
                <c:pt idx="0">
                  <c:v>Site 1</c:v>
                </c:pt>
                <c:pt idx="1">
                  <c:v>Site 2</c:v>
                </c:pt>
              </c:strCache>
            </c:strRef>
          </c:cat>
          <c:val>
            <c:numRef>
              <c:f>Sheet1!$B$8:$D$8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SM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2"/>
                <c:pt idx="0">
                  <c:v>Site 1</c:v>
                </c:pt>
                <c:pt idx="1">
                  <c:v>Site 2</c:v>
                </c:pt>
              </c:strCache>
            </c:strRef>
          </c:cat>
          <c:val>
            <c:numRef>
              <c:f>Sheet1!$B$9:$D$9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TA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2"/>
                <c:pt idx="0">
                  <c:v>Site 1</c:v>
                </c:pt>
                <c:pt idx="1">
                  <c:v>Site 2</c:v>
                </c:pt>
              </c:strCache>
            </c:strRef>
          </c:cat>
          <c:val>
            <c:numRef>
              <c:f>Sheet1!$B$10:$D$10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TS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2"/>
                <c:pt idx="0">
                  <c:v>Site 1</c:v>
                </c:pt>
                <c:pt idx="1">
                  <c:v>Site 2</c:v>
                </c:pt>
              </c:strCache>
            </c:strRef>
          </c:cat>
          <c:val>
            <c:numRef>
              <c:f>Sheet1!$B$11:$D$11</c:f>
              <c:numCache>
                <c:formatCode>General</c:formatCode>
                <c:ptCount val="2"/>
                <c:pt idx="0">
                  <c:v>3</c:v>
                </c:pt>
                <c:pt idx="1">
                  <c:v>0</c:v>
                </c:pt>
              </c:numCache>
            </c:numRef>
          </c:val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WP</c:v>
                </c:pt>
              </c:strCache>
            </c:strRef>
          </c:tx>
          <c:invertIfNegative val="0"/>
          <c:cat>
            <c:strRef>
              <c:f>Sheet1!$B$1:$D$1</c:f>
              <c:strCache>
                <c:ptCount val="2"/>
                <c:pt idx="0">
                  <c:v>Site 1</c:v>
                </c:pt>
                <c:pt idx="1">
                  <c:v>Site 2</c:v>
                </c:pt>
              </c:strCache>
            </c:strRef>
          </c:cat>
          <c:val>
            <c:numRef>
              <c:f>Sheet1!$B$12:$D$12</c:f>
              <c:numCache>
                <c:formatCode>General</c:formatCode>
                <c:ptCount val="2"/>
                <c:pt idx="0">
                  <c:v>6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8055680"/>
        <c:axId val="98057600"/>
      </c:barChart>
      <c:catAx>
        <c:axId val="980556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/>
                  <a:t>Site Number</a:t>
                </a:r>
                <a:r>
                  <a:rPr lang="en-US" sz="1600" baseline="0"/>
                  <a:t> </a:t>
                </a:r>
                <a:endParaRPr lang="en-US" sz="1600"/>
              </a:p>
            </c:rich>
          </c:tx>
          <c:layout>
            <c:manualLayout>
              <c:xMode val="edge"/>
              <c:yMode val="edge"/>
              <c:x val="0.40715091517254298"/>
              <c:y val="0.881850797200862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8057600"/>
        <c:crosses val="autoZero"/>
        <c:auto val="1"/>
        <c:lblAlgn val="ctr"/>
        <c:lblOffset val="100"/>
        <c:noMultiLvlLbl val="0"/>
      </c:catAx>
      <c:valAx>
        <c:axId val="98057600"/>
        <c:scaling>
          <c:orientation val="minMax"/>
          <c:max val="2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Number of Individuals</a:t>
                </a:r>
              </a:p>
            </c:rich>
          </c:tx>
          <c:layout>
            <c:manualLayout>
              <c:xMode val="edge"/>
              <c:yMode val="edge"/>
              <c:x val="4.5029621583889699E-2"/>
              <c:y val="0.2367685039370079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98055680"/>
        <c:crosses val="autoZero"/>
        <c:crossBetween val="between"/>
        <c:majorUnit val="1"/>
        <c:minorUnit val="1"/>
      </c:valAx>
    </c:plotArea>
    <c:legend>
      <c:legendPos val="r"/>
      <c:layout>
        <c:manualLayout>
          <c:xMode val="edge"/>
          <c:yMode val="edge"/>
          <c:x val="0.87196975048303704"/>
          <c:y val="0.22428678479611699"/>
          <c:w val="0.117476159807201"/>
          <c:h val="0.64688740042194603"/>
        </c:manualLayout>
      </c:layout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leaf</a:t>
            </a:r>
            <a:r>
              <a:rPr lang="en-US" baseline="0"/>
              <a:t> drop from 2013-16</a:t>
            </a:r>
            <a:endParaRPr lang="en-US"/>
          </a:p>
        </c:rich>
      </c:tx>
      <c:layout>
        <c:manualLayout>
          <c:xMode val="edge"/>
          <c:yMode val="edge"/>
          <c:x val="0.183561242344707"/>
          <c:y val="4.6296296296296301E-2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2013</c:v>
          </c:tx>
          <c:xVal>
            <c:numRef>
              <c:f>'temp (3).csv'!$D$2:$D$7</c:f>
              <c:numCache>
                <c:formatCode>General</c:formatCode>
                <c:ptCount val="6"/>
                <c:pt idx="0">
                  <c:v>268</c:v>
                </c:pt>
                <c:pt idx="1">
                  <c:v>275</c:v>
                </c:pt>
                <c:pt idx="2">
                  <c:v>283</c:v>
                </c:pt>
                <c:pt idx="3">
                  <c:v>288</c:v>
                </c:pt>
                <c:pt idx="4">
                  <c:v>295</c:v>
                </c:pt>
                <c:pt idx="5">
                  <c:v>305</c:v>
                </c:pt>
              </c:numCache>
            </c:numRef>
          </c:xVal>
          <c:yVal>
            <c:numRef>
              <c:f>'temp (3).csv'!$J$2:$J$7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8.3333333333333321</c:v>
                </c:pt>
                <c:pt idx="3">
                  <c:v>33.333333333333329</c:v>
                </c:pt>
                <c:pt idx="4">
                  <c:v>58.333333333333336</c:v>
                </c:pt>
                <c:pt idx="5">
                  <c:v>100</c:v>
                </c:pt>
              </c:numCache>
            </c:numRef>
          </c:yVal>
          <c:smooth val="0"/>
        </c:ser>
        <c:ser>
          <c:idx val="1"/>
          <c:order val="1"/>
          <c:tx>
            <c:v>2014</c:v>
          </c:tx>
          <c:xVal>
            <c:numRef>
              <c:f>'temp (3).csv'!$D$8:$D$12</c:f>
              <c:numCache>
                <c:formatCode>General</c:formatCode>
                <c:ptCount val="5"/>
                <c:pt idx="0">
                  <c:v>267</c:v>
                </c:pt>
                <c:pt idx="1">
                  <c:v>274</c:v>
                </c:pt>
                <c:pt idx="2">
                  <c:v>280</c:v>
                </c:pt>
                <c:pt idx="3">
                  <c:v>290</c:v>
                </c:pt>
                <c:pt idx="4">
                  <c:v>297</c:v>
                </c:pt>
              </c:numCache>
            </c:numRef>
          </c:xVal>
          <c:yVal>
            <c:numRef>
              <c:f>'temp (3).csv'!$J$8:$J$12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66.666666666666657</c:v>
                </c:pt>
                <c:pt idx="4">
                  <c:v>100</c:v>
                </c:pt>
              </c:numCache>
            </c:numRef>
          </c:yVal>
          <c:smooth val="0"/>
        </c:ser>
        <c:ser>
          <c:idx val="2"/>
          <c:order val="2"/>
          <c:tx>
            <c:v>2015</c:v>
          </c:tx>
          <c:xVal>
            <c:numRef>
              <c:f>'temp (3).csv'!$D$13:$D$17</c:f>
              <c:numCache>
                <c:formatCode>General</c:formatCode>
                <c:ptCount val="5"/>
                <c:pt idx="0">
                  <c:v>265</c:v>
                </c:pt>
                <c:pt idx="1">
                  <c:v>275</c:v>
                </c:pt>
                <c:pt idx="2">
                  <c:v>280</c:v>
                </c:pt>
                <c:pt idx="3">
                  <c:v>297</c:v>
                </c:pt>
                <c:pt idx="4">
                  <c:v>303</c:v>
                </c:pt>
              </c:numCache>
            </c:numRef>
          </c:xVal>
          <c:yVal>
            <c:numRef>
              <c:f>'temp (3).csv'!$J$13:$J$17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66.666666666666657</c:v>
                </c:pt>
                <c:pt idx="4">
                  <c:v>66.666666666666657</c:v>
                </c:pt>
              </c:numCache>
            </c:numRef>
          </c:yVal>
          <c:smooth val="0"/>
        </c:ser>
        <c:ser>
          <c:idx val="3"/>
          <c:order val="3"/>
          <c:tx>
            <c:v>2016</c:v>
          </c:tx>
          <c:xVal>
            <c:numRef>
              <c:f>'temp (3).csv'!$D$18:$D$25</c:f>
              <c:numCache>
                <c:formatCode>General</c:formatCode>
                <c:ptCount val="8"/>
                <c:pt idx="0">
                  <c:v>253</c:v>
                </c:pt>
                <c:pt idx="1">
                  <c:v>263</c:v>
                </c:pt>
                <c:pt idx="2">
                  <c:v>274</c:v>
                </c:pt>
                <c:pt idx="3">
                  <c:v>281</c:v>
                </c:pt>
                <c:pt idx="4">
                  <c:v>291</c:v>
                </c:pt>
                <c:pt idx="5">
                  <c:v>301</c:v>
                </c:pt>
                <c:pt idx="6">
                  <c:v>305</c:v>
                </c:pt>
                <c:pt idx="7">
                  <c:v>313</c:v>
                </c:pt>
              </c:numCache>
            </c:numRef>
          </c:xVal>
          <c:yVal>
            <c:numRef>
              <c:f>'temp (3).csv'!$J$18:$J$25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16.666666666666664</c:v>
                </c:pt>
                <c:pt idx="4">
                  <c:v>50</c:v>
                </c:pt>
                <c:pt idx="5">
                  <c:v>50</c:v>
                </c:pt>
                <c:pt idx="6">
                  <c:v>83.333333333333343</c:v>
                </c:pt>
                <c:pt idx="7">
                  <c:v>100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68736"/>
        <c:axId val="4934656"/>
      </c:scatterChart>
      <c:valAx>
        <c:axId val="4868736"/>
        <c:scaling>
          <c:orientation val="minMax"/>
          <c:max val="320"/>
          <c:min val="25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Julian date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934656"/>
        <c:crosses val="autoZero"/>
        <c:crossBetween val="midCat"/>
        <c:majorUnit val="10"/>
      </c:valAx>
      <c:valAx>
        <c:axId val="4934656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leaves fallen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868736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Growing season length (number of days)</c:v>
                </c:pt>
              </c:strCache>
            </c:strRef>
          </c:tx>
          <c:spPr>
            <a:ln w="47625">
              <a:noFill/>
            </a:ln>
          </c:spPr>
          <c:xVal>
            <c:numRef>
              <c:f>Sheet1!$A$8:$A$10</c:f>
              <c:numCache>
                <c:formatCode>General</c:formatCode>
                <c:ptCount val="3"/>
                <c:pt idx="0">
                  <c:v>2016</c:v>
                </c:pt>
                <c:pt idx="1">
                  <c:v>2015</c:v>
                </c:pt>
                <c:pt idx="2">
                  <c:v>2014</c:v>
                </c:pt>
              </c:numCache>
            </c:numRef>
          </c:xVal>
          <c:yVal>
            <c:numRef>
              <c:f>Sheet1!$B$8:$B$10</c:f>
              <c:numCache>
                <c:formatCode>General</c:formatCode>
                <c:ptCount val="3"/>
                <c:pt idx="0">
                  <c:v>180</c:v>
                </c:pt>
                <c:pt idx="1">
                  <c:v>169</c:v>
                </c:pt>
                <c:pt idx="2">
                  <c:v>159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199808"/>
        <c:axId val="98104448"/>
      </c:scatterChart>
      <c:valAx>
        <c:axId val="341998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98104448"/>
        <c:crosses val="autoZero"/>
        <c:crossBetween val="midCat"/>
        <c:majorUnit val="1"/>
      </c:valAx>
      <c:valAx>
        <c:axId val="981044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Julian Day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199808"/>
        <c:crosses val="autoZero"/>
        <c:crossBetween val="midCat"/>
        <c:majorUnit val="10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arvard Forest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583"/>
            <a:ext cx="7674872" cy="85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arvard Fores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123" y="252045"/>
            <a:ext cx="1207477" cy="1207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304800" y="1301261"/>
            <a:ext cx="7543800" cy="16764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Teacher Developed  Graphs and Data Documents </a:t>
            </a:r>
            <a:b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Harvard Forest Schoolyard Ecology  </a:t>
            </a:r>
            <a:b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Looking at Data Workshop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 2016</a:t>
            </a:r>
            <a:b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1100" b="1" dirty="0" smtClean="0">
                <a:solidFill>
                  <a:schemeClr val="accent3">
                    <a:lumMod val="50000"/>
                  </a:schemeClr>
                </a:solidFill>
              </a:rPr>
              <a:t>Compiled by Pamela Snow</a:t>
            </a:r>
            <a:endParaRPr lang="en-US" sz="11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6877" y="5334000"/>
            <a:ext cx="8763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Schoolyard Ecology Teachers: 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Maryanne Rotelli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Sally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Farrow,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Jennifer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Woodard, Erin Pitkin, Robin Koval, Colleen Casey, Lori Primavera, Louise Levy, Elisa Margarita</a:t>
            </a:r>
          </a:p>
          <a:p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accent3">
                    <a:lumMod val="75000"/>
                  </a:schemeClr>
                </a:solidFill>
              </a:rPr>
              <a:t>Harvard Forest  Staff and Mentors:  </a:t>
            </a: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</a:rPr>
              <a:t>Betsy Colburn, John O’Keefe, Emery Boose, David Orwig,  Greta VanScoy, Luca Morreale, Joshua Rapp, Matthew Lau, Matthew Duvenick</a:t>
            </a:r>
            <a:endParaRPr lang="en-US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161719"/>
            <a:ext cx="2987387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161720"/>
            <a:ext cx="3721021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2331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2292" y="221883"/>
            <a:ext cx="7503908" cy="944562"/>
          </a:xfrm>
          <a:ln w="28575">
            <a:solidFill>
              <a:schemeClr val="accent3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b="1" dirty="0" smtClean="0"/>
              <a:t>Graph </a:t>
            </a:r>
            <a:r>
              <a:rPr lang="en-US" sz="2400" b="1" dirty="0"/>
              <a:t>9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:   Timing of Budburst from 2014 to 2016 </a:t>
            </a:r>
            <a:endParaRPr lang="en-US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-55418" y="1295398"/>
            <a:ext cx="2667000" cy="5518057"/>
          </a:xfrm>
        </p:spPr>
        <p:txBody>
          <a:bodyPr rtlCol="0">
            <a:normAutofit fontScale="62500" lnSpcReduction="20000"/>
          </a:bodyPr>
          <a:lstStyle/>
          <a:p>
            <a:r>
              <a:rPr lang="en-US" sz="2600" b="1" dirty="0" smtClean="0"/>
              <a:t>Description of graph:  </a:t>
            </a:r>
          </a:p>
          <a:p>
            <a:pPr marL="0" indent="0">
              <a:buNone/>
            </a:pPr>
            <a:r>
              <a:rPr lang="en-US" sz="2600" b="1" dirty="0" smtClean="0"/>
              <a:t> </a:t>
            </a:r>
            <a:r>
              <a:rPr lang="en-US" sz="2600" dirty="0" smtClean="0"/>
              <a:t>This</a:t>
            </a:r>
            <a:r>
              <a:rPr lang="en-US" sz="2600" b="1" dirty="0" smtClean="0"/>
              <a:t> </a:t>
            </a:r>
            <a:r>
              <a:rPr lang="en-US" sz="2600" dirty="0"/>
              <a:t>b</a:t>
            </a:r>
            <a:r>
              <a:rPr lang="en-US" sz="2600" dirty="0" smtClean="0"/>
              <a:t>ar graph  illustrates </a:t>
            </a:r>
            <a:r>
              <a:rPr lang="en-US" sz="2600" dirty="0"/>
              <a:t>the </a:t>
            </a:r>
            <a:r>
              <a:rPr lang="en-US" sz="2600" dirty="0" smtClean="0"/>
              <a:t>average </a:t>
            </a:r>
            <a:r>
              <a:rPr lang="en-US" sz="2600" dirty="0"/>
              <a:t>time of spring bud burst over the last 3 years</a:t>
            </a:r>
            <a:r>
              <a:rPr lang="en-US" sz="2600" dirty="0" smtClean="0"/>
              <a:t>.  Bar colors represent different  years. </a:t>
            </a:r>
          </a:p>
          <a:p>
            <a:pPr marL="0" indent="0">
              <a:buNone/>
            </a:pPr>
            <a:endParaRPr lang="en-US" sz="1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b="1" dirty="0" smtClean="0"/>
              <a:t>X Axis:  </a:t>
            </a:r>
            <a:r>
              <a:rPr lang="en-US" sz="2300" dirty="0" smtClean="0"/>
              <a:t>Tree ID Number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b="1" dirty="0" smtClean="0"/>
              <a:t>Y Axis:  </a:t>
            </a:r>
            <a:r>
              <a:rPr lang="en-US" sz="2300" dirty="0" smtClean="0"/>
              <a:t>Date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b="1" dirty="0" smtClean="0"/>
              <a:t>Teacher/Author:  </a:t>
            </a:r>
          </a:p>
          <a:p>
            <a:pPr marL="400050" lvl="1" indent="0">
              <a:buNone/>
              <a:defRPr/>
            </a:pPr>
            <a:r>
              <a:rPr lang="en-US" sz="2300" dirty="0" smtClean="0"/>
              <a:t>Colleen Casey</a:t>
            </a:r>
          </a:p>
          <a:p>
            <a:pPr marL="400050" lvl="1" indent="0">
              <a:buNone/>
              <a:defRPr/>
            </a:pPr>
            <a:r>
              <a:rPr lang="en-US" sz="2300" dirty="0" smtClean="0"/>
              <a:t>Lori Primavera</a:t>
            </a:r>
          </a:p>
          <a:p>
            <a:pPr marL="400050" lvl="1" indent="0">
              <a:buNone/>
              <a:defRPr/>
            </a:pPr>
            <a:endParaRPr lang="en-US" sz="1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b="1" dirty="0" smtClean="0"/>
              <a:t>School: </a:t>
            </a:r>
            <a:r>
              <a:rPr lang="en-US" sz="2300" dirty="0" smtClean="0"/>
              <a:t>Trinity Catholic Academy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b="1" dirty="0" smtClean="0"/>
              <a:t>Grade Level:</a:t>
            </a:r>
            <a:r>
              <a:rPr lang="en-US" sz="2300" b="1" dirty="0" smtClean="0"/>
              <a:t> </a:t>
            </a:r>
            <a:r>
              <a:rPr lang="en-US" sz="2300" dirty="0" smtClean="0"/>
              <a:t>4</a:t>
            </a:r>
            <a:r>
              <a:rPr lang="en-US" sz="2300" baseline="30000" dirty="0" smtClean="0"/>
              <a:t>th</a:t>
            </a:r>
            <a:r>
              <a:rPr lang="en-US" sz="2300" dirty="0" smtClean="0"/>
              <a:t> and 5</a:t>
            </a:r>
            <a:r>
              <a:rPr lang="en-US" sz="2300" baseline="30000" dirty="0" smtClean="0"/>
              <a:t>th</a:t>
            </a:r>
            <a:r>
              <a:rPr lang="en-US" sz="2300" dirty="0" smtClean="0"/>
              <a:t>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800" dirty="0" smtClean="0"/>
          </a:p>
          <a:p>
            <a:pPr marL="285750" indent="-285750">
              <a:defRPr/>
            </a:pPr>
            <a:r>
              <a:rPr lang="en-US" sz="2400" b="1" dirty="0"/>
              <a:t>Educational Objectives</a:t>
            </a:r>
            <a:r>
              <a:rPr lang="en-US" sz="2400" i="1" dirty="0"/>
              <a:t>:  </a:t>
            </a:r>
            <a:endParaRPr lang="en-US" sz="2400" i="1" dirty="0" smtClean="0"/>
          </a:p>
          <a:p>
            <a:pPr marL="0" indent="0">
              <a:buNone/>
              <a:defRPr/>
            </a:pPr>
            <a:endParaRPr lang="en-US" sz="1400" i="1" dirty="0"/>
          </a:p>
          <a:p>
            <a:pPr marL="0" indent="0">
              <a:buNone/>
              <a:defRPr/>
            </a:pPr>
            <a:r>
              <a:rPr lang="en-US" sz="2400" dirty="0"/>
              <a:t> </a:t>
            </a:r>
            <a:r>
              <a:rPr lang="en-US" sz="2400" i="1" dirty="0" smtClean="0"/>
              <a:t>Our </a:t>
            </a:r>
            <a:r>
              <a:rPr lang="en-US" sz="2400" i="1" dirty="0"/>
              <a:t>students are studying </a:t>
            </a:r>
            <a:r>
              <a:rPr lang="en-US" sz="2400" i="1" dirty="0" smtClean="0"/>
              <a:t>the </a:t>
            </a:r>
            <a:r>
              <a:rPr lang="en-US" sz="2400" i="1" dirty="0"/>
              <a:t>bud burst and leaf fall of 5 trees here on our campus. Here is three years of our data to show the change in </a:t>
            </a:r>
            <a:r>
              <a:rPr lang="en-US" sz="2400" dirty="0"/>
              <a:t>timing of buds opening in Spring. </a:t>
            </a:r>
            <a:r>
              <a:rPr lang="en-US" sz="2400" i="1" dirty="0"/>
              <a:t> </a:t>
            </a:r>
          </a:p>
        </p:txBody>
      </p:sp>
      <p:pic>
        <p:nvPicPr>
          <p:cNvPr id="15363" name="Picture 2" descr="Harvard Forest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6025768"/>
            <a:ext cx="3934084" cy="42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Harvard Fores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014" y="134813"/>
            <a:ext cx="1160585" cy="116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953000" y="553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466" y="1371600"/>
            <a:ext cx="6543534" cy="422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206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2292" y="221883"/>
            <a:ext cx="7503908" cy="944562"/>
          </a:xfrm>
          <a:ln w="28575">
            <a:solidFill>
              <a:schemeClr val="accent3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b="1" dirty="0" smtClean="0"/>
              <a:t>Graph 10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:   Timing of Leaf Drop from 2013 to 2016</a:t>
            </a:r>
            <a:endParaRPr lang="en-US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-55418" y="1295398"/>
            <a:ext cx="2646218" cy="5518057"/>
          </a:xfrm>
        </p:spPr>
        <p:txBody>
          <a:bodyPr rtlCol="0">
            <a:normAutofit fontScale="70000" lnSpcReduction="20000"/>
          </a:bodyPr>
          <a:lstStyle/>
          <a:p>
            <a:r>
              <a:rPr lang="en-US" sz="2600" b="1" dirty="0" smtClean="0"/>
              <a:t>Description of graph:  </a:t>
            </a:r>
          </a:p>
          <a:p>
            <a:pPr marL="0" indent="0">
              <a:buNone/>
            </a:pPr>
            <a:r>
              <a:rPr lang="en-US" sz="2300" i="1" dirty="0" smtClean="0"/>
              <a:t>This </a:t>
            </a:r>
            <a:r>
              <a:rPr lang="en-US" sz="2300" dirty="0" smtClean="0"/>
              <a:t>bar</a:t>
            </a:r>
            <a:r>
              <a:rPr lang="en-US" sz="2300" i="1" dirty="0" smtClean="0"/>
              <a:t> </a:t>
            </a:r>
            <a:r>
              <a:rPr lang="en-US" sz="2300" i="1" dirty="0"/>
              <a:t>graph reflects </a:t>
            </a:r>
            <a:r>
              <a:rPr lang="en-US" sz="2300" i="1" dirty="0" smtClean="0"/>
              <a:t> </a:t>
            </a:r>
            <a:r>
              <a:rPr lang="en-US" sz="2300" i="1" dirty="0"/>
              <a:t>the average date in which the leaves fell for each year.  </a:t>
            </a:r>
          </a:p>
          <a:p>
            <a:pPr marL="0" indent="0">
              <a:buNone/>
            </a:pPr>
            <a:endParaRPr lang="en-US" sz="1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b="1" dirty="0" smtClean="0"/>
              <a:t>X Axis:  </a:t>
            </a:r>
            <a:r>
              <a:rPr lang="en-US" sz="2300" dirty="0" smtClean="0"/>
              <a:t>Tree ID Number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b="1" dirty="0" smtClean="0"/>
              <a:t>Y Axis:  </a:t>
            </a:r>
            <a:r>
              <a:rPr lang="en-US" sz="2300" dirty="0" smtClean="0"/>
              <a:t>Date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b="1" dirty="0" smtClean="0"/>
              <a:t>Teacher/Author:  </a:t>
            </a:r>
          </a:p>
          <a:p>
            <a:pPr marL="400050" lvl="1" indent="0">
              <a:buNone/>
              <a:defRPr/>
            </a:pPr>
            <a:r>
              <a:rPr lang="en-US" sz="2300" dirty="0" smtClean="0"/>
              <a:t>Colleen Casey</a:t>
            </a:r>
          </a:p>
          <a:p>
            <a:pPr marL="400050" lvl="1" indent="0">
              <a:buNone/>
              <a:defRPr/>
            </a:pPr>
            <a:r>
              <a:rPr lang="en-US" sz="2300" dirty="0" smtClean="0"/>
              <a:t>Lori Primavera</a:t>
            </a:r>
          </a:p>
          <a:p>
            <a:pPr marL="400050" lvl="1" indent="0">
              <a:buNone/>
              <a:defRPr/>
            </a:pPr>
            <a:endParaRPr lang="en-US" sz="1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b="1" dirty="0" smtClean="0"/>
              <a:t>School: </a:t>
            </a:r>
            <a:r>
              <a:rPr lang="en-US" sz="2300" dirty="0" smtClean="0"/>
              <a:t>Trinity Catholic Academy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b="1" dirty="0" smtClean="0"/>
              <a:t>Grade Level:</a:t>
            </a:r>
            <a:r>
              <a:rPr lang="en-US" sz="2300" b="1" dirty="0" smtClean="0"/>
              <a:t> </a:t>
            </a:r>
            <a:r>
              <a:rPr lang="en-US" sz="2300" dirty="0" smtClean="0"/>
              <a:t>4</a:t>
            </a:r>
            <a:r>
              <a:rPr lang="en-US" sz="2300" baseline="30000" dirty="0" smtClean="0"/>
              <a:t>th</a:t>
            </a:r>
            <a:r>
              <a:rPr lang="en-US" sz="2300" dirty="0" smtClean="0"/>
              <a:t> and 5</a:t>
            </a:r>
            <a:r>
              <a:rPr lang="en-US" sz="2300" baseline="30000" dirty="0" smtClean="0"/>
              <a:t>th</a:t>
            </a:r>
            <a:r>
              <a:rPr lang="en-US" sz="2300" dirty="0" smtClean="0"/>
              <a:t>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400" dirty="0" smtClean="0"/>
          </a:p>
          <a:p>
            <a:pPr marL="285750" indent="-285750">
              <a:defRPr/>
            </a:pPr>
            <a:r>
              <a:rPr lang="en-US" sz="2400" b="1" dirty="0"/>
              <a:t>Educational Objectives</a:t>
            </a:r>
            <a:r>
              <a:rPr lang="en-US" sz="2400" i="1" dirty="0"/>
              <a:t>:  </a:t>
            </a:r>
            <a:endParaRPr lang="en-US" sz="2400" i="1" dirty="0" smtClean="0"/>
          </a:p>
          <a:p>
            <a:pPr marL="0" indent="0">
              <a:buNone/>
              <a:defRPr/>
            </a:pPr>
            <a:endParaRPr lang="en-US" sz="1100" i="1" dirty="0"/>
          </a:p>
          <a:p>
            <a:pPr marL="0" indent="0">
              <a:buNone/>
              <a:defRPr/>
            </a:pPr>
            <a:r>
              <a:rPr lang="en-US" sz="2300" dirty="0" smtClean="0"/>
              <a:t>Our </a:t>
            </a:r>
            <a:r>
              <a:rPr lang="en-US" sz="2300" i="1" dirty="0"/>
              <a:t>Students </a:t>
            </a:r>
            <a:r>
              <a:rPr lang="en-US" sz="2300" i="1" dirty="0" smtClean="0"/>
              <a:t> are </a:t>
            </a:r>
            <a:r>
              <a:rPr lang="en-US" sz="2300" i="1" dirty="0"/>
              <a:t>collecting data from 5 tress located on the grounds of Trinity Catholic </a:t>
            </a:r>
            <a:r>
              <a:rPr lang="en-US" sz="2300" i="1" dirty="0" smtClean="0"/>
              <a:t>Academy</a:t>
            </a:r>
            <a:r>
              <a:rPr lang="en-US" sz="2300" dirty="0" smtClean="0"/>
              <a:t>.  </a:t>
            </a:r>
            <a:r>
              <a:rPr lang="en-US" sz="2300" dirty="0"/>
              <a:t>This graph helps students see what the data is showing for the timing of leaf fall at our school. </a:t>
            </a:r>
          </a:p>
          <a:p>
            <a:pPr marL="0" indent="0">
              <a:buNone/>
              <a:defRPr/>
            </a:pPr>
            <a:endParaRPr lang="en-US" sz="2400" dirty="0"/>
          </a:p>
        </p:txBody>
      </p:sp>
      <p:pic>
        <p:nvPicPr>
          <p:cNvPr id="15363" name="Picture 2" descr="Harvard Forest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148" y="6238886"/>
            <a:ext cx="3934084" cy="42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Harvard Fores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014" y="134813"/>
            <a:ext cx="1160585" cy="116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953000" y="553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530" y="1676400"/>
            <a:ext cx="6412069" cy="419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087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2292" y="221883"/>
            <a:ext cx="7503908" cy="944562"/>
          </a:xfrm>
          <a:ln w="28575">
            <a:solidFill>
              <a:schemeClr val="accent3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b="1" dirty="0" smtClean="0"/>
              <a:t>Graph 11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:  Timing of Leaf Drop of Red Maples at Two Field Sites at Belchertown High School</a:t>
            </a:r>
            <a:endParaRPr lang="en-US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192292" y="1383323"/>
            <a:ext cx="2779508" cy="5474677"/>
          </a:xfrm>
        </p:spPr>
        <p:txBody>
          <a:bodyPr rtlCol="0">
            <a:normAutofit fontScale="85000" lnSpcReduction="10000"/>
          </a:bodyPr>
          <a:lstStyle/>
          <a:p>
            <a:pPr>
              <a:defRPr/>
            </a:pPr>
            <a:r>
              <a:rPr lang="en-US" sz="1900" b="1" dirty="0" smtClean="0"/>
              <a:t>Description of graph:  </a:t>
            </a:r>
            <a:r>
              <a:rPr lang="en-US" sz="1900" dirty="0" smtClean="0"/>
              <a:t>Line graph comparing the timing of leaf drop of Red Maples between 2 field </a:t>
            </a:r>
            <a:r>
              <a:rPr lang="en-US" sz="1900" dirty="0"/>
              <a:t>s</a:t>
            </a:r>
            <a:r>
              <a:rPr lang="en-US" sz="1900" dirty="0" smtClean="0"/>
              <a:t>ites at Belchertown High School.</a:t>
            </a:r>
          </a:p>
          <a:p>
            <a:pPr marL="0" indent="0">
              <a:buNone/>
              <a:defRPr/>
            </a:pPr>
            <a:endParaRPr lang="en-US" sz="12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b="1" dirty="0" smtClean="0"/>
              <a:t>Teacher/Author:  </a:t>
            </a:r>
          </a:p>
          <a:p>
            <a:pPr marL="400050" lvl="1" indent="0">
              <a:buNone/>
              <a:defRPr/>
            </a:pPr>
            <a:r>
              <a:rPr lang="en-US" sz="1900" dirty="0" smtClean="0"/>
              <a:t>Louise Levy</a:t>
            </a:r>
          </a:p>
          <a:p>
            <a:pPr marL="400050" lvl="1" indent="0">
              <a:buNone/>
              <a:defRPr/>
            </a:pPr>
            <a:endParaRPr lang="en-US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b="1" dirty="0" smtClean="0"/>
              <a:t>School: </a:t>
            </a:r>
            <a:r>
              <a:rPr lang="en-US" sz="1900" dirty="0" smtClean="0"/>
              <a:t>Belchertown High School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3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b="1" dirty="0" smtClean="0"/>
              <a:t>Grade Level:  </a:t>
            </a:r>
            <a:r>
              <a:rPr lang="en-US" sz="1900" dirty="0" smtClean="0"/>
              <a:t>11,12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400" dirty="0" smtClean="0"/>
          </a:p>
          <a:p>
            <a:pPr>
              <a:defRPr/>
            </a:pPr>
            <a:r>
              <a:rPr lang="en-US" sz="1900" b="1" dirty="0" smtClean="0"/>
              <a:t>Educational  Objectives: </a:t>
            </a:r>
            <a:r>
              <a:rPr lang="en-US" sz="1900" i="1" dirty="0" smtClean="0"/>
              <a:t> </a:t>
            </a:r>
            <a:r>
              <a:rPr lang="en-US" sz="1900" i="1" dirty="0"/>
              <a:t>In conjunction with field site visits and characterization, students will assess any differences between the leaf drop of two same-species trees and posit the causes for those differences.</a:t>
            </a:r>
            <a:endParaRPr lang="en-US" sz="1900" b="1" i="1" dirty="0"/>
          </a:p>
          <a:p>
            <a:pPr marL="0" indent="0">
              <a:buNone/>
              <a:defRPr/>
            </a:pPr>
            <a:endParaRPr lang="en-US" sz="1900" b="1" dirty="0" smtClean="0"/>
          </a:p>
          <a:p>
            <a:pPr marL="0" indent="0">
              <a:buNone/>
              <a:defRPr/>
            </a:pPr>
            <a:endParaRPr lang="en-US" sz="5600" b="1" dirty="0" smtClean="0"/>
          </a:p>
        </p:txBody>
      </p:sp>
      <p:pic>
        <p:nvPicPr>
          <p:cNvPr id="15363" name="Picture 2" descr="Harvard Forest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446" y="6217934"/>
            <a:ext cx="3922508" cy="43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Harvard Fores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014" y="134813"/>
            <a:ext cx="1160585" cy="116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192292" y="5280680"/>
            <a:ext cx="45290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Char char="•"/>
            </a:pPr>
            <a:endParaRPr lang="en-US" altLang="en-US" sz="1200" b="1" dirty="0" smtClean="0">
              <a:solidFill>
                <a:prstClr val="black"/>
              </a:solidFill>
            </a:endParaRPr>
          </a:p>
          <a:p>
            <a:pPr>
              <a:buFont typeface="Arial" charset="0"/>
              <a:buChar char="•"/>
            </a:pPr>
            <a:endParaRPr lang="en-US" altLang="en-US" sz="12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53000" y="553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" name="Picture 9" descr="https://lh6.googleusercontent.com/GO25pepAmcATofyowPX_oBgLVrRNSxS3mxSxrAPaEC3u98AiOQVns8mUakEnzJvmyBmLKLrW9xJgNlVH6eBLE4LR_P9shIchmHCCIzZazvipHjieUpkZScdmZoRD9-KZhW-xzPHl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721827"/>
            <a:ext cx="6324600" cy="35337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695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2292" y="221883"/>
            <a:ext cx="7503908" cy="944562"/>
          </a:xfrm>
          <a:ln w="28575">
            <a:solidFill>
              <a:schemeClr val="accent3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b="1" dirty="0" smtClean="0"/>
              <a:t>Graph 12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: Timing of Red Oak Leaf Fall Compared Across 2 Field Sites at Belchertown High School</a:t>
            </a:r>
            <a:endParaRPr lang="en-US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0" y="1377536"/>
            <a:ext cx="2693586" cy="5305719"/>
          </a:xfrm>
        </p:spPr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en-US" sz="2000" b="1" dirty="0" smtClean="0"/>
              <a:t>Description of graph:</a:t>
            </a:r>
          </a:p>
          <a:p>
            <a:pPr marL="400050" lvl="1" indent="0">
              <a:buNone/>
              <a:defRPr/>
            </a:pPr>
            <a:r>
              <a:rPr lang="en-US" sz="1900" dirty="0" smtClean="0"/>
              <a:t>Line Graph comparing Red </a:t>
            </a:r>
            <a:r>
              <a:rPr lang="en-US" sz="1900" dirty="0"/>
              <a:t>O</a:t>
            </a:r>
            <a:r>
              <a:rPr lang="en-US" sz="1900" dirty="0" smtClean="0"/>
              <a:t>ak leaf drop at 2 study sites at Belchertown High School.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1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b="1" dirty="0" smtClean="0"/>
              <a:t>Teacher/Author: </a:t>
            </a:r>
          </a:p>
          <a:p>
            <a:pPr marL="400050" lvl="1" indent="0">
              <a:buNone/>
              <a:defRPr/>
            </a:pPr>
            <a:r>
              <a:rPr lang="en-US" sz="1500" b="1" dirty="0" smtClean="0"/>
              <a:t> </a:t>
            </a:r>
            <a:r>
              <a:rPr lang="en-US" sz="1800" dirty="0" smtClean="0"/>
              <a:t>Louise Levy</a:t>
            </a:r>
          </a:p>
          <a:p>
            <a:pPr marL="400050" lvl="1" indent="0">
              <a:buNone/>
              <a:defRPr/>
            </a:pPr>
            <a:endParaRPr lang="en-US" sz="11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b="1" dirty="0" smtClean="0"/>
              <a:t>School: </a:t>
            </a:r>
            <a:r>
              <a:rPr lang="en-US" sz="1900" dirty="0" smtClean="0"/>
              <a:t>Belchertown High School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b="1" dirty="0" smtClean="0"/>
              <a:t>Grade Level:  </a:t>
            </a:r>
            <a:r>
              <a:rPr lang="en-US" sz="1900" dirty="0" smtClean="0"/>
              <a:t>11, 12</a:t>
            </a:r>
            <a:endParaRPr lang="en-US" sz="1900" b="1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200" b="1" dirty="0" smtClean="0"/>
          </a:p>
          <a:p>
            <a:pPr lvl="0">
              <a:defRPr/>
            </a:pPr>
            <a:r>
              <a:rPr lang="en-US" sz="1900" b="1" dirty="0" smtClean="0">
                <a:solidFill>
                  <a:prstClr val="black"/>
                </a:solidFill>
              </a:rPr>
              <a:t>Educational Objectives: </a:t>
            </a:r>
            <a:r>
              <a:rPr lang="en-US" sz="1900" i="1" dirty="0" smtClean="0">
                <a:solidFill>
                  <a:prstClr val="black"/>
                </a:solidFill>
              </a:rPr>
              <a:t>In </a:t>
            </a:r>
            <a:r>
              <a:rPr lang="en-US" sz="1900" i="1" dirty="0">
                <a:solidFill>
                  <a:prstClr val="black"/>
                </a:solidFill>
              </a:rPr>
              <a:t>conjunction with field site visits and characterization, students will assess any differences between the leaf drop of two same-species trees and posit the causes for those differences</a:t>
            </a:r>
            <a:r>
              <a:rPr lang="en-US" sz="1600" i="1" dirty="0">
                <a:solidFill>
                  <a:prstClr val="black"/>
                </a:solidFill>
              </a:rPr>
              <a:t>.</a:t>
            </a:r>
            <a:endParaRPr lang="en-US" sz="1600" b="1" i="1" dirty="0">
              <a:solidFill>
                <a:prstClr val="black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900" dirty="0" smtClean="0"/>
          </a:p>
        </p:txBody>
      </p:sp>
      <p:pic>
        <p:nvPicPr>
          <p:cNvPr id="15363" name="Picture 2" descr="Harvard Forest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0008" y="6254549"/>
            <a:ext cx="3922508" cy="43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Harvard Fores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014" y="134813"/>
            <a:ext cx="1160585" cy="116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953000" y="553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586" y="1745317"/>
            <a:ext cx="6464882" cy="3997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695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2292" y="221883"/>
            <a:ext cx="7503908" cy="944562"/>
          </a:xfrm>
          <a:ln w="28575">
            <a:solidFill>
              <a:schemeClr val="accent3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algn="l">
              <a:defRPr/>
            </a:pPr>
            <a:r>
              <a:rPr lang="en-US" sz="2400" b="1" dirty="0" smtClean="0"/>
              <a:t>Graph 13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  <a:endParaRPr lang="en-US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0" y="1373189"/>
            <a:ext cx="3218554" cy="5320032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sz="1900" b="1" dirty="0" smtClean="0"/>
              <a:t>Description of graph:  </a:t>
            </a:r>
            <a:r>
              <a:rPr lang="en-US" sz="1600" dirty="0" smtClean="0"/>
              <a:t>Line graph of timing </a:t>
            </a:r>
            <a:r>
              <a:rPr lang="en-US" sz="1600" dirty="0"/>
              <a:t>l</a:t>
            </a:r>
            <a:r>
              <a:rPr lang="en-US" sz="1600" dirty="0" smtClean="0"/>
              <a:t>eaf drop on Gray Birch in 2 field sites at Belchertown High School.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b="1" dirty="0" smtClean="0"/>
              <a:t>Teacher/Author:  </a:t>
            </a:r>
          </a:p>
          <a:p>
            <a:pPr marL="400050" lvl="1" indent="0">
              <a:buNone/>
              <a:defRPr/>
            </a:pPr>
            <a:r>
              <a:rPr lang="en-US" sz="1800" dirty="0" smtClean="0"/>
              <a:t>Louise Levy</a:t>
            </a:r>
          </a:p>
          <a:p>
            <a:pPr marL="400050" lvl="1" indent="0">
              <a:buNone/>
              <a:defRPr/>
            </a:pPr>
            <a:endParaRPr lang="en-US" sz="1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b="1" dirty="0" smtClean="0"/>
              <a:t>School: </a:t>
            </a:r>
            <a:r>
              <a:rPr lang="en-US" sz="1800" dirty="0" smtClean="0"/>
              <a:t>Belchertown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1800" dirty="0"/>
              <a:t>	</a:t>
            </a:r>
            <a:r>
              <a:rPr lang="en-US" sz="1800" dirty="0" smtClean="0"/>
              <a:t>    High School 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b="1" dirty="0" smtClean="0"/>
              <a:t>Grade Level:</a:t>
            </a:r>
            <a:r>
              <a:rPr lang="en-US" sz="1900" dirty="0" smtClean="0"/>
              <a:t>  </a:t>
            </a:r>
            <a:r>
              <a:rPr lang="en-US" sz="1800" dirty="0" smtClean="0"/>
              <a:t>11,12</a:t>
            </a:r>
          </a:p>
          <a:p>
            <a:pPr marL="0" indent="0">
              <a:buNone/>
              <a:defRPr/>
            </a:pPr>
            <a:endParaRPr lang="en-US" sz="1100" b="1" dirty="0" smtClean="0"/>
          </a:p>
          <a:p>
            <a:pPr lvl="0">
              <a:defRPr/>
            </a:pPr>
            <a:r>
              <a:rPr lang="en-US" sz="1800" b="1" dirty="0">
                <a:solidFill>
                  <a:prstClr val="black"/>
                </a:solidFill>
              </a:rPr>
              <a:t>Educational Objectives: </a:t>
            </a:r>
            <a:r>
              <a:rPr lang="en-US" sz="1800" dirty="0" smtClean="0">
                <a:solidFill>
                  <a:prstClr val="black"/>
                </a:solidFill>
              </a:rPr>
              <a:t>I</a:t>
            </a:r>
            <a:r>
              <a:rPr lang="en-US" sz="1600" i="1" dirty="0" smtClean="0">
                <a:solidFill>
                  <a:prstClr val="black"/>
                </a:solidFill>
              </a:rPr>
              <a:t>n </a:t>
            </a:r>
            <a:r>
              <a:rPr lang="en-US" sz="1600" i="1" dirty="0">
                <a:solidFill>
                  <a:prstClr val="black"/>
                </a:solidFill>
              </a:rPr>
              <a:t>conjunction with field site visits and characterization, students will assess any differences between the leaf drop of two same-species trees and posit the causes for those differences</a:t>
            </a:r>
            <a:r>
              <a:rPr lang="en-US" sz="1400" i="1" dirty="0">
                <a:solidFill>
                  <a:prstClr val="black"/>
                </a:solidFill>
              </a:rPr>
              <a:t>.</a:t>
            </a:r>
            <a:endParaRPr lang="en-US" sz="1400" b="1" i="1" dirty="0">
              <a:solidFill>
                <a:prstClr val="black"/>
              </a:solidFill>
            </a:endParaRPr>
          </a:p>
          <a:p>
            <a:pPr marL="0" indent="0">
              <a:buNone/>
              <a:defRPr/>
            </a:pPr>
            <a:endParaRPr lang="en-US" sz="5600" b="1" dirty="0" smtClean="0"/>
          </a:p>
        </p:txBody>
      </p:sp>
      <p:pic>
        <p:nvPicPr>
          <p:cNvPr id="15363" name="Picture 2" descr="Harvard Forest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646" y="6041481"/>
            <a:ext cx="3922508" cy="43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Harvard Fores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014" y="134813"/>
            <a:ext cx="1160585" cy="116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192292" y="5280680"/>
            <a:ext cx="45290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Char char="•"/>
            </a:pPr>
            <a:endParaRPr lang="en-US" altLang="en-US" sz="1200" b="1" dirty="0" smtClean="0">
              <a:solidFill>
                <a:prstClr val="black"/>
              </a:solidFill>
            </a:endParaRPr>
          </a:p>
          <a:p>
            <a:pPr>
              <a:buFont typeface="Arial" charset="0"/>
              <a:buChar char="•"/>
            </a:pPr>
            <a:endParaRPr lang="en-US" altLang="en-US" sz="12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76400" y="361162"/>
            <a:ext cx="5943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latin typeface="+mj-lt"/>
              </a:rPr>
              <a:t>Timing of Leaf Drop on Grey Birches at 2 field Sites at Belchertown High School </a:t>
            </a:r>
            <a:endParaRPr lang="en-US" sz="2400" b="1" dirty="0">
              <a:solidFill>
                <a:prstClr val="black"/>
              </a:solidFill>
              <a:latin typeface="+mj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26523"/>
            <a:ext cx="6172201" cy="3816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7612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86952" y="1791299"/>
            <a:ext cx="2503848" cy="342488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/>
              <a:t>X Axis: </a:t>
            </a:r>
            <a:r>
              <a:rPr lang="en-US" sz="2100" dirty="0" smtClean="0"/>
              <a:t>Julian Date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/>
              <a:t>Y Axis: </a:t>
            </a:r>
            <a:r>
              <a:rPr lang="en-US" sz="2100" dirty="0" smtClean="0"/>
              <a:t>Percent Leaf Drop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/>
              <a:t>Teacher/Author</a:t>
            </a:r>
            <a:endParaRPr lang="en-US" sz="2000" b="1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400" dirty="0"/>
              <a:t> </a:t>
            </a:r>
            <a:r>
              <a:rPr lang="en-US" sz="2400" dirty="0" smtClean="0"/>
              <a:t>      </a:t>
            </a:r>
            <a:r>
              <a:rPr lang="en-US" sz="2000" dirty="0" smtClean="0"/>
              <a:t>Elisa Margarita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dirty="0" smtClean="0"/>
              <a:t>School: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000" dirty="0" smtClean="0"/>
              <a:t>       Brooklyn Technical 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000" dirty="0"/>
              <a:t> </a:t>
            </a:r>
            <a:r>
              <a:rPr lang="en-US" sz="2000" dirty="0" smtClean="0"/>
              <a:t>      High School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b="1" dirty="0" smtClean="0"/>
          </a:p>
          <a:p>
            <a:pPr marL="0" indent="0">
              <a:buNone/>
              <a:defRPr/>
            </a:pPr>
            <a:endParaRPr lang="en-US" sz="5600" b="1" dirty="0" smtClean="0"/>
          </a:p>
        </p:txBody>
      </p:sp>
      <p:pic>
        <p:nvPicPr>
          <p:cNvPr id="15363" name="Picture 2" descr="Harvard Forest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92" y="6041483"/>
            <a:ext cx="3922508" cy="43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Harvard Fores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014" y="134813"/>
            <a:ext cx="1160585" cy="116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192292" y="5280680"/>
            <a:ext cx="45290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Char char="•"/>
            </a:pPr>
            <a:endParaRPr lang="en-US" altLang="en-US" sz="1200" b="1" dirty="0" smtClean="0">
              <a:solidFill>
                <a:prstClr val="black"/>
              </a:solidFill>
            </a:endParaRPr>
          </a:p>
          <a:p>
            <a:pPr>
              <a:buFont typeface="Arial" charset="0"/>
              <a:buChar char="•"/>
            </a:pPr>
            <a:endParaRPr lang="en-US" altLang="en-US" sz="12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53000" y="553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39103"/>
            <a:ext cx="6400799" cy="3564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3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algn="l">
              <a:defRPr/>
            </a:pPr>
            <a:r>
              <a:rPr lang="en-US" sz="2400" b="1" dirty="0" smtClean="0"/>
              <a:t>Graph 14 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  <a:endParaRPr lang="en-US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415" y="366189"/>
            <a:ext cx="5943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latin typeface="+mj-lt"/>
              </a:rPr>
              <a:t>Timing of Leaf Drop of 2 Willow Oaks at Brooklyn Technical High School </a:t>
            </a:r>
            <a:endParaRPr lang="en-US" sz="2400" b="1" dirty="0">
              <a:solidFill>
                <a:prstClr val="black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65850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arvard Forest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62945"/>
            <a:ext cx="7467600" cy="827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34542"/>
            <a:ext cx="1219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543800" cy="1390650"/>
          </a:xfrm>
          <a:ln w="38100">
            <a:solidFill>
              <a:schemeClr val="accent3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Addendum to Looking at Data Graphs,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2016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Data Tables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1-6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487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/>
              <a:t>Data Table 1 </a:t>
            </a:r>
            <a:br>
              <a:rPr lang="en-US" sz="2700" b="1" dirty="0" smtClean="0"/>
            </a:br>
            <a:r>
              <a:rPr lang="en-US" sz="2700" b="1" dirty="0" smtClean="0"/>
              <a:t>Data for Graph #6</a:t>
            </a:r>
            <a:br>
              <a:rPr lang="en-US" sz="2700" b="1" dirty="0" smtClean="0"/>
            </a:br>
            <a:r>
              <a:rPr lang="en-US" sz="2700" dirty="0" smtClean="0"/>
              <a:t>Robin Koval </a:t>
            </a:r>
            <a:br>
              <a:rPr lang="en-US" sz="2700" dirty="0" smtClean="0"/>
            </a:br>
            <a:endParaRPr lang="en-US" sz="1600" b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8993198" cy="4593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" y="6211669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dirty="0" smtClean="0"/>
              <a:t>Original Data  Table for graph 6  is 143  lines long. Rest of Table is available via email at psnow@fas.harvared.edu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64832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700" b="1" dirty="0" smtClean="0"/>
              <a:t>Data Table 2 </a:t>
            </a:r>
            <a:br>
              <a:rPr lang="en-US" sz="2700" b="1" dirty="0" smtClean="0"/>
            </a:br>
            <a:r>
              <a:rPr lang="en-US" sz="2700" b="1" dirty="0" smtClean="0"/>
              <a:t>Data for Graph #7</a:t>
            </a:r>
            <a:br>
              <a:rPr lang="en-US" sz="2700" b="1" dirty="0" smtClean="0"/>
            </a:br>
            <a:r>
              <a:rPr lang="en-US" sz="2700" smtClean="0"/>
              <a:t>Robin Koval  </a:t>
            </a:r>
            <a:r>
              <a:rPr lang="en-US" sz="2700" dirty="0" smtClean="0"/>
              <a:t/>
            </a:r>
            <a:br>
              <a:rPr lang="en-US" sz="2700" dirty="0" smtClean="0"/>
            </a:br>
            <a:endParaRPr lang="en-US" sz="16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41" y="1676400"/>
            <a:ext cx="8039254" cy="267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5409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930" y="1678781"/>
            <a:ext cx="6626139" cy="436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/>
              <a:t>Data Table 3 </a:t>
            </a:r>
            <a:br>
              <a:rPr lang="en-US" sz="2700" b="1" dirty="0" smtClean="0"/>
            </a:br>
            <a:r>
              <a:rPr lang="en-US" sz="2700" b="1" dirty="0" smtClean="0"/>
              <a:t>Data for Graph #11</a:t>
            </a:r>
            <a:br>
              <a:rPr lang="en-US" sz="2700" b="1" dirty="0" smtClean="0"/>
            </a:br>
            <a:r>
              <a:rPr lang="en-US" sz="2700" dirty="0" smtClean="0"/>
              <a:t>Louise Levy</a:t>
            </a:r>
            <a:br>
              <a:rPr lang="en-US" sz="2700" dirty="0" smtClean="0"/>
            </a:b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40688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2292" y="221883"/>
            <a:ext cx="7503908" cy="944562"/>
          </a:xfrm>
          <a:ln w="28575">
            <a:solidFill>
              <a:schemeClr val="accent3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b="1" dirty="0" smtClean="0"/>
              <a:t>Graph 1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: Comparison of Tree Species by Plot</a:t>
            </a:r>
            <a:b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en-US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15607" y="1418819"/>
            <a:ext cx="3870593" cy="4658160"/>
          </a:xfrm>
        </p:spPr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sz="3300" b="1" dirty="0" smtClean="0"/>
              <a:t>Description of graph and related data table:  </a:t>
            </a:r>
            <a:r>
              <a:rPr lang="en-US" sz="2900" dirty="0" smtClean="0"/>
              <a:t>Stacked bar </a:t>
            </a:r>
            <a:r>
              <a:rPr lang="en-US" sz="2900" dirty="0"/>
              <a:t>g</a:t>
            </a:r>
            <a:r>
              <a:rPr lang="en-US" sz="2900" dirty="0" smtClean="0"/>
              <a:t>raph comparing  number of trees by species in two </a:t>
            </a:r>
            <a:r>
              <a:rPr lang="en-US" sz="2900" dirty="0"/>
              <a:t>p</a:t>
            </a:r>
            <a:r>
              <a:rPr lang="en-US" sz="2900" dirty="0" smtClean="0"/>
              <a:t>lots.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300" b="1" dirty="0" smtClean="0"/>
              <a:t>Teacher/Author:  </a:t>
            </a:r>
            <a:r>
              <a:rPr lang="en-US" sz="2900" dirty="0" smtClean="0"/>
              <a:t>Maryanne Rotelli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300" b="1" dirty="0" smtClean="0"/>
              <a:t>School: </a:t>
            </a:r>
            <a:r>
              <a:rPr lang="en-US" sz="2600" dirty="0" smtClean="0"/>
              <a:t>Brookline-Hollis High </a:t>
            </a:r>
          </a:p>
          <a:p>
            <a:pPr marL="400050" lvl="1" indent="0">
              <a:buNone/>
              <a:defRPr/>
            </a:pPr>
            <a:r>
              <a:rPr lang="en-US" sz="2600" dirty="0" smtClean="0"/>
              <a:t>School (NH)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0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300" b="1" dirty="0" smtClean="0"/>
              <a:t>Grade Level: </a:t>
            </a:r>
            <a:r>
              <a:rPr lang="en-US" sz="3300" dirty="0" smtClean="0"/>
              <a:t>11,12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0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300" b="1" dirty="0" smtClean="0"/>
              <a:t>Harvard Forest Mentor: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3300" b="1" dirty="0" smtClean="0"/>
              <a:t>	</a:t>
            </a:r>
            <a:r>
              <a:rPr lang="en-US" sz="2900" dirty="0" smtClean="0"/>
              <a:t>Marissa McBride</a:t>
            </a:r>
          </a:p>
          <a:p>
            <a:pPr marL="0" indent="0">
              <a:buNone/>
              <a:defRPr/>
            </a:pPr>
            <a:endParaRPr lang="en-US" sz="3300" b="1" dirty="0" smtClean="0"/>
          </a:p>
          <a:p>
            <a:pPr marL="0" indent="0">
              <a:buNone/>
              <a:defRPr/>
            </a:pPr>
            <a:endParaRPr lang="en-US" sz="2900" b="1" dirty="0" smtClean="0"/>
          </a:p>
        </p:txBody>
      </p:sp>
      <p:pic>
        <p:nvPicPr>
          <p:cNvPr id="15363" name="Picture 2" descr="Harvard Forest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6258729"/>
            <a:ext cx="3922508" cy="43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Harvard Fores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014" y="134813"/>
            <a:ext cx="1160585" cy="116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953000" y="553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10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9316217"/>
              </p:ext>
            </p:extLst>
          </p:nvPr>
        </p:nvGraphicFramePr>
        <p:xfrm>
          <a:off x="3733800" y="1600200"/>
          <a:ext cx="5278915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94884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/>
              <a:t>Data Table </a:t>
            </a:r>
            <a:r>
              <a:rPr lang="en-US" sz="2700" b="1" dirty="0"/>
              <a:t>4</a:t>
            </a:r>
            <a:r>
              <a:rPr lang="en-US" sz="2700" b="1" dirty="0" smtClean="0"/>
              <a:t> </a:t>
            </a:r>
            <a:br>
              <a:rPr lang="en-US" sz="2700" b="1" dirty="0" smtClean="0"/>
            </a:br>
            <a:r>
              <a:rPr lang="en-US" sz="2700" b="1" dirty="0" smtClean="0"/>
              <a:t>Data for Graph #12</a:t>
            </a:r>
            <a:br>
              <a:rPr lang="en-US" sz="2700" b="1" dirty="0" smtClean="0"/>
            </a:br>
            <a:r>
              <a:rPr lang="en-US" sz="2700" dirty="0" smtClean="0"/>
              <a:t>Louise Levy</a:t>
            </a:r>
            <a:br>
              <a:rPr lang="en-US" sz="2700" dirty="0" smtClean="0"/>
            </a:br>
            <a:endParaRPr lang="en-US" sz="16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932" y="1600200"/>
            <a:ext cx="638213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09263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/>
              <a:t>Data Table </a:t>
            </a:r>
            <a:r>
              <a:rPr lang="en-US" sz="2700" b="1" dirty="0"/>
              <a:t>5</a:t>
            </a: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/>
              <a:t>Data for Graph #13</a:t>
            </a:r>
            <a:br>
              <a:rPr lang="en-US" sz="2700" b="1" dirty="0" smtClean="0"/>
            </a:br>
            <a:r>
              <a:rPr lang="en-US" sz="2700" dirty="0" smtClean="0"/>
              <a:t>Louise Levy</a:t>
            </a:r>
            <a:br>
              <a:rPr lang="en-US" sz="2700" dirty="0" smtClean="0"/>
            </a:br>
            <a:endParaRPr lang="en-US" sz="1600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932" y="1600200"/>
            <a:ext cx="638213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15860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/>
              <a:t>Data Table </a:t>
            </a:r>
            <a:r>
              <a:rPr lang="en-US" sz="2700" b="1" dirty="0"/>
              <a:t>6</a:t>
            </a: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/>
              <a:t>Data for Graph #14</a:t>
            </a:r>
            <a:br>
              <a:rPr lang="en-US" sz="2700" b="1" dirty="0" smtClean="0"/>
            </a:br>
            <a:r>
              <a:rPr lang="en-US" sz="2700" dirty="0" smtClean="0"/>
              <a:t>Elisa Margarita</a:t>
            </a:r>
            <a:br>
              <a:rPr lang="en-US" sz="2700" dirty="0" smtClean="0"/>
            </a:br>
            <a:endParaRPr lang="en-US" sz="16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7399"/>
            <a:ext cx="7414531" cy="281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0591"/>
            <a:ext cx="8229600" cy="23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8837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2292" y="221883"/>
            <a:ext cx="7503908" cy="944562"/>
          </a:xfrm>
          <a:ln w="28575">
            <a:solidFill>
              <a:schemeClr val="accent3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b="1" dirty="0" smtClean="0"/>
              <a:t>Graph 2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: Comparison of Number of Tree Species by Plot</a:t>
            </a:r>
            <a:endParaRPr lang="en-US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0" y="1447801"/>
            <a:ext cx="2819400" cy="4534764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1800" b="1" dirty="0" smtClean="0"/>
              <a:t>Description of graph:  </a:t>
            </a:r>
            <a:r>
              <a:rPr lang="en-US" sz="1800" dirty="0" smtClean="0"/>
              <a:t>Bar Graph showing Number of Individual Tree Species by Plot</a:t>
            </a:r>
            <a:endParaRPr lang="en-US" sz="18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Teacher/Author:  </a:t>
            </a:r>
          </a:p>
          <a:p>
            <a:pPr marL="400050" lvl="1" indent="0">
              <a:buNone/>
              <a:defRPr/>
            </a:pPr>
            <a:r>
              <a:rPr lang="en-US" sz="1800" dirty="0" smtClean="0"/>
              <a:t>Maryanne Rotelli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School: </a:t>
            </a:r>
            <a:r>
              <a:rPr lang="en-US" sz="1800" dirty="0" smtClean="0"/>
              <a:t>Brookline-Hollis High School (NH)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Grade Level:  </a:t>
            </a:r>
            <a:r>
              <a:rPr lang="en-US" sz="1800" dirty="0" smtClean="0"/>
              <a:t>11,12</a:t>
            </a:r>
          </a:p>
          <a:p>
            <a:pPr>
              <a:defRPr/>
            </a:pPr>
            <a:r>
              <a:rPr lang="en-US" sz="1800" b="1" dirty="0"/>
              <a:t>Harvard Forest Mentor: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1800" b="1" dirty="0"/>
              <a:t>	</a:t>
            </a:r>
            <a:r>
              <a:rPr lang="en-US" sz="1800" dirty="0" smtClean="0"/>
              <a:t>Marissa </a:t>
            </a:r>
            <a:r>
              <a:rPr lang="en-US" sz="1800" dirty="0"/>
              <a:t>McBride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800" dirty="0" smtClean="0"/>
          </a:p>
          <a:p>
            <a:pPr marL="0" indent="0">
              <a:buNone/>
              <a:defRPr/>
            </a:pPr>
            <a:endParaRPr lang="en-US" sz="5600" b="1" dirty="0" smtClean="0"/>
          </a:p>
        </p:txBody>
      </p:sp>
      <p:pic>
        <p:nvPicPr>
          <p:cNvPr id="15363" name="Picture 2" descr="Harvard Forest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58729"/>
            <a:ext cx="3922508" cy="43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Harvard Fores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014" y="134813"/>
            <a:ext cx="1160585" cy="116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192292" y="5280680"/>
            <a:ext cx="45290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Char char="•"/>
            </a:pPr>
            <a:endParaRPr lang="en-US" altLang="en-US" sz="1200" b="1" dirty="0" smtClean="0">
              <a:solidFill>
                <a:prstClr val="black"/>
              </a:solidFill>
            </a:endParaRPr>
          </a:p>
          <a:p>
            <a:pPr>
              <a:buFont typeface="Arial" charset="0"/>
              <a:buChar char="•"/>
            </a:pPr>
            <a:endParaRPr lang="en-US" altLang="en-US" sz="12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53000" y="553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04999"/>
            <a:ext cx="5865823" cy="3224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248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2292" y="221883"/>
            <a:ext cx="7503908" cy="944562"/>
          </a:xfrm>
          <a:ln w="28575">
            <a:solidFill>
              <a:schemeClr val="accent3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b="1" dirty="0" smtClean="0"/>
              <a:t>Graph 3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: Comparison of Carbon Biomass by Plot</a:t>
            </a:r>
            <a:b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en-US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192292" y="1383323"/>
            <a:ext cx="2779508" cy="4699164"/>
          </a:xfrm>
        </p:spPr>
        <p:txBody>
          <a:bodyPr rtlCol="0">
            <a:normAutofit fontScale="40000" lnSpcReduction="20000"/>
          </a:bodyPr>
          <a:lstStyle/>
          <a:p>
            <a:pPr>
              <a:defRPr/>
            </a:pPr>
            <a:r>
              <a:rPr lang="en-US" sz="4500" b="1" dirty="0" smtClean="0"/>
              <a:t>Description of graph:  </a:t>
            </a:r>
            <a:r>
              <a:rPr lang="en-US" sz="4500" dirty="0" smtClean="0"/>
              <a:t>Bar graph of carbon biomass by plot.</a:t>
            </a:r>
          </a:p>
          <a:p>
            <a:pPr marL="0" indent="0">
              <a:buNone/>
              <a:defRPr/>
            </a:pPr>
            <a:endParaRPr lang="en-US" sz="2800" i="1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500" b="1" dirty="0" smtClean="0"/>
              <a:t>Teacher/Author: 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4500" b="1" dirty="0" smtClean="0"/>
              <a:t>	</a:t>
            </a:r>
            <a:r>
              <a:rPr lang="en-US" sz="4500" dirty="0" smtClean="0"/>
              <a:t>Maryanne Rotelli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500" b="1" dirty="0" smtClean="0"/>
              <a:t>School: </a:t>
            </a:r>
            <a:r>
              <a:rPr lang="en-US" sz="4500" dirty="0" smtClean="0"/>
              <a:t>Brookline-Hollis High School (NH)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 smtClean="0"/>
          </a:p>
          <a:p>
            <a:pPr>
              <a:defRPr/>
            </a:pPr>
            <a:r>
              <a:rPr lang="en-US" sz="4500" b="1" dirty="0" smtClean="0"/>
              <a:t>Grade Level:  </a:t>
            </a:r>
            <a:r>
              <a:rPr lang="en-US" sz="4800" dirty="0" smtClean="0"/>
              <a:t>11,12</a:t>
            </a:r>
            <a:endParaRPr lang="en-US" sz="45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4500" b="1" dirty="0" smtClean="0"/>
          </a:p>
          <a:p>
            <a:pPr lvl="0">
              <a:defRPr/>
            </a:pPr>
            <a:r>
              <a:rPr lang="en-US" sz="4500" b="1" dirty="0">
                <a:solidFill>
                  <a:prstClr val="black"/>
                </a:solidFill>
              </a:rPr>
              <a:t>Harvard Forest Mentor:</a:t>
            </a:r>
          </a:p>
          <a:p>
            <a:pPr marL="0" lvl="0" indent="0">
              <a:buNone/>
              <a:defRPr/>
            </a:pPr>
            <a:r>
              <a:rPr lang="en-US" sz="4500" b="1" dirty="0">
                <a:solidFill>
                  <a:prstClr val="black"/>
                </a:solidFill>
              </a:rPr>
              <a:t>	</a:t>
            </a:r>
            <a:r>
              <a:rPr lang="en-US" sz="4500" dirty="0">
                <a:solidFill>
                  <a:prstClr val="black"/>
                </a:solidFill>
              </a:rPr>
              <a:t>Marissa </a:t>
            </a:r>
            <a:r>
              <a:rPr lang="en-US" sz="4500" dirty="0" smtClean="0">
                <a:solidFill>
                  <a:prstClr val="black"/>
                </a:solidFill>
              </a:rPr>
              <a:t>McBride</a:t>
            </a:r>
          </a:p>
          <a:p>
            <a:pPr marL="0" lvl="0" indent="0">
              <a:buNone/>
              <a:defRPr/>
            </a:pPr>
            <a:endParaRPr lang="en-US" sz="2800" dirty="0" smtClean="0"/>
          </a:p>
          <a:p>
            <a:pPr marL="0" indent="0">
              <a:buNone/>
              <a:defRPr/>
            </a:pPr>
            <a:endParaRPr lang="en-US" sz="4500" b="1" dirty="0" smtClean="0"/>
          </a:p>
          <a:p>
            <a:pPr marL="0" indent="0">
              <a:buNone/>
              <a:defRPr/>
            </a:pPr>
            <a:endParaRPr lang="en-US" sz="5600" b="1" dirty="0" smtClean="0"/>
          </a:p>
        </p:txBody>
      </p:sp>
      <p:pic>
        <p:nvPicPr>
          <p:cNvPr id="15363" name="Picture 2" descr="Harvard Forest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269058"/>
            <a:ext cx="3922508" cy="43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Harvard Fores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014" y="134813"/>
            <a:ext cx="1160585" cy="116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192292" y="5280680"/>
            <a:ext cx="45290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Char char="•"/>
            </a:pPr>
            <a:endParaRPr lang="en-US" altLang="en-US" sz="1200" b="1" dirty="0" smtClean="0">
              <a:solidFill>
                <a:prstClr val="black"/>
              </a:solidFill>
            </a:endParaRPr>
          </a:p>
          <a:p>
            <a:pPr>
              <a:buFont typeface="Arial" charset="0"/>
              <a:buChar char="•"/>
            </a:pPr>
            <a:endParaRPr lang="en-US" altLang="en-US" sz="12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53000" y="553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872" y="1444921"/>
            <a:ext cx="6103128" cy="4066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248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2292" y="221883"/>
            <a:ext cx="7503908" cy="944562"/>
          </a:xfrm>
          <a:ln w="28575">
            <a:solidFill>
              <a:schemeClr val="accent3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b="1" dirty="0" smtClean="0"/>
              <a:t>Graph 4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: Biomass Comparison by Plot</a:t>
            </a:r>
            <a:b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en-US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192292" y="1383323"/>
            <a:ext cx="2931908" cy="4658160"/>
          </a:xfrm>
        </p:spPr>
        <p:txBody>
          <a:bodyPr rtlCol="0">
            <a:normAutofit fontScale="47500" lnSpcReduction="20000"/>
          </a:bodyPr>
          <a:lstStyle/>
          <a:p>
            <a:pPr>
              <a:defRPr/>
            </a:pPr>
            <a:r>
              <a:rPr lang="en-US" sz="4000" b="1" dirty="0" smtClean="0"/>
              <a:t>Description of graph:  </a:t>
            </a:r>
          </a:p>
          <a:p>
            <a:pPr marL="400050" lvl="1" indent="0">
              <a:buNone/>
              <a:defRPr/>
            </a:pPr>
            <a:r>
              <a:rPr lang="en-US" sz="3600" dirty="0" smtClean="0"/>
              <a:t>Pie chart comparison  of  biomass by species and plot.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3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dirty="0" smtClean="0"/>
              <a:t>Teacher/Author: 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3300" dirty="0" smtClean="0"/>
              <a:t>       </a:t>
            </a:r>
            <a:r>
              <a:rPr lang="en-US" sz="3600" dirty="0" smtClean="0"/>
              <a:t>Maryanne Rotelli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3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000" b="1" dirty="0" smtClean="0"/>
              <a:t>School: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smtClean="0"/>
              <a:t>Brookline-Hollis High School (NH)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3600" dirty="0" smtClean="0"/>
          </a:p>
          <a:p>
            <a:pPr>
              <a:defRPr/>
            </a:pPr>
            <a:r>
              <a:rPr lang="en-US" sz="4000" b="1" dirty="0" smtClean="0"/>
              <a:t>Grade Level:  </a:t>
            </a:r>
            <a:r>
              <a:rPr lang="en-US" sz="4000" dirty="0" smtClean="0"/>
              <a:t>11,12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3400" b="1" dirty="0" smtClean="0"/>
          </a:p>
          <a:p>
            <a:pPr lvl="0">
              <a:defRPr/>
            </a:pPr>
            <a:r>
              <a:rPr lang="en-US" sz="4000" b="1" dirty="0" smtClean="0">
                <a:solidFill>
                  <a:prstClr val="black"/>
                </a:solidFill>
              </a:rPr>
              <a:t>Harvard </a:t>
            </a:r>
            <a:r>
              <a:rPr lang="en-US" sz="4000" b="1" dirty="0">
                <a:solidFill>
                  <a:prstClr val="black"/>
                </a:solidFill>
              </a:rPr>
              <a:t>Forest Mentor:</a:t>
            </a:r>
          </a:p>
          <a:p>
            <a:pPr marL="0" lvl="0" indent="0">
              <a:buNone/>
              <a:defRPr/>
            </a:pPr>
            <a:r>
              <a:rPr lang="en-US" sz="4000" b="1" dirty="0">
                <a:solidFill>
                  <a:prstClr val="black"/>
                </a:solidFill>
              </a:rPr>
              <a:t>	</a:t>
            </a:r>
            <a:r>
              <a:rPr lang="en-US" sz="3300" dirty="0">
                <a:solidFill>
                  <a:prstClr val="black"/>
                </a:solidFill>
              </a:rPr>
              <a:t>Marissa </a:t>
            </a:r>
            <a:r>
              <a:rPr lang="en-US" sz="3300" dirty="0" smtClean="0">
                <a:solidFill>
                  <a:prstClr val="black"/>
                </a:solidFill>
              </a:rPr>
              <a:t>McBride</a:t>
            </a:r>
            <a:endParaRPr lang="en-US" sz="4000" dirty="0" smtClean="0"/>
          </a:p>
          <a:p>
            <a:pPr marL="0" indent="0">
              <a:buNone/>
              <a:defRPr/>
            </a:pPr>
            <a:endParaRPr lang="en-US" sz="5600" b="1" dirty="0" smtClean="0"/>
          </a:p>
          <a:p>
            <a:pPr marL="0" indent="0">
              <a:buNone/>
              <a:defRPr/>
            </a:pPr>
            <a:endParaRPr lang="en-US" sz="5600" b="1" dirty="0" smtClean="0"/>
          </a:p>
        </p:txBody>
      </p:sp>
      <p:pic>
        <p:nvPicPr>
          <p:cNvPr id="15363" name="Picture 2" descr="Harvard Forest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258729"/>
            <a:ext cx="3922508" cy="43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Harvard Fores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014" y="134813"/>
            <a:ext cx="1160585" cy="116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192292" y="5280680"/>
            <a:ext cx="45290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Char char="•"/>
            </a:pPr>
            <a:endParaRPr lang="en-US" altLang="en-US" sz="1200" b="1" dirty="0" smtClean="0">
              <a:solidFill>
                <a:prstClr val="black"/>
              </a:solidFill>
            </a:endParaRPr>
          </a:p>
          <a:p>
            <a:pPr>
              <a:buFont typeface="Arial" charset="0"/>
              <a:buChar char="•"/>
            </a:pPr>
            <a:endParaRPr lang="en-US" altLang="en-US" sz="12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53000" y="553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464" y="1472630"/>
            <a:ext cx="6081536" cy="4038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248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2292" y="221883"/>
            <a:ext cx="7503908" cy="944562"/>
          </a:xfrm>
          <a:ln w="28575">
            <a:solidFill>
              <a:schemeClr val="accent3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b="1" dirty="0" smtClean="0"/>
              <a:t>Graph 5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: Air Temperatures at 8 Ponds Over 7 Years </a:t>
            </a:r>
            <a:b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en-US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34636" y="1295398"/>
            <a:ext cx="2470541" cy="5535794"/>
          </a:xfrm>
        </p:spPr>
        <p:txBody>
          <a:bodyPr rtlCol="0">
            <a:normAutofit fontScale="25000" lnSpcReduction="20000"/>
          </a:bodyPr>
          <a:lstStyle/>
          <a:p>
            <a:pPr>
              <a:defRPr/>
            </a:pPr>
            <a:r>
              <a:rPr lang="en-US" sz="6400" b="1" dirty="0" smtClean="0"/>
              <a:t>Description of graph</a:t>
            </a:r>
            <a:r>
              <a:rPr lang="en-US" sz="6400" dirty="0" smtClean="0"/>
              <a:t>:  Line graph</a:t>
            </a:r>
            <a:r>
              <a:rPr lang="en-US" sz="6400" b="1" dirty="0" smtClean="0"/>
              <a:t> </a:t>
            </a:r>
            <a:r>
              <a:rPr lang="en-US" sz="6400" dirty="0" smtClean="0"/>
              <a:t>showing average air </a:t>
            </a:r>
            <a:r>
              <a:rPr lang="en-US" sz="6400" dirty="0"/>
              <a:t>t</a:t>
            </a:r>
            <a:r>
              <a:rPr lang="en-US" sz="6400" dirty="0" smtClean="0"/>
              <a:t>emperature in spring compared across 8 ponds. </a:t>
            </a:r>
          </a:p>
          <a:p>
            <a:pPr marL="0" indent="0">
              <a:buNone/>
              <a:defRPr/>
            </a:pPr>
            <a:endParaRPr lang="en-US" sz="56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b="1" dirty="0" smtClean="0"/>
              <a:t>Teachers/Authors: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6400" dirty="0"/>
              <a:t> </a:t>
            </a:r>
            <a:r>
              <a:rPr lang="en-US" sz="6400" dirty="0" smtClean="0"/>
              <a:t>         Sally Farrow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6400" dirty="0"/>
              <a:t> </a:t>
            </a:r>
            <a:r>
              <a:rPr lang="en-US" sz="6400" dirty="0" smtClean="0"/>
              <a:t>        Jennifer Woodard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6400" dirty="0"/>
              <a:t> </a:t>
            </a:r>
            <a:r>
              <a:rPr lang="en-US" sz="6400" dirty="0" smtClean="0"/>
              <a:t>        Erin Pitkin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5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b="1" dirty="0" smtClean="0"/>
              <a:t> Site: </a:t>
            </a:r>
            <a:r>
              <a:rPr lang="en-US" sz="6400" dirty="0" smtClean="0"/>
              <a:t>Drumlin Farm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6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b="1" dirty="0" smtClean="0"/>
              <a:t>X Axis</a:t>
            </a:r>
            <a:r>
              <a:rPr lang="en-US" sz="6400" dirty="0" smtClean="0"/>
              <a:t>: Year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400" b="1" dirty="0" smtClean="0"/>
              <a:t>Y Axis: </a:t>
            </a:r>
            <a:r>
              <a:rPr lang="en-US" sz="6400" dirty="0" smtClean="0"/>
              <a:t>Temperature  in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6400" dirty="0" smtClean="0"/>
              <a:t>	Degrees Celsius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5600" dirty="0" smtClean="0"/>
          </a:p>
          <a:p>
            <a:pPr>
              <a:defRPr/>
            </a:pPr>
            <a:r>
              <a:rPr lang="en-US" sz="6400" b="1" dirty="0" smtClean="0"/>
              <a:t>Grade Level:  </a:t>
            </a:r>
            <a:r>
              <a:rPr lang="en-US" sz="6400" dirty="0" smtClean="0"/>
              <a:t>1-12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5600" dirty="0" smtClean="0"/>
          </a:p>
          <a:p>
            <a:pPr lvl="0">
              <a:defRPr/>
            </a:pPr>
            <a:r>
              <a:rPr lang="en-US" sz="6400" b="1" dirty="0">
                <a:solidFill>
                  <a:prstClr val="black"/>
                </a:solidFill>
              </a:rPr>
              <a:t>Harvard </a:t>
            </a:r>
            <a:r>
              <a:rPr lang="en-US" sz="6400" b="1" dirty="0" smtClean="0">
                <a:solidFill>
                  <a:prstClr val="black"/>
                </a:solidFill>
              </a:rPr>
              <a:t>Forest Mentor</a:t>
            </a:r>
            <a:r>
              <a:rPr lang="en-US" sz="6400" b="1" dirty="0">
                <a:solidFill>
                  <a:prstClr val="black"/>
                </a:solidFill>
              </a:rPr>
              <a:t>:</a:t>
            </a:r>
          </a:p>
          <a:p>
            <a:pPr marL="0" lvl="0" indent="0">
              <a:buNone/>
              <a:defRPr/>
            </a:pPr>
            <a:r>
              <a:rPr lang="en-US" sz="6400" b="1" dirty="0">
                <a:solidFill>
                  <a:prstClr val="black"/>
                </a:solidFill>
              </a:rPr>
              <a:t> </a:t>
            </a:r>
            <a:r>
              <a:rPr lang="en-US" sz="6400" b="1" dirty="0" smtClean="0">
                <a:solidFill>
                  <a:prstClr val="black"/>
                </a:solidFill>
              </a:rPr>
              <a:t>         </a:t>
            </a:r>
            <a:r>
              <a:rPr lang="en-US" sz="6400" dirty="0" smtClean="0">
                <a:solidFill>
                  <a:prstClr val="black"/>
                </a:solidFill>
              </a:rPr>
              <a:t>Matthew Duvenick</a:t>
            </a:r>
          </a:p>
          <a:p>
            <a:pPr marL="0" lvl="0" indent="0">
              <a:buNone/>
              <a:defRPr/>
            </a:pPr>
            <a:endParaRPr lang="en-US" sz="2000" dirty="0">
              <a:solidFill>
                <a:prstClr val="black"/>
              </a:solidFill>
            </a:endParaRPr>
          </a:p>
          <a:p>
            <a:pPr marL="0" indent="0">
              <a:buNone/>
              <a:defRPr/>
            </a:pPr>
            <a:endParaRPr lang="en-US" b="1" dirty="0" smtClean="0"/>
          </a:p>
          <a:p>
            <a:pPr marL="0" indent="0">
              <a:buNone/>
              <a:defRPr/>
            </a:pPr>
            <a:r>
              <a:rPr lang="en-US" sz="5600" b="1" dirty="0" smtClean="0"/>
              <a:t> </a:t>
            </a:r>
          </a:p>
        </p:txBody>
      </p:sp>
      <p:pic>
        <p:nvPicPr>
          <p:cNvPr id="15363" name="Picture 2" descr="Harvard Forest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36" y="5962206"/>
            <a:ext cx="3922508" cy="43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Harvard Fores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014" y="134813"/>
            <a:ext cx="1160585" cy="116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177" y="2359442"/>
            <a:ext cx="6624968" cy="2364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267200" y="1819044"/>
            <a:ext cx="2514600" cy="3124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b="1" dirty="0">
                <a:effectLst/>
                <a:latin typeface="Calibri"/>
                <a:ea typeface="Calibri"/>
                <a:cs typeface="Times New Roman"/>
              </a:rPr>
              <a:t>Average </a:t>
            </a:r>
            <a:r>
              <a:rPr lang="en-US" sz="1200" b="1" dirty="0" smtClean="0">
                <a:latin typeface="Calibri"/>
                <a:ea typeface="Calibri"/>
                <a:cs typeface="Times New Roman"/>
              </a:rPr>
              <a:t>Spring </a:t>
            </a:r>
            <a:r>
              <a:rPr lang="en-US" sz="1200" b="1" dirty="0" smtClean="0">
                <a:effectLst/>
                <a:latin typeface="Calibri"/>
                <a:ea typeface="Calibri"/>
                <a:cs typeface="Times New Roman"/>
              </a:rPr>
              <a:t>Air Temp at </a:t>
            </a:r>
            <a:r>
              <a:rPr lang="en-US" sz="1200" b="1" dirty="0">
                <a:effectLst/>
                <a:latin typeface="Calibri"/>
                <a:ea typeface="Calibri"/>
                <a:cs typeface="Times New Roman"/>
              </a:rPr>
              <a:t>8 </a:t>
            </a:r>
            <a:r>
              <a:rPr lang="en-US" sz="1200" b="1" dirty="0" smtClean="0">
                <a:effectLst/>
                <a:latin typeface="Calibri"/>
                <a:ea typeface="Calibri"/>
                <a:cs typeface="Times New Roman"/>
              </a:rPr>
              <a:t>Ponds</a:t>
            </a:r>
            <a:endParaRPr lang="en-US" sz="11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4248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2292" y="221883"/>
            <a:ext cx="7503908" cy="944562"/>
          </a:xfrm>
          <a:ln w="28575">
            <a:solidFill>
              <a:schemeClr val="accent3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b="1" dirty="0" smtClean="0"/>
              <a:t>Graph 6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: Timing of Leaf Drop from 2013-2016</a:t>
            </a:r>
            <a:endParaRPr lang="en-US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192292" y="1383323"/>
            <a:ext cx="3160508" cy="4875406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sz="1800" b="1" dirty="0" smtClean="0"/>
              <a:t>Description of graph</a:t>
            </a:r>
            <a:r>
              <a:rPr lang="en-US" sz="1800" dirty="0" smtClean="0"/>
              <a:t>:  Line graph of leaf </a:t>
            </a:r>
            <a:r>
              <a:rPr lang="en-US" sz="1800" dirty="0"/>
              <a:t>d</a:t>
            </a:r>
            <a:r>
              <a:rPr lang="en-US" sz="1800" dirty="0" smtClean="0"/>
              <a:t>rop </a:t>
            </a:r>
            <a:r>
              <a:rPr lang="en-US" sz="1800" dirty="0"/>
              <a:t>o</a:t>
            </a:r>
            <a:r>
              <a:rPr lang="en-US" sz="1800" dirty="0" smtClean="0"/>
              <a:t>ver </a:t>
            </a:r>
            <a:r>
              <a:rPr lang="en-US" sz="1800" dirty="0"/>
              <a:t>t</a:t>
            </a:r>
            <a:r>
              <a:rPr lang="en-US" sz="1800" dirty="0" smtClean="0"/>
              <a:t>hree </a:t>
            </a:r>
            <a:r>
              <a:rPr lang="en-US" sz="1800" dirty="0"/>
              <a:t>y</a:t>
            </a:r>
            <a:r>
              <a:rPr lang="en-US" sz="1800" dirty="0" smtClean="0"/>
              <a:t>ears.</a:t>
            </a:r>
          </a:p>
          <a:p>
            <a:pPr marL="0" indent="0">
              <a:buNone/>
              <a:defRPr/>
            </a:pPr>
            <a:endParaRPr lang="en-US" sz="18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X Axis: </a:t>
            </a:r>
            <a:r>
              <a:rPr lang="en-US" sz="1800" dirty="0" smtClean="0"/>
              <a:t>Julian Date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Y Axis: </a:t>
            </a:r>
            <a:r>
              <a:rPr lang="en-US" sz="1800" dirty="0" smtClean="0"/>
              <a:t>Percent Leaves Fallen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Teacher/Author:  </a:t>
            </a:r>
          </a:p>
          <a:p>
            <a:pPr marL="400050" lvl="1" indent="0">
              <a:buNone/>
              <a:defRPr/>
            </a:pPr>
            <a:r>
              <a:rPr lang="en-US" sz="1800" dirty="0" smtClean="0"/>
              <a:t>Robin Koval </a:t>
            </a:r>
          </a:p>
          <a:p>
            <a:pPr marL="400050" lvl="1" indent="0">
              <a:buNone/>
              <a:defRPr/>
            </a:pPr>
            <a:endParaRPr lang="en-US" sz="1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School: </a:t>
            </a:r>
            <a:r>
              <a:rPr lang="en-US" sz="1800" dirty="0"/>
              <a:t> </a:t>
            </a:r>
            <a:r>
              <a:rPr lang="en-US" sz="1800" dirty="0" smtClean="0"/>
              <a:t> Shore Country Day</a:t>
            </a:r>
          </a:p>
          <a:p>
            <a:pPr marL="914400" lvl="2" indent="0">
              <a:buNone/>
              <a:defRPr/>
            </a:pPr>
            <a:r>
              <a:rPr lang="en-US" sz="1800" b="1" dirty="0"/>
              <a:t> </a:t>
            </a:r>
            <a:r>
              <a:rPr lang="en-US" sz="1800" b="1" dirty="0" smtClean="0"/>
              <a:t>    </a:t>
            </a:r>
            <a:r>
              <a:rPr lang="en-US" sz="1800" dirty="0" smtClean="0"/>
              <a:t>School</a:t>
            </a:r>
            <a:endParaRPr lang="en-US" sz="19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Grade Level:  </a:t>
            </a:r>
            <a:r>
              <a:rPr lang="en-US" sz="1800" dirty="0" smtClean="0"/>
              <a:t>7,9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b="1" dirty="0" smtClean="0"/>
              <a:t>Harvard Forest Mentor:  </a:t>
            </a:r>
            <a:r>
              <a:rPr lang="en-US" sz="1800" dirty="0" smtClean="0"/>
              <a:t>Greta VanScoy</a:t>
            </a:r>
          </a:p>
          <a:p>
            <a:pPr marL="0" indent="0">
              <a:buNone/>
              <a:defRPr/>
            </a:pPr>
            <a:endParaRPr lang="en-US" sz="5600" b="1" dirty="0" smtClean="0"/>
          </a:p>
        </p:txBody>
      </p:sp>
      <p:pic>
        <p:nvPicPr>
          <p:cNvPr id="15363" name="Picture 2" descr="Harvard Forest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051" y="6255203"/>
            <a:ext cx="3922508" cy="43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Harvard Fores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014" y="134813"/>
            <a:ext cx="1160585" cy="116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192292" y="5280680"/>
            <a:ext cx="45290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Char char="•"/>
            </a:pPr>
            <a:endParaRPr lang="en-US" altLang="en-US" sz="1200" b="1" dirty="0" smtClean="0">
              <a:solidFill>
                <a:prstClr val="black"/>
              </a:solidFill>
            </a:endParaRPr>
          </a:p>
          <a:p>
            <a:pPr>
              <a:buFont typeface="Arial" charset="0"/>
              <a:buChar char="•"/>
            </a:pPr>
            <a:endParaRPr lang="en-US" altLang="en-US" sz="120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53000" y="553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2438141"/>
              </p:ext>
            </p:extLst>
          </p:nvPr>
        </p:nvGraphicFramePr>
        <p:xfrm>
          <a:off x="3200400" y="1752599"/>
          <a:ext cx="5921415" cy="3989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19745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4901" y="242823"/>
            <a:ext cx="7503908" cy="944562"/>
          </a:xfrm>
          <a:ln w="28575">
            <a:solidFill>
              <a:schemeClr val="accent3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 algn="l">
              <a:defRPr/>
            </a:pPr>
            <a:r>
              <a:rPr lang="en-US" sz="2400" b="1" dirty="0" smtClean="0"/>
              <a:t>Graph 7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  <a:endParaRPr lang="en-US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-6927" y="1676399"/>
            <a:ext cx="2705100" cy="4500103"/>
          </a:xfrm>
          <a:ln>
            <a:solidFill>
              <a:schemeClr val="bg1"/>
            </a:solidFill>
          </a:ln>
        </p:spPr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en-US" sz="2400" b="1" dirty="0" smtClean="0"/>
              <a:t>Description of graph: </a:t>
            </a:r>
            <a:r>
              <a:rPr lang="en-US" sz="2400" dirty="0" smtClean="0"/>
              <a:t>Scatter plot of growing season length over 3 years. </a:t>
            </a:r>
          </a:p>
          <a:p>
            <a:pPr marL="0" indent="0">
              <a:buNone/>
              <a:defRPr/>
            </a:pPr>
            <a:endParaRPr lang="en-US" sz="13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/>
              <a:t>X Axis:  </a:t>
            </a:r>
            <a:r>
              <a:rPr lang="en-US" sz="2400" dirty="0" smtClean="0"/>
              <a:t>Year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/>
              <a:t>Y Axis: </a:t>
            </a:r>
            <a:r>
              <a:rPr lang="en-US" sz="2400" dirty="0" smtClean="0"/>
              <a:t>Length of Growing Season in Julian Days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2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/>
              <a:t>Teacher/Author:  </a:t>
            </a:r>
          </a:p>
          <a:p>
            <a:pPr marL="400050" lvl="1" indent="0">
              <a:buNone/>
              <a:defRPr/>
            </a:pPr>
            <a:r>
              <a:rPr lang="en-US" sz="2600" dirty="0" smtClean="0"/>
              <a:t>Robin Koval</a:t>
            </a:r>
          </a:p>
          <a:p>
            <a:pPr marL="400050" lvl="1" indent="0">
              <a:buNone/>
              <a:defRPr/>
            </a:pPr>
            <a:endParaRPr lang="en-US" sz="13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/>
              <a:t>School: </a:t>
            </a:r>
            <a:r>
              <a:rPr lang="en-US" sz="2400" dirty="0" smtClean="0"/>
              <a:t>Shore Country Day School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/>
              <a:t>Grade Level:  </a:t>
            </a:r>
            <a:r>
              <a:rPr lang="en-US" sz="2400" dirty="0" smtClean="0"/>
              <a:t>7,9</a:t>
            </a:r>
          </a:p>
        </p:txBody>
      </p:sp>
      <p:pic>
        <p:nvPicPr>
          <p:cNvPr id="15363" name="Picture 2" descr="Harvard Forest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6176503"/>
            <a:ext cx="3922508" cy="43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Harvard Fores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014" y="134813"/>
            <a:ext cx="1160585" cy="116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85900" y="484272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</a:rPr>
              <a:t>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Length of Growing Season Over Three Years  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7461018"/>
              </p:ext>
            </p:extLst>
          </p:nvPr>
        </p:nvGraphicFramePr>
        <p:xfrm>
          <a:off x="2874819" y="1600200"/>
          <a:ext cx="6248399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3695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2292" y="221883"/>
            <a:ext cx="7503908" cy="944562"/>
          </a:xfrm>
          <a:ln w="28575">
            <a:solidFill>
              <a:schemeClr val="accent3">
                <a:lumMod val="75000"/>
              </a:schemeClr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b="1" dirty="0" smtClean="0"/>
              <a:t>Graph 8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:  Growing Season At Trinity Catholic Academy </a:t>
            </a:r>
            <a:b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2014-2016</a:t>
            </a:r>
            <a:endParaRPr lang="en-US" sz="1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4294967295"/>
          </p:nvPr>
        </p:nvSpPr>
        <p:spPr>
          <a:xfrm>
            <a:off x="-18994" y="1339943"/>
            <a:ext cx="2667000" cy="3994057"/>
          </a:xfrm>
        </p:spPr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sz="2600" b="1" dirty="0" smtClean="0"/>
              <a:t>Description of graph:  </a:t>
            </a:r>
            <a:r>
              <a:rPr lang="en-US" sz="2300" dirty="0" smtClean="0"/>
              <a:t>Bar graph of length of growing </a:t>
            </a:r>
            <a:r>
              <a:rPr lang="en-US" sz="2300" dirty="0"/>
              <a:t>s</a:t>
            </a:r>
            <a:r>
              <a:rPr lang="en-US" sz="2300" dirty="0" smtClean="0"/>
              <a:t>eason at Trinity Catholic Academy over three </a:t>
            </a:r>
            <a:r>
              <a:rPr lang="en-US" sz="2300" dirty="0"/>
              <a:t>y</a:t>
            </a:r>
            <a:r>
              <a:rPr lang="en-US" sz="2300" dirty="0" smtClean="0"/>
              <a:t>ears.</a:t>
            </a:r>
          </a:p>
          <a:p>
            <a:pPr marL="0" indent="0">
              <a:buNone/>
              <a:defRPr/>
            </a:pPr>
            <a:endParaRPr lang="en-US" sz="20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b="1" dirty="0" smtClean="0"/>
              <a:t>X Axis:  </a:t>
            </a:r>
            <a:r>
              <a:rPr lang="en-US" sz="2300" dirty="0" smtClean="0"/>
              <a:t>Tree ID Number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300" b="1" dirty="0" smtClean="0"/>
              <a:t>Y Axis:  </a:t>
            </a:r>
            <a:r>
              <a:rPr lang="en-US" sz="2300" dirty="0" smtClean="0"/>
              <a:t>Number of Days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b="1" dirty="0" smtClean="0"/>
              <a:t>Teacher/Author:  </a:t>
            </a:r>
          </a:p>
          <a:p>
            <a:pPr marL="400050" lvl="1" indent="0">
              <a:buNone/>
              <a:defRPr/>
            </a:pPr>
            <a:r>
              <a:rPr lang="en-US" sz="2300" dirty="0" smtClean="0"/>
              <a:t>Colleen Casey</a:t>
            </a:r>
          </a:p>
          <a:p>
            <a:pPr marL="400050" lvl="1" indent="0">
              <a:buNone/>
              <a:defRPr/>
            </a:pPr>
            <a:r>
              <a:rPr lang="en-US" sz="2300" dirty="0" smtClean="0"/>
              <a:t>Lori Primavera</a:t>
            </a:r>
          </a:p>
          <a:p>
            <a:pPr marL="400050" lvl="1" indent="0">
              <a:buNone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b="1" dirty="0" smtClean="0"/>
              <a:t>School: </a:t>
            </a:r>
            <a:r>
              <a:rPr lang="en-US" sz="2300" dirty="0" smtClean="0"/>
              <a:t>Trinity Catholic Academy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b="1" dirty="0" smtClean="0"/>
              <a:t>Grade Level:</a:t>
            </a:r>
            <a:r>
              <a:rPr lang="en-US" sz="2300" b="1" dirty="0" smtClean="0"/>
              <a:t> </a:t>
            </a:r>
            <a:r>
              <a:rPr lang="en-US" sz="2300" dirty="0" smtClean="0"/>
              <a:t>4</a:t>
            </a:r>
            <a:r>
              <a:rPr lang="en-US" sz="2300" baseline="30000" dirty="0" smtClean="0"/>
              <a:t>th</a:t>
            </a:r>
            <a:r>
              <a:rPr lang="en-US" sz="2300" dirty="0" smtClean="0"/>
              <a:t> and 5</a:t>
            </a:r>
            <a:r>
              <a:rPr lang="en-US" sz="2300" baseline="30000" dirty="0" smtClean="0"/>
              <a:t>th</a:t>
            </a:r>
            <a:r>
              <a:rPr lang="en-US" sz="2300" dirty="0" smtClean="0"/>
              <a:t> </a:t>
            </a:r>
            <a:endParaRPr lang="en-US" sz="2300" b="1" dirty="0" smtClean="0"/>
          </a:p>
          <a:p>
            <a:pPr marL="0" indent="0">
              <a:buNone/>
              <a:defRPr/>
            </a:pPr>
            <a:endParaRPr lang="en-US" sz="2000" b="1" dirty="0" smtClean="0"/>
          </a:p>
        </p:txBody>
      </p:sp>
      <p:pic>
        <p:nvPicPr>
          <p:cNvPr id="15363" name="Picture 2" descr="Harvard Forest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956" y="6238887"/>
            <a:ext cx="3934084" cy="42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 descr="Harvard Forest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014" y="134813"/>
            <a:ext cx="1160585" cy="1160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953000" y="553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476" y="1485418"/>
            <a:ext cx="6636564" cy="3533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-18995" y="5496526"/>
            <a:ext cx="4971993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b="1" dirty="0"/>
              <a:t>Educational Objectives</a:t>
            </a:r>
            <a:r>
              <a:rPr lang="en-US" i="1" dirty="0"/>
              <a:t>:  </a:t>
            </a:r>
            <a:r>
              <a:rPr lang="en-US" dirty="0"/>
              <a:t> </a:t>
            </a:r>
            <a:r>
              <a:rPr lang="en-US" sz="1600" i="1" dirty="0"/>
              <a:t>Our students are studying the bud burst and leaf fall of 5 trees here on our campus. Here is three years of our data to show the change in our growing season which is the time when the tree is photosynthesizing.</a:t>
            </a:r>
          </a:p>
        </p:txBody>
      </p:sp>
    </p:spTree>
    <p:extLst>
      <p:ext uri="{BB962C8B-B14F-4D97-AF65-F5344CB8AC3E}">
        <p14:creationId xmlns:p14="http://schemas.microsoft.com/office/powerpoint/2010/main" val="103695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1044</Words>
  <Application>Microsoft Office PowerPoint</Application>
  <PresentationFormat>On-screen Show (4:3)</PresentationFormat>
  <Paragraphs>215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Teacher Developed  Graphs and Data Documents  Harvard Forest Schoolyard Ecology   Looking at Data Workshop  2016 Compiled by Pamela Snow</vt:lpstr>
      <vt:lpstr>Graph 1: Comparison of Tree Species by Plot </vt:lpstr>
      <vt:lpstr>Graph 2: Comparison of Number of Tree Species by Plot</vt:lpstr>
      <vt:lpstr>Graph 3: Comparison of Carbon Biomass by Plot </vt:lpstr>
      <vt:lpstr>Graph 4: Biomass Comparison by Plot </vt:lpstr>
      <vt:lpstr>Graph 5: Air Temperatures at 8 Ponds Over 7 Years  </vt:lpstr>
      <vt:lpstr>Graph 6: Timing of Leaf Drop from 2013-2016</vt:lpstr>
      <vt:lpstr>Graph 7 :</vt:lpstr>
      <vt:lpstr>Graph 8 :  Growing Season At Trinity Catholic Academy  2014-2016</vt:lpstr>
      <vt:lpstr>Graph 9 :   Timing of Budburst from 2014 to 2016 </vt:lpstr>
      <vt:lpstr>Graph 10 :   Timing of Leaf Drop from 2013 to 2016</vt:lpstr>
      <vt:lpstr>Graph 11 :  Timing of Leaf Drop of Red Maples at Two Field Sites at Belchertown High School</vt:lpstr>
      <vt:lpstr>Graph 12 : Timing of Red Oak Leaf Fall Compared Across 2 Field Sites at Belchertown High School</vt:lpstr>
      <vt:lpstr>Graph 13 :</vt:lpstr>
      <vt:lpstr>Graph 14  :</vt:lpstr>
      <vt:lpstr>Addendum to Looking at Data Graphs, 2016</vt:lpstr>
      <vt:lpstr>Data Table 1  Data for Graph #6 Robin Koval  </vt:lpstr>
      <vt:lpstr>PowerPoint Presentation</vt:lpstr>
      <vt:lpstr>Data Table 3  Data for Graph #11 Louise Levy </vt:lpstr>
      <vt:lpstr>Data Table 4  Data for Graph #12 Louise Levy </vt:lpstr>
      <vt:lpstr>Data Table 5 Data for Graph #13 Louise Levy </vt:lpstr>
      <vt:lpstr>Data Table 6 Data for Graph #14 Elisa Margarita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 1: Include title here</dc:title>
  <dc:creator>Snow, Pamela M.</dc:creator>
  <cp:lastModifiedBy>FASDSM</cp:lastModifiedBy>
  <cp:revision>302</cp:revision>
  <dcterms:created xsi:type="dcterms:W3CDTF">2006-08-16T00:00:00Z</dcterms:created>
  <dcterms:modified xsi:type="dcterms:W3CDTF">2017-11-30T19:44:51Z</dcterms:modified>
</cp:coreProperties>
</file>